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Semi-Bold" charset="1" panose="00000700000000000000"/>
      <p:regular r:id="rId16"/>
    </p:embeddedFont>
    <p:embeddedFont>
      <p:font typeface="Poppins" charset="1" panose="00000500000000000000"/>
      <p:regular r:id="rId17"/>
    </p:embeddedFont>
    <p:embeddedFont>
      <p:font typeface="Poppins Bold" charset="1" panose="00000800000000000000"/>
      <p:regular r:id="rId18"/>
    </p:embeddedFont>
    <p:embeddedFont>
      <p:font typeface="DM San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2" Target="../media/image9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93400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602613" y="6449964"/>
            <a:ext cx="9661876" cy="669188"/>
            <a:chOff x="0" y="0"/>
            <a:chExt cx="2544692" cy="1762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44692" cy="176247"/>
            </a:xfrm>
            <a:custGeom>
              <a:avLst/>
              <a:gdLst/>
              <a:ahLst/>
              <a:cxnLst/>
              <a:rect r="r" b="b" t="t" l="l"/>
              <a:pathLst>
                <a:path h="176247" w="2544692">
                  <a:moveTo>
                    <a:pt x="0" y="0"/>
                  </a:moveTo>
                  <a:lnTo>
                    <a:pt x="2544692" y="0"/>
                  </a:lnTo>
                  <a:lnTo>
                    <a:pt x="2544692" y="176247"/>
                  </a:lnTo>
                  <a:lnTo>
                    <a:pt x="0" y="176247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544692" cy="214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25794" y="2715018"/>
            <a:ext cx="17636411" cy="303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8"/>
              </a:lnSpc>
            </a:pPr>
            <a:r>
              <a:rPr lang="en-US" b="true" sz="12998" spc="-70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SMART PARKING MANAGEMENT SYSTEM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55268" y="6562438"/>
            <a:ext cx="9156566" cy="482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OBJECT ORIENTED PROGRAMMING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82017" y="3400568"/>
            <a:ext cx="11923966" cy="288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b="true" sz="1202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88" y="-177024"/>
            <a:ext cx="7097803" cy="11057957"/>
          </a:xfrm>
          <a:custGeom>
            <a:avLst/>
            <a:gdLst/>
            <a:ahLst/>
            <a:cxnLst/>
            <a:rect r="r" b="b" t="t" l="l"/>
            <a:pathLst>
              <a:path h="11057957" w="7097803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t="0" r="-22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482257" y="2024352"/>
            <a:ext cx="9069961" cy="114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75176" y="3935134"/>
            <a:ext cx="8484124" cy="4101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6798" indent="-293399" lvl="1">
              <a:lnSpc>
                <a:spcPts val="3669"/>
              </a:lnSpc>
              <a:buFont typeface="Arial"/>
              <a:buChar char="•"/>
            </a:pPr>
            <a:r>
              <a:rPr lang="en-US" sz="2717" spc="1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Java based command line interface to create a smart parking management system.</a:t>
            </a:r>
          </a:p>
          <a:p>
            <a:pPr algn="l" marL="586798" indent="-293399" lvl="1">
              <a:lnSpc>
                <a:spcPts val="3669"/>
              </a:lnSpc>
              <a:buFont typeface="Arial"/>
              <a:buChar char="•"/>
            </a:pPr>
            <a:r>
              <a:rPr lang="en-US" sz="2717" spc="1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assigns vehicle spots based on vehicle compatability</a:t>
            </a:r>
          </a:p>
          <a:p>
            <a:pPr algn="l" marL="586798" indent="-293399" lvl="1">
              <a:lnSpc>
                <a:spcPts val="3669"/>
              </a:lnSpc>
              <a:buFont typeface="Arial"/>
              <a:buChar char="•"/>
            </a:pPr>
            <a:r>
              <a:rPr lang="en-US" sz="2717" spc="16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Manages reservations and subscriptions.</a:t>
            </a:r>
          </a:p>
          <a:p>
            <a:pPr algn="l" marL="586798" indent="-293399" lvl="1">
              <a:lnSpc>
                <a:spcPts val="3669"/>
              </a:lnSpc>
              <a:buFont typeface="Arial"/>
              <a:buChar char="•"/>
            </a:pPr>
            <a:r>
              <a:rPr lang="en-US" sz="2717" spc="16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facilitates payment via UPI or credit card.</a:t>
            </a:r>
          </a:p>
          <a:p>
            <a:pPr algn="l" marL="586798" indent="-293399" lvl="1">
              <a:lnSpc>
                <a:spcPts val="3669"/>
              </a:lnSpc>
              <a:buFont typeface="Arial"/>
              <a:buChar char="•"/>
            </a:pPr>
            <a:r>
              <a:rPr lang="en-US" sz="2717" spc="16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Tracks entry/exit times as well as transaction details for security purposes.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83134" y="1616740"/>
            <a:ext cx="6830714" cy="2128485"/>
            <a:chOff x="0" y="0"/>
            <a:chExt cx="2286638" cy="712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685802" y="2275139"/>
            <a:ext cx="1023822" cy="839534"/>
          </a:xfrm>
          <a:custGeom>
            <a:avLst/>
            <a:gdLst/>
            <a:ahLst/>
            <a:cxnLst/>
            <a:rect r="r" b="b" t="t" l="l"/>
            <a:pathLst>
              <a:path h="839534" w="1023822">
                <a:moveTo>
                  <a:pt x="0" y="0"/>
                </a:moveTo>
                <a:lnTo>
                  <a:pt x="1023822" y="0"/>
                </a:lnTo>
                <a:lnTo>
                  <a:pt x="1023822" y="839533"/>
                </a:lnTo>
                <a:lnTo>
                  <a:pt x="0" y="839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083134" y="4079914"/>
            <a:ext cx="6830714" cy="2128485"/>
            <a:chOff x="0" y="0"/>
            <a:chExt cx="2286638" cy="7125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083134" y="6541774"/>
            <a:ext cx="6830714" cy="2128485"/>
            <a:chOff x="0" y="0"/>
            <a:chExt cx="2286638" cy="7125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677950" y="4517864"/>
            <a:ext cx="1031674" cy="1252584"/>
          </a:xfrm>
          <a:custGeom>
            <a:avLst/>
            <a:gdLst/>
            <a:ahLst/>
            <a:cxnLst/>
            <a:rect r="r" b="b" t="t" l="l"/>
            <a:pathLst>
              <a:path h="1252584" w="1031674">
                <a:moveTo>
                  <a:pt x="0" y="0"/>
                </a:moveTo>
                <a:lnTo>
                  <a:pt x="1031674" y="0"/>
                </a:lnTo>
                <a:lnTo>
                  <a:pt x="1031674" y="1252585"/>
                </a:lnTo>
                <a:lnTo>
                  <a:pt x="0" y="1252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97275" y="7308439"/>
            <a:ext cx="1400875" cy="924578"/>
          </a:xfrm>
          <a:custGeom>
            <a:avLst/>
            <a:gdLst/>
            <a:ahLst/>
            <a:cxnLst/>
            <a:rect r="r" b="b" t="t" l="l"/>
            <a:pathLst>
              <a:path h="924578" w="1400875">
                <a:moveTo>
                  <a:pt x="0" y="0"/>
                </a:moveTo>
                <a:lnTo>
                  <a:pt x="1400875" y="0"/>
                </a:lnTo>
                <a:lnTo>
                  <a:pt x="1400875" y="924577"/>
                </a:lnTo>
                <a:lnTo>
                  <a:pt x="0" y="924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18937" y="2790043"/>
            <a:ext cx="8537476" cy="2541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System objectives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18937" y="6170299"/>
            <a:ext cx="6613419" cy="1248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1"/>
              </a:lnSpc>
              <a:spcBef>
                <a:spcPct val="0"/>
              </a:spcBef>
            </a:pPr>
            <a:r>
              <a:rPr lang="en-US" sz="2482" spc="14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system also tracks reservations, transactions and entry/exit logs for security purposes.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527837" y="2504516"/>
            <a:ext cx="3556933" cy="342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15"/>
              </a:lnSpc>
              <a:spcBef>
                <a:spcPct val="0"/>
              </a:spcBef>
            </a:pPr>
            <a:r>
              <a:rPr lang="en-US" sz="2011" spc="32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Supports multiple car types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13891" y="4782317"/>
            <a:ext cx="3556933" cy="685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15"/>
              </a:lnSpc>
              <a:spcBef>
                <a:spcPct val="0"/>
              </a:spcBef>
            </a:pPr>
            <a:r>
              <a:rPr lang="en-US" sz="2011" spc="32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Spot types vary from cars, bikes, etc.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613891" y="6901277"/>
            <a:ext cx="3556933" cy="1371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15"/>
              </a:lnSpc>
              <a:spcBef>
                <a:spcPct val="0"/>
              </a:spcBef>
            </a:pPr>
            <a:r>
              <a:rPr lang="en-US" sz="2011" spc="32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Dynamic fee calculation based on vehicle type, duration and peak hours/weekends.</a:t>
            </a:r>
          </a:p>
        </p:txBody>
      </p:sp>
      <p:sp>
        <p:nvSpPr>
          <p:cNvPr name="AutoShape 19" id="19"/>
          <p:cNvSpPr/>
          <p:nvPr/>
        </p:nvSpPr>
        <p:spPr>
          <a:xfrm flipV="true">
            <a:off x="12118262" y="2375876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V="true">
            <a:off x="12118262" y="4774758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12137312" y="7300910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1903" y="3956783"/>
            <a:ext cx="4156792" cy="582575"/>
            <a:chOff x="0" y="0"/>
            <a:chExt cx="1094793" cy="1534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94793" cy="153435"/>
            </a:xfrm>
            <a:custGeom>
              <a:avLst/>
              <a:gdLst/>
              <a:ahLst/>
              <a:cxnLst/>
              <a:rect r="r" b="b" t="t" l="l"/>
              <a:pathLst>
                <a:path h="153435" w="1094793">
                  <a:moveTo>
                    <a:pt x="76718" y="0"/>
                  </a:moveTo>
                  <a:lnTo>
                    <a:pt x="1018075" y="0"/>
                  </a:lnTo>
                  <a:cubicBezTo>
                    <a:pt x="1038422" y="0"/>
                    <a:pt x="1057936" y="8083"/>
                    <a:pt x="1072323" y="22470"/>
                  </a:cubicBezTo>
                  <a:cubicBezTo>
                    <a:pt x="1086710" y="36857"/>
                    <a:pt x="1094793" y="56371"/>
                    <a:pt x="1094793" y="76718"/>
                  </a:cubicBezTo>
                  <a:lnTo>
                    <a:pt x="1094793" y="76718"/>
                  </a:lnTo>
                  <a:cubicBezTo>
                    <a:pt x="1094793" y="97064"/>
                    <a:pt x="1086710" y="116578"/>
                    <a:pt x="1072323" y="130965"/>
                  </a:cubicBezTo>
                  <a:cubicBezTo>
                    <a:pt x="1057936" y="145353"/>
                    <a:pt x="1038422" y="153435"/>
                    <a:pt x="1018075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94793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11903" y="7214501"/>
            <a:ext cx="4449423" cy="582575"/>
            <a:chOff x="0" y="0"/>
            <a:chExt cx="1171864" cy="1534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1864" cy="153435"/>
            </a:xfrm>
            <a:custGeom>
              <a:avLst/>
              <a:gdLst/>
              <a:ahLst/>
              <a:cxnLst/>
              <a:rect r="r" b="b" t="t" l="l"/>
              <a:pathLst>
                <a:path h="153435" w="1171864">
                  <a:moveTo>
                    <a:pt x="76718" y="0"/>
                  </a:moveTo>
                  <a:lnTo>
                    <a:pt x="1095147" y="0"/>
                  </a:lnTo>
                  <a:cubicBezTo>
                    <a:pt x="1115494" y="0"/>
                    <a:pt x="1135007" y="8083"/>
                    <a:pt x="1149394" y="22470"/>
                  </a:cubicBezTo>
                  <a:cubicBezTo>
                    <a:pt x="1163782" y="36857"/>
                    <a:pt x="1171864" y="56371"/>
                    <a:pt x="1171864" y="76718"/>
                  </a:cubicBezTo>
                  <a:lnTo>
                    <a:pt x="1171864" y="76718"/>
                  </a:lnTo>
                  <a:cubicBezTo>
                    <a:pt x="1171864" y="97064"/>
                    <a:pt x="1163782" y="116578"/>
                    <a:pt x="1149394" y="130965"/>
                  </a:cubicBezTo>
                  <a:cubicBezTo>
                    <a:pt x="1135007" y="145353"/>
                    <a:pt x="1115494" y="153435"/>
                    <a:pt x="1095147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71864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954656" y="4255860"/>
            <a:ext cx="4798170" cy="582575"/>
            <a:chOff x="0" y="0"/>
            <a:chExt cx="1263716" cy="15343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3716" cy="153435"/>
            </a:xfrm>
            <a:custGeom>
              <a:avLst/>
              <a:gdLst/>
              <a:ahLst/>
              <a:cxnLst/>
              <a:rect r="r" b="b" t="t" l="l"/>
              <a:pathLst>
                <a:path h="153435" w="1263716">
                  <a:moveTo>
                    <a:pt x="76718" y="0"/>
                  </a:moveTo>
                  <a:lnTo>
                    <a:pt x="1186998" y="0"/>
                  </a:lnTo>
                  <a:cubicBezTo>
                    <a:pt x="1207345" y="0"/>
                    <a:pt x="1226858" y="8083"/>
                    <a:pt x="1241246" y="22470"/>
                  </a:cubicBezTo>
                  <a:cubicBezTo>
                    <a:pt x="1255633" y="36857"/>
                    <a:pt x="1263716" y="56371"/>
                    <a:pt x="1263716" y="76718"/>
                  </a:cubicBezTo>
                  <a:lnTo>
                    <a:pt x="1263716" y="76718"/>
                  </a:lnTo>
                  <a:cubicBezTo>
                    <a:pt x="1263716" y="97064"/>
                    <a:pt x="1255633" y="116578"/>
                    <a:pt x="1241246" y="130965"/>
                  </a:cubicBezTo>
                  <a:cubicBezTo>
                    <a:pt x="1226858" y="145353"/>
                    <a:pt x="1207345" y="153435"/>
                    <a:pt x="1186998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63716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54656" y="7534254"/>
            <a:ext cx="4629551" cy="582575"/>
            <a:chOff x="0" y="0"/>
            <a:chExt cx="1219306" cy="1534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9306" cy="153435"/>
            </a:xfrm>
            <a:custGeom>
              <a:avLst/>
              <a:gdLst/>
              <a:ahLst/>
              <a:cxnLst/>
              <a:rect r="r" b="b" t="t" l="l"/>
              <a:pathLst>
                <a:path h="153435" w="1219306">
                  <a:moveTo>
                    <a:pt x="76718" y="0"/>
                  </a:moveTo>
                  <a:lnTo>
                    <a:pt x="1142588" y="0"/>
                  </a:lnTo>
                  <a:cubicBezTo>
                    <a:pt x="1162935" y="0"/>
                    <a:pt x="1182448" y="8083"/>
                    <a:pt x="1196836" y="22470"/>
                  </a:cubicBezTo>
                  <a:cubicBezTo>
                    <a:pt x="1211223" y="36857"/>
                    <a:pt x="1219306" y="56371"/>
                    <a:pt x="1219306" y="76718"/>
                  </a:cubicBezTo>
                  <a:lnTo>
                    <a:pt x="1219306" y="76718"/>
                  </a:lnTo>
                  <a:cubicBezTo>
                    <a:pt x="1219306" y="97064"/>
                    <a:pt x="1211223" y="116578"/>
                    <a:pt x="1196836" y="130965"/>
                  </a:cubicBezTo>
                  <a:cubicBezTo>
                    <a:pt x="1182448" y="145353"/>
                    <a:pt x="1162935" y="153435"/>
                    <a:pt x="1142588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19306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321160" y="492987"/>
            <a:ext cx="11645679" cy="123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49"/>
              </a:lnSpc>
            </a:pPr>
            <a:r>
              <a:rPr lang="en-US" b="true" sz="7938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System architecture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78485" y="2665205"/>
            <a:ext cx="2178165" cy="1120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2"/>
              </a:lnSpc>
            </a:pPr>
            <a:r>
              <a:rPr lang="en-US" sz="7265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57983" y="4106822"/>
            <a:ext cx="3864633" cy="536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</a:pPr>
            <a:r>
              <a:rPr lang="en-US" sz="1883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com.parkinglot.system.model</a:t>
            </a:r>
          </a:p>
          <a:p>
            <a:pPr algn="ctr">
              <a:lnSpc>
                <a:spcPts val="2033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311903" y="4682232"/>
            <a:ext cx="3658314" cy="935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41"/>
              </a:lnSpc>
              <a:spcBef>
                <a:spcPct val="0"/>
              </a:spcBef>
            </a:pPr>
            <a:r>
              <a:rPr lang="en-US" sz="1882" spc="1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</a:t>
            </a:r>
            <a:r>
              <a:rPr lang="en-US" sz="1882" spc="11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ehicle, ParkingSpot, Reservation, etc.</a:t>
            </a:r>
          </a:p>
          <a:p>
            <a:pPr algn="l" marL="0" indent="0" lvl="0">
              <a:lnSpc>
                <a:spcPts val="2541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2792053" y="6027683"/>
            <a:ext cx="2178165" cy="1120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2"/>
              </a:lnSpc>
            </a:pPr>
            <a:r>
              <a:rPr lang="en-US" sz="7265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68267" y="7364540"/>
            <a:ext cx="4136696" cy="536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</a:pPr>
            <a:r>
              <a:rPr lang="en-US" sz="1883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com.parkinglot.system.payment</a:t>
            </a:r>
          </a:p>
          <a:p>
            <a:pPr algn="ctr">
              <a:lnSpc>
                <a:spcPts val="2033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311903" y="7939950"/>
            <a:ext cx="3658314" cy="935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41"/>
              </a:lnSpc>
              <a:spcBef>
                <a:spcPct val="0"/>
              </a:spcBef>
            </a:pPr>
            <a:r>
              <a:rPr lang="en-US" sz="1882" spc="1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1882" spc="11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om.parkinglot.system.payment:</a:t>
            </a:r>
          </a:p>
          <a:p>
            <a:pPr algn="l" marL="0" indent="0" lvl="0">
              <a:lnSpc>
                <a:spcPts val="2541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5001594" y="2951148"/>
            <a:ext cx="2178165" cy="1120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2"/>
              </a:lnSpc>
            </a:pPr>
            <a:r>
              <a:rPr lang="en-US" sz="7265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123275" y="4405899"/>
            <a:ext cx="4460931" cy="536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</a:pPr>
            <a:r>
              <a:rPr lang="en-US" sz="1883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com.parkinglot.system.management</a:t>
            </a:r>
          </a:p>
          <a:p>
            <a:pPr algn="ctr">
              <a:lnSpc>
                <a:spcPts val="2033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3524584" y="5033220"/>
            <a:ext cx="3658314" cy="621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41"/>
              </a:lnSpc>
              <a:spcBef>
                <a:spcPct val="0"/>
              </a:spcBef>
            </a:pPr>
            <a:r>
              <a:rPr lang="en-US" sz="1882" spc="1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</a:t>
            </a:r>
            <a:r>
              <a:rPr lang="en-US" sz="1882" spc="11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rkingLot, PricingManager</a:t>
            </a:r>
          </a:p>
          <a:p>
            <a:pPr algn="l" marL="0" indent="0" lvl="0">
              <a:lnSpc>
                <a:spcPts val="2541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5001594" y="6208866"/>
            <a:ext cx="2178165" cy="1120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2"/>
              </a:lnSpc>
            </a:pPr>
            <a:r>
              <a:rPr lang="en-US" sz="7265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117350" y="7684293"/>
            <a:ext cx="4304163" cy="536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</a:pPr>
            <a:r>
              <a:rPr lang="en-US" sz="1883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com.parkinglot.system.exceptions</a:t>
            </a:r>
          </a:p>
          <a:p>
            <a:pPr algn="ctr">
              <a:lnSpc>
                <a:spcPts val="2033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3524584" y="8290937"/>
            <a:ext cx="3658314" cy="621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41"/>
              </a:lnSpc>
              <a:spcBef>
                <a:spcPct val="0"/>
              </a:spcBef>
            </a:pPr>
            <a:r>
              <a:rPr lang="en-US" sz="1882" spc="1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1882" spc="11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ustom exceptions</a:t>
            </a:r>
          </a:p>
          <a:p>
            <a:pPr algn="l" marL="0" indent="0" lvl="0">
              <a:lnSpc>
                <a:spcPts val="2541"/>
              </a:lnSpc>
              <a:spcBef>
                <a:spcPct val="0"/>
              </a:spcBef>
            </a:pPr>
          </a:p>
        </p:txBody>
      </p:sp>
      <p:grpSp>
        <p:nvGrpSpPr>
          <p:cNvPr name="Group 27" id="27"/>
          <p:cNvGrpSpPr/>
          <p:nvPr/>
        </p:nvGrpSpPr>
        <p:grpSpPr>
          <a:xfrm rot="0">
            <a:off x="7400866" y="5358672"/>
            <a:ext cx="3658314" cy="582575"/>
            <a:chOff x="0" y="0"/>
            <a:chExt cx="963507" cy="15343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63507" cy="153435"/>
            </a:xfrm>
            <a:custGeom>
              <a:avLst/>
              <a:gdLst/>
              <a:ahLst/>
              <a:cxnLst/>
              <a:rect r="r" b="b" t="t" l="l"/>
              <a:pathLst>
                <a:path h="153435" w="963507">
                  <a:moveTo>
                    <a:pt x="76718" y="0"/>
                  </a:moveTo>
                  <a:lnTo>
                    <a:pt x="886789" y="0"/>
                  </a:lnTo>
                  <a:cubicBezTo>
                    <a:pt x="907136" y="0"/>
                    <a:pt x="926649" y="8083"/>
                    <a:pt x="941037" y="22470"/>
                  </a:cubicBezTo>
                  <a:cubicBezTo>
                    <a:pt x="955424" y="36857"/>
                    <a:pt x="963507" y="56371"/>
                    <a:pt x="963507" y="76718"/>
                  </a:cubicBezTo>
                  <a:lnTo>
                    <a:pt x="963507" y="76718"/>
                  </a:lnTo>
                  <a:cubicBezTo>
                    <a:pt x="963507" y="97064"/>
                    <a:pt x="955424" y="116578"/>
                    <a:pt x="941037" y="130965"/>
                  </a:cubicBezTo>
                  <a:cubicBezTo>
                    <a:pt x="926649" y="145353"/>
                    <a:pt x="907136" y="153435"/>
                    <a:pt x="886789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96350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8881016" y="4171855"/>
            <a:ext cx="2178165" cy="1120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2"/>
              </a:lnSpc>
            </a:pPr>
            <a:r>
              <a:rPr lang="en-US" sz="7265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529429" y="5508711"/>
            <a:ext cx="3401190" cy="536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</a:pPr>
            <a:r>
              <a:rPr lang="en-US" sz="1883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com.parkinglot.system.ui</a:t>
            </a:r>
          </a:p>
          <a:p>
            <a:pPr algn="ctr">
              <a:lnSpc>
                <a:spcPts val="2033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7400866" y="6084122"/>
            <a:ext cx="3658314" cy="935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41"/>
              </a:lnSpc>
              <a:spcBef>
                <a:spcPct val="0"/>
              </a:spcBef>
            </a:pPr>
            <a:r>
              <a:rPr lang="en-US" sz="1882" spc="1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</a:t>
            </a:r>
            <a:r>
              <a:rPr lang="en-US" sz="1882" spc="11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ser interface (menu system)</a:t>
            </a:r>
          </a:p>
          <a:p>
            <a:pPr algn="l" marL="0" indent="0" lvl="0">
              <a:lnSpc>
                <a:spcPts val="2541"/>
              </a:lnSpc>
              <a:spcBef>
                <a:spcPct val="0"/>
              </a:spcBef>
            </a:pPr>
          </a:p>
        </p:txBody>
      </p:sp>
      <p:grpSp>
        <p:nvGrpSpPr>
          <p:cNvPr name="Group 33" id="33"/>
          <p:cNvGrpSpPr/>
          <p:nvPr/>
        </p:nvGrpSpPr>
        <p:grpSpPr>
          <a:xfrm rot="0">
            <a:off x="7504550" y="2652227"/>
            <a:ext cx="3278901" cy="582575"/>
            <a:chOff x="0" y="0"/>
            <a:chExt cx="863579" cy="15343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63579" cy="153435"/>
            </a:xfrm>
            <a:custGeom>
              <a:avLst/>
              <a:gdLst/>
              <a:ahLst/>
              <a:cxnLst/>
              <a:rect r="r" b="b" t="t" l="l"/>
              <a:pathLst>
                <a:path h="153435" w="863579">
                  <a:moveTo>
                    <a:pt x="76718" y="0"/>
                  </a:moveTo>
                  <a:lnTo>
                    <a:pt x="786861" y="0"/>
                  </a:lnTo>
                  <a:cubicBezTo>
                    <a:pt x="807208" y="0"/>
                    <a:pt x="826721" y="8083"/>
                    <a:pt x="841109" y="22470"/>
                  </a:cubicBezTo>
                  <a:cubicBezTo>
                    <a:pt x="855496" y="36857"/>
                    <a:pt x="863579" y="56371"/>
                    <a:pt x="863579" y="76718"/>
                  </a:cubicBezTo>
                  <a:lnTo>
                    <a:pt x="863579" y="76718"/>
                  </a:lnTo>
                  <a:cubicBezTo>
                    <a:pt x="863579" y="97064"/>
                    <a:pt x="855496" y="116578"/>
                    <a:pt x="841109" y="130965"/>
                  </a:cubicBezTo>
                  <a:cubicBezTo>
                    <a:pt x="826721" y="145353"/>
                    <a:pt x="807208" y="153435"/>
                    <a:pt x="786861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863579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7619778" y="2802266"/>
            <a:ext cx="3048444" cy="282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</a:pPr>
            <a:r>
              <a:rPr lang="en-US" sz="1883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Package: parkinglot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58798" y="2697161"/>
            <a:ext cx="4892678" cy="489267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31222" t="0" r="-6995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796261" y="1028700"/>
            <a:ext cx="1463216" cy="146321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567318" y="2697161"/>
            <a:ext cx="1463216" cy="146321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567318" y="5927221"/>
            <a:ext cx="1463216" cy="146321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028119" y="1639405"/>
            <a:ext cx="1463216" cy="146321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388852" y="2066895"/>
            <a:ext cx="741751" cy="608236"/>
          </a:xfrm>
          <a:custGeom>
            <a:avLst/>
            <a:gdLst/>
            <a:ahLst/>
            <a:cxnLst/>
            <a:rect r="r" b="b" t="t" l="l"/>
            <a:pathLst>
              <a:path h="608236" w="741751">
                <a:moveTo>
                  <a:pt x="0" y="0"/>
                </a:moveTo>
                <a:lnTo>
                  <a:pt x="741751" y="0"/>
                </a:lnTo>
                <a:lnTo>
                  <a:pt x="741751" y="608236"/>
                </a:lnTo>
                <a:lnTo>
                  <a:pt x="0" y="6082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175910" y="1332986"/>
            <a:ext cx="703917" cy="854645"/>
          </a:xfrm>
          <a:custGeom>
            <a:avLst/>
            <a:gdLst/>
            <a:ahLst/>
            <a:cxnLst/>
            <a:rect r="r" b="b" t="t" l="l"/>
            <a:pathLst>
              <a:path h="854645" w="703917">
                <a:moveTo>
                  <a:pt x="0" y="0"/>
                </a:moveTo>
                <a:lnTo>
                  <a:pt x="703917" y="0"/>
                </a:lnTo>
                <a:lnTo>
                  <a:pt x="703917" y="854645"/>
                </a:lnTo>
                <a:lnTo>
                  <a:pt x="0" y="8546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804764" y="3102622"/>
            <a:ext cx="988326" cy="652295"/>
          </a:xfrm>
          <a:custGeom>
            <a:avLst/>
            <a:gdLst/>
            <a:ahLst/>
            <a:cxnLst/>
            <a:rect r="r" b="b" t="t" l="l"/>
            <a:pathLst>
              <a:path h="652295" w="988326">
                <a:moveTo>
                  <a:pt x="0" y="0"/>
                </a:moveTo>
                <a:lnTo>
                  <a:pt x="988326" y="0"/>
                </a:lnTo>
                <a:lnTo>
                  <a:pt x="988326" y="652295"/>
                </a:lnTo>
                <a:lnTo>
                  <a:pt x="0" y="6522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875201" y="6240496"/>
            <a:ext cx="847451" cy="836665"/>
          </a:xfrm>
          <a:custGeom>
            <a:avLst/>
            <a:gdLst/>
            <a:ahLst/>
            <a:cxnLst/>
            <a:rect r="r" b="b" t="t" l="l"/>
            <a:pathLst>
              <a:path h="836665" w="847451">
                <a:moveTo>
                  <a:pt x="0" y="0"/>
                </a:moveTo>
                <a:lnTo>
                  <a:pt x="847451" y="0"/>
                </a:lnTo>
                <a:lnTo>
                  <a:pt x="847451" y="836665"/>
                </a:lnTo>
                <a:lnTo>
                  <a:pt x="0" y="83666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7600950" y="3600450"/>
            <a:ext cx="3086100" cy="308610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48E38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138218" y="2138899"/>
            <a:ext cx="8537476" cy="2541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Vehicle hierarchy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38218" y="5288719"/>
            <a:ext cx="6613419" cy="3019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6"/>
              </a:lnSpc>
            </a:pPr>
            <a:r>
              <a:rPr lang="en-US" sz="2982" spc="17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Abstract class: Vehicle</a:t>
            </a:r>
          </a:p>
          <a:p>
            <a:pPr algn="l">
              <a:lnSpc>
                <a:spcPts val="4026"/>
              </a:lnSpc>
            </a:pPr>
            <a:r>
              <a:rPr lang="en-US" sz="2982" spc="17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Derived classes:</a:t>
            </a:r>
          </a:p>
          <a:p>
            <a:pPr algn="l" marL="643979" indent="-321989" lvl="1">
              <a:lnSpc>
                <a:spcPts val="4026"/>
              </a:lnSpc>
              <a:buFont typeface="Arial"/>
              <a:buChar char="•"/>
            </a:pPr>
            <a:r>
              <a:rPr lang="en-US" sz="2982" spc="17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Car</a:t>
            </a:r>
          </a:p>
          <a:p>
            <a:pPr algn="l" marL="643979" indent="-321989" lvl="1">
              <a:lnSpc>
                <a:spcPts val="4026"/>
              </a:lnSpc>
              <a:buFont typeface="Arial"/>
              <a:buChar char="•"/>
            </a:pPr>
            <a:r>
              <a:rPr lang="en-US" sz="2982" spc="17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Bike</a:t>
            </a:r>
          </a:p>
          <a:p>
            <a:pPr algn="l" marL="643979" indent="-321989" lvl="1">
              <a:lnSpc>
                <a:spcPts val="4026"/>
              </a:lnSpc>
              <a:buFont typeface="Arial"/>
              <a:buChar char="•"/>
            </a:pPr>
            <a:r>
              <a:rPr lang="en-US" sz="2982" spc="17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Truck</a:t>
            </a:r>
          </a:p>
          <a:p>
            <a:pPr algn="l" marL="643979" indent="-321989" lvl="1">
              <a:lnSpc>
                <a:spcPts val="4026"/>
              </a:lnSpc>
              <a:buFont typeface="Arial"/>
              <a:buChar char="•"/>
            </a:pPr>
            <a:r>
              <a:rPr lang="en-US" sz="2982" spc="17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ElectricVehicle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04908" y="2451125"/>
            <a:ext cx="5863082" cy="5863082"/>
          </a:xfrm>
          <a:custGeom>
            <a:avLst/>
            <a:gdLst/>
            <a:ahLst/>
            <a:cxnLst/>
            <a:rect r="r" b="b" t="t" l="l"/>
            <a:pathLst>
              <a:path h="5863082" w="5863082">
                <a:moveTo>
                  <a:pt x="0" y="0"/>
                </a:moveTo>
                <a:lnTo>
                  <a:pt x="5863083" y="0"/>
                </a:lnTo>
                <a:lnTo>
                  <a:pt x="5863083" y="5863082"/>
                </a:lnTo>
                <a:lnTo>
                  <a:pt x="0" y="5863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0780" y="1602598"/>
            <a:ext cx="9578208" cy="1782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6"/>
              </a:lnSpc>
            </a:pPr>
            <a:r>
              <a:rPr lang="en-US" b="true" sz="68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ParkingSpot and reservation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77821" y="4115214"/>
            <a:ext cx="8484124" cy="4101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2717" spc="1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Parking Spot:</a:t>
            </a:r>
          </a:p>
          <a:p>
            <a:pPr algn="l" marL="586798" indent="-293399" lvl="1">
              <a:lnSpc>
                <a:spcPts val="3669"/>
              </a:lnSpc>
              <a:buFont typeface="Arial"/>
              <a:buChar char="•"/>
            </a:pPr>
            <a:r>
              <a:rPr lang="en-US" sz="2717" spc="1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Can be of multiple types depending on car, truck, bike or electric vehicle.</a:t>
            </a:r>
          </a:p>
          <a:p>
            <a:pPr algn="l">
              <a:lnSpc>
                <a:spcPts val="3669"/>
              </a:lnSpc>
            </a:pPr>
            <a:r>
              <a:rPr lang="en-US" sz="2717" spc="1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Reservation:</a:t>
            </a:r>
          </a:p>
          <a:p>
            <a:pPr algn="l" marL="586798" indent="-293399" lvl="1">
              <a:lnSpc>
                <a:spcPts val="3669"/>
              </a:lnSpc>
              <a:buFont typeface="Arial"/>
              <a:buChar char="•"/>
            </a:pPr>
            <a:r>
              <a:rPr lang="en-US" sz="2717" spc="16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Creates a reservation.</a:t>
            </a:r>
          </a:p>
          <a:p>
            <a:pPr algn="l" marL="586798" indent="-293399" lvl="1">
              <a:lnSpc>
                <a:spcPts val="3669"/>
              </a:lnSpc>
              <a:buFont typeface="Arial"/>
              <a:buChar char="•"/>
            </a:pPr>
            <a:r>
              <a:rPr lang="en-US" sz="2717" spc="16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Active reservations can be cancelled.</a:t>
            </a:r>
          </a:p>
          <a:p>
            <a:pPr algn="l" marL="586798" indent="-293399" lvl="1">
              <a:lnSpc>
                <a:spcPts val="3669"/>
              </a:lnSpc>
              <a:buFont typeface="Arial"/>
              <a:buChar char="•"/>
            </a:pPr>
            <a:r>
              <a:rPr lang="en-US" sz="2717" spc="16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Implements error handling.</a:t>
            </a:r>
          </a:p>
          <a:p>
            <a:pPr algn="l" marL="586798" indent="-293399" lvl="1">
              <a:lnSpc>
                <a:spcPts val="3669"/>
              </a:lnSpc>
              <a:buFont typeface="Arial"/>
              <a:buChar char="•"/>
            </a:pPr>
            <a:r>
              <a:rPr lang="en-US" sz="2717" spc="16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Displays all active reservations.</a:t>
            </a:r>
          </a:p>
          <a:p>
            <a:pPr algn="l" marL="586798" indent="-293399" lvl="1">
              <a:lnSpc>
                <a:spcPts val="3669"/>
              </a:lnSpc>
              <a:buFont typeface="Arial"/>
              <a:buChar char="•"/>
            </a:pPr>
            <a:r>
              <a:rPr lang="en-US" sz="2717" spc="16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Reservations are paid in full after exiting.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8865" y="2191245"/>
            <a:ext cx="6437409" cy="202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58"/>
              </a:lnSpc>
              <a:spcBef>
                <a:spcPct val="0"/>
              </a:spcBef>
            </a:pPr>
            <a:r>
              <a:rPr lang="en-US" b="true" sz="768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OOP features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58865" y="4935626"/>
            <a:ext cx="8202162" cy="3449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9"/>
              </a:lnSpc>
            </a:pPr>
            <a:r>
              <a:rPr lang="en-US" sz="2917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application implements the following:</a:t>
            </a:r>
          </a:p>
          <a:p>
            <a:pPr algn="l" marL="629977" indent="-314989" lvl="1">
              <a:lnSpc>
                <a:spcPts val="3939"/>
              </a:lnSpc>
              <a:buFont typeface="Arial"/>
              <a:buChar char="•"/>
            </a:pPr>
            <a:r>
              <a:rPr lang="en-US" sz="2917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Overloading</a:t>
            </a:r>
          </a:p>
          <a:p>
            <a:pPr algn="l" marL="629977" indent="-314989" lvl="1">
              <a:lnSpc>
                <a:spcPts val="3939"/>
              </a:lnSpc>
              <a:buFont typeface="Arial"/>
              <a:buChar char="•"/>
            </a:pPr>
            <a:r>
              <a:rPr lang="en-US" sz="2917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Inheritance</a:t>
            </a:r>
          </a:p>
          <a:p>
            <a:pPr algn="l" marL="629977" indent="-314989" lvl="1">
              <a:lnSpc>
                <a:spcPts val="3939"/>
              </a:lnSpc>
              <a:buFont typeface="Arial"/>
              <a:buChar char="•"/>
            </a:pPr>
            <a:r>
              <a:rPr lang="en-US" sz="2917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Abstraction</a:t>
            </a:r>
          </a:p>
          <a:p>
            <a:pPr algn="l" marL="629977" indent="-314989" lvl="1">
              <a:lnSpc>
                <a:spcPts val="3939"/>
              </a:lnSpc>
              <a:buFont typeface="Arial"/>
              <a:buChar char="•"/>
            </a:pPr>
            <a:r>
              <a:rPr lang="en-US" sz="2917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Encapsulation</a:t>
            </a:r>
          </a:p>
          <a:p>
            <a:pPr algn="l" marL="629977" indent="-314989" lvl="1">
              <a:lnSpc>
                <a:spcPts val="3939"/>
              </a:lnSpc>
              <a:buFont typeface="Arial"/>
              <a:buChar char="•"/>
            </a:pPr>
            <a:r>
              <a:rPr lang="en-US" sz="2917" spc="175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Nested Classes</a:t>
            </a:r>
          </a:p>
          <a:p>
            <a:pPr algn="l" marL="629977" indent="-314989" lvl="1">
              <a:lnSpc>
                <a:spcPts val="3939"/>
              </a:lnSpc>
              <a:buFont typeface="Arial"/>
              <a:buChar char="•"/>
            </a:pPr>
            <a:r>
              <a:rPr lang="en-US" sz="2917" spc="175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Exception Handling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175402" y="1600759"/>
            <a:ext cx="6830714" cy="2128485"/>
            <a:chOff x="0" y="0"/>
            <a:chExt cx="2286638" cy="7125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778069" y="2259157"/>
            <a:ext cx="1023822" cy="839534"/>
          </a:xfrm>
          <a:custGeom>
            <a:avLst/>
            <a:gdLst/>
            <a:ahLst/>
            <a:cxnLst/>
            <a:rect r="r" b="b" t="t" l="l"/>
            <a:pathLst>
              <a:path h="839534" w="1023822">
                <a:moveTo>
                  <a:pt x="0" y="0"/>
                </a:moveTo>
                <a:lnTo>
                  <a:pt x="1023822" y="0"/>
                </a:lnTo>
                <a:lnTo>
                  <a:pt x="1023822" y="839534"/>
                </a:lnTo>
                <a:lnTo>
                  <a:pt x="0" y="839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175402" y="4137367"/>
            <a:ext cx="6830714" cy="2128485"/>
            <a:chOff x="0" y="0"/>
            <a:chExt cx="2286638" cy="7125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175402" y="6675427"/>
            <a:ext cx="6830714" cy="2128485"/>
            <a:chOff x="0" y="0"/>
            <a:chExt cx="2286638" cy="71252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770217" y="4575317"/>
            <a:ext cx="1031674" cy="1252584"/>
          </a:xfrm>
          <a:custGeom>
            <a:avLst/>
            <a:gdLst/>
            <a:ahLst/>
            <a:cxnLst/>
            <a:rect r="r" b="b" t="t" l="l"/>
            <a:pathLst>
              <a:path h="1252584" w="1031674">
                <a:moveTo>
                  <a:pt x="0" y="0"/>
                </a:moveTo>
                <a:lnTo>
                  <a:pt x="1031674" y="0"/>
                </a:lnTo>
                <a:lnTo>
                  <a:pt x="1031674" y="1252585"/>
                </a:lnTo>
                <a:lnTo>
                  <a:pt x="0" y="1252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589543" y="7442092"/>
            <a:ext cx="1400875" cy="924578"/>
          </a:xfrm>
          <a:custGeom>
            <a:avLst/>
            <a:gdLst/>
            <a:ahLst/>
            <a:cxnLst/>
            <a:rect r="r" b="b" t="t" l="l"/>
            <a:pathLst>
              <a:path h="924578" w="1400875">
                <a:moveTo>
                  <a:pt x="0" y="0"/>
                </a:moveTo>
                <a:lnTo>
                  <a:pt x="1400875" y="0"/>
                </a:lnTo>
                <a:lnTo>
                  <a:pt x="1400875" y="924577"/>
                </a:lnTo>
                <a:lnTo>
                  <a:pt x="0" y="924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706158" y="2450435"/>
            <a:ext cx="3556933" cy="41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90"/>
              </a:lnSpc>
              <a:spcBef>
                <a:spcPct val="0"/>
              </a:spcBef>
            </a:pPr>
            <a:r>
              <a:rPr lang="en-US" sz="2511" spc="40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Overloading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706158" y="4915010"/>
            <a:ext cx="3556933" cy="41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90"/>
              </a:lnSpc>
              <a:spcBef>
                <a:spcPct val="0"/>
              </a:spcBef>
            </a:pPr>
            <a:r>
              <a:rPr lang="en-US" sz="2511" spc="40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Inheritance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706158" y="7511180"/>
            <a:ext cx="3556933" cy="41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90"/>
              </a:lnSpc>
              <a:spcBef>
                <a:spcPct val="0"/>
              </a:spcBef>
            </a:pPr>
            <a:r>
              <a:rPr lang="en-US" sz="2511" spc="40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Abstraction</a:t>
            </a:r>
          </a:p>
        </p:txBody>
      </p:sp>
      <p:sp>
        <p:nvSpPr>
          <p:cNvPr name="AutoShape 19" id="19"/>
          <p:cNvSpPr/>
          <p:nvPr/>
        </p:nvSpPr>
        <p:spPr>
          <a:xfrm flipV="true">
            <a:off x="12210529" y="2359895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V="true">
            <a:off x="12210529" y="4832211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12229579" y="7434563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8613" y="4760027"/>
            <a:ext cx="6914101" cy="3449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9979" indent="-314989" lvl="1">
              <a:lnSpc>
                <a:spcPts val="3939"/>
              </a:lnSpc>
              <a:buFont typeface="Arial"/>
              <a:buChar char="•"/>
            </a:pPr>
            <a:r>
              <a:rPr lang="en-US" sz="2917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Payment supports  both UPI and Credit Card</a:t>
            </a:r>
          </a:p>
          <a:p>
            <a:pPr algn="l" marL="629979" indent="-314989" lvl="1">
              <a:lnSpc>
                <a:spcPts val="3939"/>
              </a:lnSpc>
              <a:spcBef>
                <a:spcPct val="0"/>
              </a:spcBef>
              <a:buFont typeface="Arial"/>
              <a:buChar char="•"/>
            </a:pPr>
            <a:r>
              <a:rPr lang="en-US" sz="2917" spc="175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Security logging takes care of entry exit, active reservations, active subscriptions and transacction history which is all saved in a file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144000" y="2386794"/>
            <a:ext cx="8498516" cy="5513412"/>
          </a:xfrm>
          <a:custGeom>
            <a:avLst/>
            <a:gdLst/>
            <a:ahLst/>
            <a:cxnLst/>
            <a:rect r="r" b="b" t="t" l="l"/>
            <a:pathLst>
              <a:path h="5513412" w="8498516">
                <a:moveTo>
                  <a:pt x="0" y="0"/>
                </a:moveTo>
                <a:lnTo>
                  <a:pt x="8498516" y="0"/>
                </a:lnTo>
                <a:lnTo>
                  <a:pt x="8498516" y="5513412"/>
                </a:lnTo>
                <a:lnTo>
                  <a:pt x="0" y="5513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19523" y="2955708"/>
            <a:ext cx="7052162" cy="3966185"/>
          </a:xfrm>
          <a:custGeom>
            <a:avLst/>
            <a:gdLst/>
            <a:ahLst/>
            <a:cxnLst/>
            <a:rect r="r" b="b" t="t" l="l"/>
            <a:pathLst>
              <a:path h="3966185" w="7052162">
                <a:moveTo>
                  <a:pt x="0" y="0"/>
                </a:moveTo>
                <a:lnTo>
                  <a:pt x="7052162" y="0"/>
                </a:lnTo>
                <a:lnTo>
                  <a:pt x="7052162" y="3966185"/>
                </a:lnTo>
                <a:lnTo>
                  <a:pt x="0" y="396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32" r="0" b="-923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8613" y="590898"/>
            <a:ext cx="10621547" cy="2992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96"/>
              </a:lnSpc>
            </a:pPr>
            <a:r>
              <a:rPr lang="en-US" sz="11439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Payment and logging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77950" y="2211959"/>
            <a:ext cx="5863082" cy="5863082"/>
          </a:xfrm>
          <a:custGeom>
            <a:avLst/>
            <a:gdLst/>
            <a:ahLst/>
            <a:cxnLst/>
            <a:rect r="r" b="b" t="t" l="l"/>
            <a:pathLst>
              <a:path h="5863082" w="5863082">
                <a:moveTo>
                  <a:pt x="0" y="0"/>
                </a:moveTo>
                <a:lnTo>
                  <a:pt x="5863082" y="0"/>
                </a:lnTo>
                <a:lnTo>
                  <a:pt x="5863082" y="5863082"/>
                </a:lnTo>
                <a:lnTo>
                  <a:pt x="0" y="5863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2500" y="573329"/>
            <a:ext cx="11185450" cy="304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81"/>
              </a:lnSpc>
            </a:pPr>
            <a:r>
              <a:rPr lang="en-US" b="true" sz="1163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USER INTERFACE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790515"/>
            <a:ext cx="10104847" cy="4101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2717" spc="1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Provides a command line interface with a menu with the following options</a:t>
            </a:r>
          </a:p>
          <a:p>
            <a:pPr algn="l" marL="586798" indent="-293399" lvl="1">
              <a:lnSpc>
                <a:spcPts val="3669"/>
              </a:lnSpc>
              <a:buFont typeface="Arial"/>
              <a:buChar char="•"/>
            </a:pPr>
            <a:r>
              <a:rPr lang="en-US" sz="2717" spc="1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check in/check out vehicles.</a:t>
            </a:r>
          </a:p>
          <a:p>
            <a:pPr algn="l" marL="586798" indent="-293399" lvl="1">
              <a:lnSpc>
                <a:spcPts val="3669"/>
              </a:lnSpc>
              <a:buFont typeface="Arial"/>
              <a:buChar char="•"/>
            </a:pPr>
            <a:r>
              <a:rPr lang="en-US" sz="2717" spc="1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check parking availability.</a:t>
            </a:r>
          </a:p>
          <a:p>
            <a:pPr algn="l" marL="586798" indent="-293399" lvl="1">
              <a:lnSpc>
                <a:spcPts val="3669"/>
              </a:lnSpc>
              <a:buFont typeface="Arial"/>
              <a:buChar char="•"/>
            </a:pPr>
            <a:r>
              <a:rPr lang="en-US" sz="2717" spc="1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check transacction history</a:t>
            </a:r>
          </a:p>
          <a:p>
            <a:pPr algn="l" marL="586798" indent="-293399" lvl="1">
              <a:lnSpc>
                <a:spcPts val="3669"/>
              </a:lnSpc>
              <a:buFont typeface="Arial"/>
              <a:buChar char="•"/>
            </a:pPr>
            <a:r>
              <a:rPr lang="en-US" sz="2717" spc="1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facilitates payment via UPI or credit card.</a:t>
            </a:r>
          </a:p>
          <a:p>
            <a:pPr algn="l" marL="586798" indent="-293399" lvl="1">
              <a:lnSpc>
                <a:spcPts val="3669"/>
              </a:lnSpc>
              <a:buFont typeface="Arial"/>
              <a:buChar char="•"/>
            </a:pPr>
            <a:r>
              <a:rPr lang="en-US" sz="2717" spc="16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Tracks entry/exit times as well as transaction details for security purposes.</a:t>
            </a:r>
          </a:p>
          <a:p>
            <a:pPr algn="l" marL="586798" indent="-293399" lvl="1">
              <a:lnSpc>
                <a:spcPts val="3669"/>
              </a:lnSpc>
              <a:buFont typeface="Arial"/>
              <a:buChar char="•"/>
            </a:pPr>
            <a:r>
              <a:rPr lang="en-US" sz="2717" spc="16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Make reservations and subscriptions.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DAGXf2QQhc0</dc:identifier>
  <dcterms:modified xsi:type="dcterms:W3CDTF">2011-08-01T06:04:30Z</dcterms:modified>
  <cp:revision>1</cp:revision>
  <dc:title>MLinair</dc:title>
</cp:coreProperties>
</file>