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59" r:id="rId3"/>
    <p:sldId id="266" r:id="rId4"/>
    <p:sldId id="257" r:id="rId5"/>
    <p:sldId id="258" r:id="rId6"/>
    <p:sldId id="267" r:id="rId7"/>
    <p:sldId id="268" r:id="rId8"/>
    <p:sldId id="260" r:id="rId9"/>
    <p:sldId id="261" r:id="rId10"/>
    <p:sldId id="262" r:id="rId11"/>
    <p:sldId id="263" r:id="rId12"/>
    <p:sldId id="271" r:id="rId13"/>
    <p:sldId id="272" r:id="rId14"/>
    <p:sldId id="270" r:id="rId15"/>
    <p:sldId id="269" r:id="rId16"/>
    <p:sldId id="26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FB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69" autoAdjust="0"/>
  </p:normalViewPr>
  <p:slideViewPr>
    <p:cSldViewPr>
      <p:cViewPr>
        <p:scale>
          <a:sx n="94" d="100"/>
          <a:sy n="94" d="100"/>
        </p:scale>
        <p:origin x="-128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FAC943-E01A-4D88-ABCA-C0AE505D7A6E}" type="datetimeFigureOut">
              <a:rPr lang="en-US" smtClean="0"/>
              <a:pPr/>
              <a:t>7/21/2013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DE4ED4-B836-4060-AB07-745025C51DAF}" type="slidenum">
              <a:rPr lang="en-US" smtClean="0"/>
              <a:pPr/>
              <a:t>‹#›</a:t>
            </a:fld>
            <a:endParaRPr lang="en-US"/>
          </a:p>
        </p:txBody>
      </p:sp>
    </p:spTree>
    <p:extLst>
      <p:ext uri="{BB962C8B-B14F-4D97-AF65-F5344CB8AC3E}">
        <p14:creationId xmlns:p14="http://schemas.microsoft.com/office/powerpoint/2010/main" val="35053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CDE4ED4-B836-4060-AB07-745025C51DAF}"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4114DB1-3BD0-4158-BD73-094298B57C8F}" type="datetimeFigureOut">
              <a:rPr lang="en-US" smtClean="0"/>
              <a:pPr/>
              <a:t>7/21/2013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09DC1-BA0A-49FF-A2C4-E32ECD872CF1}" type="slidenum">
              <a:rPr lang="en-US" smtClean="0"/>
              <a:pPr/>
              <a:t>‹#›</a:t>
            </a:fld>
            <a:endParaRPr lang="en-US"/>
          </a:p>
        </p:txBody>
      </p:sp>
      <p:pic>
        <p:nvPicPr>
          <p:cNvPr id="1026" name="Picture 2" descr="http://ghrce.raisoni.net/images/dom_footer.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27139"/>
            <a:ext cx="8326120" cy="5308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ghrce.raisoni.net/images/do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00925" y="5674359"/>
            <a:ext cx="1743075" cy="1183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7103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4114DB1-3BD0-4158-BD73-094298B57C8F}" type="datetimeFigureOut">
              <a:rPr lang="en-US" smtClean="0"/>
              <a:pPr/>
              <a:t>7/21/2013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09DC1-BA0A-49FF-A2C4-E32ECD872CF1}" type="slidenum">
              <a:rPr lang="en-US" smtClean="0"/>
              <a:pPr/>
              <a:t>‹#›</a:t>
            </a:fld>
            <a:endParaRPr lang="en-US"/>
          </a:p>
        </p:txBody>
      </p:sp>
    </p:spTree>
    <p:extLst>
      <p:ext uri="{BB962C8B-B14F-4D97-AF65-F5344CB8AC3E}">
        <p14:creationId xmlns:p14="http://schemas.microsoft.com/office/powerpoint/2010/main" val="2332276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4114DB1-3BD0-4158-BD73-094298B57C8F}" type="datetimeFigureOut">
              <a:rPr lang="en-US" smtClean="0"/>
              <a:pPr/>
              <a:t>7/21/2013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09DC1-BA0A-49FF-A2C4-E32ECD872CF1}" type="slidenum">
              <a:rPr lang="en-US" smtClean="0"/>
              <a:pPr/>
              <a:t>‹#›</a:t>
            </a:fld>
            <a:endParaRPr lang="en-US"/>
          </a:p>
        </p:txBody>
      </p:sp>
    </p:spTree>
    <p:extLst>
      <p:ext uri="{BB962C8B-B14F-4D97-AF65-F5344CB8AC3E}">
        <p14:creationId xmlns:p14="http://schemas.microsoft.com/office/powerpoint/2010/main" val="2310228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4114DB1-3BD0-4158-BD73-094298B57C8F}" type="datetimeFigureOut">
              <a:rPr lang="en-US" smtClean="0"/>
              <a:pPr/>
              <a:t>7/21/2013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09DC1-BA0A-49FF-A2C4-E32ECD872CF1}" type="slidenum">
              <a:rPr lang="en-US" smtClean="0"/>
              <a:pPr/>
              <a:t>‹#›</a:t>
            </a:fld>
            <a:endParaRPr lang="en-US"/>
          </a:p>
        </p:txBody>
      </p:sp>
      <p:pic>
        <p:nvPicPr>
          <p:cNvPr id="7" name="Picture 2" descr="http://ghrce.raisoni.net/images/dom_footer.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27139"/>
            <a:ext cx="8326120" cy="5308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ghrce.raisoni.net/images/do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00925" y="5674359"/>
            <a:ext cx="1743075" cy="118364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ghrce.raisoni.net/images/engg_logo.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13444" y="23842"/>
            <a:ext cx="637858" cy="663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0458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114DB1-3BD0-4158-BD73-094298B57C8F}" type="datetimeFigureOut">
              <a:rPr lang="en-US" smtClean="0"/>
              <a:pPr/>
              <a:t>7/21/2013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09DC1-BA0A-49FF-A2C4-E32ECD872CF1}" type="slidenum">
              <a:rPr lang="en-US" smtClean="0"/>
              <a:pPr/>
              <a:t>‹#›</a:t>
            </a:fld>
            <a:endParaRPr lang="en-US"/>
          </a:p>
        </p:txBody>
      </p:sp>
    </p:spTree>
    <p:extLst>
      <p:ext uri="{BB962C8B-B14F-4D97-AF65-F5344CB8AC3E}">
        <p14:creationId xmlns:p14="http://schemas.microsoft.com/office/powerpoint/2010/main" val="1914739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4114DB1-3BD0-4158-BD73-094298B57C8F}" type="datetimeFigureOut">
              <a:rPr lang="en-US" smtClean="0"/>
              <a:pPr/>
              <a:t>7/21/2013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909DC1-BA0A-49FF-A2C4-E32ECD872CF1}" type="slidenum">
              <a:rPr lang="en-US" smtClean="0"/>
              <a:pPr/>
              <a:t>‹#›</a:t>
            </a:fld>
            <a:endParaRPr lang="en-US"/>
          </a:p>
        </p:txBody>
      </p:sp>
    </p:spTree>
    <p:extLst>
      <p:ext uri="{BB962C8B-B14F-4D97-AF65-F5344CB8AC3E}">
        <p14:creationId xmlns:p14="http://schemas.microsoft.com/office/powerpoint/2010/main" val="3466297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4114DB1-3BD0-4158-BD73-094298B57C8F}" type="datetimeFigureOut">
              <a:rPr lang="en-US" smtClean="0"/>
              <a:pPr/>
              <a:t>7/21/2013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909DC1-BA0A-49FF-A2C4-E32ECD872CF1}" type="slidenum">
              <a:rPr lang="en-US" smtClean="0"/>
              <a:pPr/>
              <a:t>‹#›</a:t>
            </a:fld>
            <a:endParaRPr lang="en-US"/>
          </a:p>
        </p:txBody>
      </p:sp>
    </p:spTree>
    <p:extLst>
      <p:ext uri="{BB962C8B-B14F-4D97-AF65-F5344CB8AC3E}">
        <p14:creationId xmlns:p14="http://schemas.microsoft.com/office/powerpoint/2010/main" val="1698112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4114DB1-3BD0-4158-BD73-094298B57C8F}" type="datetimeFigureOut">
              <a:rPr lang="en-US" smtClean="0"/>
              <a:pPr/>
              <a:t>7/21/2013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909DC1-BA0A-49FF-A2C4-E32ECD872CF1}" type="slidenum">
              <a:rPr lang="en-US" smtClean="0"/>
              <a:pPr/>
              <a:t>‹#›</a:t>
            </a:fld>
            <a:endParaRPr lang="en-US"/>
          </a:p>
        </p:txBody>
      </p:sp>
    </p:spTree>
    <p:extLst>
      <p:ext uri="{BB962C8B-B14F-4D97-AF65-F5344CB8AC3E}">
        <p14:creationId xmlns:p14="http://schemas.microsoft.com/office/powerpoint/2010/main" val="953340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114DB1-3BD0-4158-BD73-094298B57C8F}" type="datetimeFigureOut">
              <a:rPr lang="en-US" smtClean="0"/>
              <a:pPr/>
              <a:t>7/21/2013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909DC1-BA0A-49FF-A2C4-E32ECD872CF1}" type="slidenum">
              <a:rPr lang="en-US" smtClean="0"/>
              <a:pPr/>
              <a:t>‹#›</a:t>
            </a:fld>
            <a:endParaRPr lang="en-US"/>
          </a:p>
        </p:txBody>
      </p:sp>
    </p:spTree>
    <p:extLst>
      <p:ext uri="{BB962C8B-B14F-4D97-AF65-F5344CB8AC3E}">
        <p14:creationId xmlns:p14="http://schemas.microsoft.com/office/powerpoint/2010/main" val="2830070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114DB1-3BD0-4158-BD73-094298B57C8F}" type="datetimeFigureOut">
              <a:rPr lang="en-US" smtClean="0"/>
              <a:pPr/>
              <a:t>7/21/2013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909DC1-BA0A-49FF-A2C4-E32ECD872CF1}" type="slidenum">
              <a:rPr lang="en-US" smtClean="0"/>
              <a:pPr/>
              <a:t>‹#›</a:t>
            </a:fld>
            <a:endParaRPr lang="en-US"/>
          </a:p>
        </p:txBody>
      </p:sp>
    </p:spTree>
    <p:extLst>
      <p:ext uri="{BB962C8B-B14F-4D97-AF65-F5344CB8AC3E}">
        <p14:creationId xmlns:p14="http://schemas.microsoft.com/office/powerpoint/2010/main" val="188648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114DB1-3BD0-4158-BD73-094298B57C8F}" type="datetimeFigureOut">
              <a:rPr lang="en-US" smtClean="0"/>
              <a:pPr/>
              <a:t>7/21/2013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909DC1-BA0A-49FF-A2C4-E32ECD872CF1}" type="slidenum">
              <a:rPr lang="en-US" smtClean="0"/>
              <a:pPr/>
              <a:t>‹#›</a:t>
            </a:fld>
            <a:endParaRPr lang="en-US"/>
          </a:p>
        </p:txBody>
      </p:sp>
    </p:spTree>
    <p:extLst>
      <p:ext uri="{BB962C8B-B14F-4D97-AF65-F5344CB8AC3E}">
        <p14:creationId xmlns:p14="http://schemas.microsoft.com/office/powerpoint/2010/main" val="3974658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114DB1-3BD0-4158-BD73-094298B57C8F}" type="datetimeFigureOut">
              <a:rPr lang="en-US" smtClean="0"/>
              <a:pPr/>
              <a:t>7/21/2013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909DC1-BA0A-49FF-A2C4-E32ECD872CF1}" type="slidenum">
              <a:rPr lang="en-US" smtClean="0"/>
              <a:pPr/>
              <a:t>‹#›</a:t>
            </a:fld>
            <a:endParaRPr lang="en-US"/>
          </a:p>
        </p:txBody>
      </p:sp>
    </p:spTree>
    <p:extLst>
      <p:ext uri="{BB962C8B-B14F-4D97-AF65-F5344CB8AC3E}">
        <p14:creationId xmlns:p14="http://schemas.microsoft.com/office/powerpoint/2010/main" val="26140807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upark.i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81200"/>
            <a:ext cx="8062912" cy="1295400"/>
          </a:xfrm>
        </p:spPr>
        <p:txBody>
          <a:bodyPr>
            <a:normAutofit/>
          </a:bodyPr>
          <a:lstStyle/>
          <a:p>
            <a:pPr algn="ctr"/>
            <a:r>
              <a:rPr lang="en-US" sz="3600" dirty="0" err="1" smtClean="0">
                <a:solidFill>
                  <a:srgbClr val="00B0F0"/>
                </a:solidFill>
                <a:latin typeface="Adobe Caslon Pro Bold" pitchFamily="18" charset="0"/>
              </a:rPr>
              <a:t>P</a:t>
            </a:r>
            <a:r>
              <a:rPr lang="en-US" sz="3600" dirty="0" err="1" smtClean="0">
                <a:solidFill>
                  <a:srgbClr val="00B050"/>
                </a:solidFill>
                <a:latin typeface="Adobe Caslon Pro Bold" pitchFamily="18" charset="0"/>
              </a:rPr>
              <a:t>ark</a:t>
            </a:r>
            <a:r>
              <a:rPr lang="en-US" sz="3600" dirty="0" err="1" smtClean="0">
                <a:solidFill>
                  <a:srgbClr val="00B0F0"/>
                </a:solidFill>
                <a:latin typeface="Adobe Caslon Pro Bold" pitchFamily="18" charset="0"/>
              </a:rPr>
              <a:t>M</a:t>
            </a:r>
            <a:r>
              <a:rPr lang="en-US" sz="3600" dirty="0" err="1" smtClean="0">
                <a:solidFill>
                  <a:srgbClr val="00B050"/>
                </a:solidFill>
                <a:latin typeface="Adobe Caslon Pro Bold" pitchFamily="18" charset="0"/>
              </a:rPr>
              <a:t>e</a:t>
            </a:r>
            <a:r>
              <a:rPr lang="en-US" sz="3600" dirty="0" err="1" smtClean="0">
                <a:solidFill>
                  <a:srgbClr val="00B0F0"/>
                </a:solidFill>
                <a:latin typeface="Adobe Caslon Pro Bold" pitchFamily="18" charset="0"/>
              </a:rPr>
              <a:t>R</a:t>
            </a:r>
            <a:r>
              <a:rPr lang="en-US" sz="3600" dirty="0" err="1" smtClean="0">
                <a:solidFill>
                  <a:srgbClr val="00B050"/>
                </a:solidFill>
                <a:latin typeface="Adobe Caslon Pro Bold" pitchFamily="18" charset="0"/>
              </a:rPr>
              <a:t>ight</a:t>
            </a:r>
            <a:r>
              <a:rPr lang="en-US" sz="3000" dirty="0" smtClean="0"/>
              <a:t/>
            </a:r>
            <a:br>
              <a:rPr lang="en-US" sz="3000" dirty="0" smtClean="0"/>
            </a:br>
            <a:r>
              <a:rPr lang="en-US" sz="2800" dirty="0" smtClean="0">
                <a:solidFill>
                  <a:srgbClr val="FF0000"/>
                </a:solidFill>
                <a:latin typeface="Aldhabi" pitchFamily="2" charset="-78"/>
                <a:cs typeface="Aldhabi" pitchFamily="2" charset="-78"/>
              </a:rPr>
              <a:t>A Smart Parking System</a:t>
            </a:r>
            <a:endParaRPr lang="en-US" sz="2800" dirty="0">
              <a:solidFill>
                <a:srgbClr val="FF0000"/>
              </a:solidFill>
              <a:latin typeface="Aldhabi" pitchFamily="2" charset="-78"/>
              <a:cs typeface="Aldhabi" pitchFamily="2" charset="-78"/>
            </a:endParaRPr>
          </a:p>
        </p:txBody>
      </p:sp>
      <p:sp>
        <p:nvSpPr>
          <p:cNvPr id="3" name="Subtitle 2"/>
          <p:cNvSpPr>
            <a:spLocks noGrp="1"/>
          </p:cNvSpPr>
          <p:nvPr>
            <p:ph type="subTitle" idx="1"/>
          </p:nvPr>
        </p:nvSpPr>
        <p:spPr>
          <a:xfrm>
            <a:off x="571500" y="2971800"/>
            <a:ext cx="8062912" cy="2819400"/>
          </a:xfrm>
        </p:spPr>
        <p:txBody>
          <a:bodyPr>
            <a:normAutofit/>
          </a:bodyPr>
          <a:lstStyle/>
          <a:p>
            <a:pPr algn="l"/>
            <a:endParaRPr lang="en-US" sz="2800" dirty="0" smtClean="0"/>
          </a:p>
          <a:p>
            <a:pPr algn="l"/>
            <a:endParaRPr lang="en-US" sz="2800" dirty="0" smtClean="0"/>
          </a:p>
          <a:p>
            <a:pPr algn="l"/>
            <a:r>
              <a:rPr lang="en-US" sz="2800" dirty="0" smtClean="0">
                <a:solidFill>
                  <a:schemeClr val="tx1">
                    <a:lumMod val="85000"/>
                    <a:lumOff val="15000"/>
                  </a:schemeClr>
                </a:solidFill>
              </a:rPr>
              <a:t>Presented By-			 Under guidance of-</a:t>
            </a:r>
          </a:p>
          <a:p>
            <a:pPr algn="l"/>
            <a:r>
              <a:rPr lang="en-US" sz="2400" dirty="0" smtClean="0">
                <a:solidFill>
                  <a:srgbClr val="FF0000"/>
                </a:solidFill>
              </a:rPr>
              <a:t>Tarun Dhiraj (CSE)			    Prof. </a:t>
            </a:r>
            <a:r>
              <a:rPr lang="en-US" sz="2400" dirty="0" err="1" smtClean="0">
                <a:solidFill>
                  <a:srgbClr val="FF0000"/>
                </a:solidFill>
              </a:rPr>
              <a:t>Deepti</a:t>
            </a:r>
            <a:r>
              <a:rPr lang="en-US" sz="2400" dirty="0" smtClean="0">
                <a:solidFill>
                  <a:srgbClr val="FF0000"/>
                </a:solidFill>
              </a:rPr>
              <a:t> </a:t>
            </a:r>
            <a:r>
              <a:rPr lang="en-US" sz="2400" dirty="0" err="1" smtClean="0">
                <a:solidFill>
                  <a:srgbClr val="FF0000"/>
                </a:solidFill>
              </a:rPr>
              <a:t>Theng</a:t>
            </a:r>
            <a:endParaRPr lang="en-US" sz="2400" dirty="0" smtClean="0">
              <a:solidFill>
                <a:srgbClr val="FF0000"/>
              </a:solidFill>
            </a:endParaRPr>
          </a:p>
          <a:p>
            <a:pPr algn="l"/>
            <a:r>
              <a:rPr lang="en-US" sz="2400" dirty="0" smtClean="0">
                <a:solidFill>
                  <a:srgbClr val="FF0000"/>
                </a:solidFill>
              </a:rPr>
              <a:t>Monika Sharma (CSE)</a:t>
            </a:r>
          </a:p>
          <a:p>
            <a:endParaRPr lang="en-US" dirty="0">
              <a:solidFill>
                <a:srgbClr val="79FB4B"/>
              </a:solidFill>
            </a:endParaRPr>
          </a:p>
        </p:txBody>
      </p:sp>
      <p:pic>
        <p:nvPicPr>
          <p:cNvPr id="4" name="Picture 3" descr="http://t0.gstatic.com/images?q=tbn:ANd9GcQeLM1sdovxiOLEbILfum6Y38OthV08q3OVLN5iexW7zehJZ2Lo"/>
          <p:cNvPicPr/>
          <p:nvPr/>
        </p:nvPicPr>
        <p:blipFill>
          <a:blip r:embed="rId2"/>
          <a:srcRect/>
          <a:stretch>
            <a:fillRect/>
          </a:stretch>
        </p:blipFill>
        <p:spPr bwMode="auto">
          <a:xfrm>
            <a:off x="7924800" y="76200"/>
            <a:ext cx="1219200" cy="914400"/>
          </a:xfrm>
          <a:prstGeom prst="rect">
            <a:avLst/>
          </a:prstGeom>
          <a:noFill/>
          <a:ln w="9525">
            <a:noFill/>
            <a:miter lim="800000"/>
            <a:headEnd/>
            <a:tailEnd/>
          </a:ln>
        </p:spPr>
      </p:pic>
      <p:pic>
        <p:nvPicPr>
          <p:cNvPr id="5" name="Picture 4" descr="http://t0.gstatic.com/images?q=tbn:ANd9GcTBj5KHpAG8IudxBUKXUVdKRy7spnWn5nyK4q1g02UqaFBi_drMew"/>
          <p:cNvPicPr/>
          <p:nvPr/>
        </p:nvPicPr>
        <p:blipFill>
          <a:blip r:embed="rId3"/>
          <a:srcRect/>
          <a:stretch>
            <a:fillRect/>
          </a:stretch>
        </p:blipFill>
        <p:spPr bwMode="auto">
          <a:xfrm>
            <a:off x="76200" y="76200"/>
            <a:ext cx="990600" cy="914400"/>
          </a:xfrm>
          <a:prstGeom prst="rect">
            <a:avLst/>
          </a:prstGeom>
          <a:noFill/>
          <a:ln w="9525">
            <a:noFill/>
            <a:miter lim="800000"/>
            <a:headEnd/>
            <a:tailEnd/>
          </a:ln>
        </p:spPr>
      </p:pic>
      <p:pic>
        <p:nvPicPr>
          <p:cNvPr id="6" name="Picture 5" descr="http://www.google.co.in/url?source=imglanding&amp;ct=img&amp;q=http://3.bp.blogspot.com/_hiAPlUmhK0o/TNJ_SUi8RGI/AAAAAAAAB8A/4shx-jPTC0Y/s1600/title.jpg&amp;sa=X&amp;ei=5I_EUIfhEITorQerm4HADg&amp;ved=0CAkQ8wc4FA&amp;usg=AFQjCNG82YbQGahYefjz3wCZvV2otvL35Q"/>
          <p:cNvPicPr/>
          <p:nvPr/>
        </p:nvPicPr>
        <p:blipFill>
          <a:blip r:embed="rId4"/>
          <a:srcRect/>
          <a:stretch>
            <a:fillRect/>
          </a:stretch>
        </p:blipFill>
        <p:spPr bwMode="auto">
          <a:xfrm>
            <a:off x="1295400" y="76200"/>
            <a:ext cx="6553200"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B0F0"/>
                </a:solidFill>
              </a:rPr>
              <a:t>Technologies Used</a:t>
            </a:r>
            <a:endParaRPr lang="en-US" b="1" u="sng" dirty="0">
              <a:solidFill>
                <a:srgbClr val="00B0F0"/>
              </a:solidFill>
            </a:endParaRPr>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B0F0"/>
                </a:solidFill>
              </a:rPr>
              <a:t>Mock Ups</a:t>
            </a:r>
            <a:endParaRPr lang="en-US" b="1" u="sng" dirty="0">
              <a:solidFill>
                <a:srgbClr val="00B0F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352550"/>
            <a:ext cx="4572000" cy="4152900"/>
          </a:xfrm>
          <a:prstGeom prst="rect">
            <a:avLst/>
          </a:prstGeom>
        </p:spPr>
      </p:pic>
      <p:sp>
        <p:nvSpPr>
          <p:cNvPr id="5" name="TextBox 4"/>
          <p:cNvSpPr txBox="1"/>
          <p:nvPr/>
        </p:nvSpPr>
        <p:spPr>
          <a:xfrm>
            <a:off x="2819400" y="5638800"/>
            <a:ext cx="3810000" cy="369332"/>
          </a:xfrm>
          <a:prstGeom prst="rect">
            <a:avLst/>
          </a:prstGeom>
          <a:noFill/>
        </p:spPr>
        <p:txBody>
          <a:bodyPr wrap="square" rtlCol="0">
            <a:spAutoFit/>
          </a:bodyPr>
          <a:lstStyle/>
          <a:p>
            <a:r>
              <a:rPr lang="en-IN" dirty="0" smtClean="0"/>
              <a:t>Web Application on Operator’s End</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9778"/>
          <a:stretch/>
        </p:blipFill>
        <p:spPr>
          <a:xfrm>
            <a:off x="685800" y="1079890"/>
            <a:ext cx="7772400" cy="4035669"/>
          </a:xfrm>
          <a:prstGeom prst="rect">
            <a:avLst/>
          </a:prstGeom>
        </p:spPr>
      </p:pic>
      <p:sp>
        <p:nvSpPr>
          <p:cNvPr id="2" name="Title 1"/>
          <p:cNvSpPr>
            <a:spLocks noGrp="1"/>
          </p:cNvSpPr>
          <p:nvPr>
            <p:ph type="title"/>
          </p:nvPr>
        </p:nvSpPr>
        <p:spPr/>
        <p:txBody>
          <a:bodyPr/>
          <a:lstStyle/>
          <a:p>
            <a:r>
              <a:rPr lang="en-US" b="1" u="sng" dirty="0" smtClean="0">
                <a:solidFill>
                  <a:srgbClr val="00B0F0"/>
                </a:solidFill>
              </a:rPr>
              <a:t>Mock Ups</a:t>
            </a:r>
            <a:endParaRPr lang="en-US" b="1" u="sng" dirty="0">
              <a:solidFill>
                <a:srgbClr val="00B0F0"/>
              </a:solidFill>
            </a:endParaRPr>
          </a:p>
        </p:txBody>
      </p:sp>
      <p:sp>
        <p:nvSpPr>
          <p:cNvPr id="5" name="TextBox 4"/>
          <p:cNvSpPr txBox="1"/>
          <p:nvPr/>
        </p:nvSpPr>
        <p:spPr>
          <a:xfrm>
            <a:off x="3124200" y="5115559"/>
            <a:ext cx="3810000" cy="369332"/>
          </a:xfrm>
          <a:prstGeom prst="rect">
            <a:avLst/>
          </a:prstGeom>
          <a:noFill/>
        </p:spPr>
        <p:txBody>
          <a:bodyPr wrap="square" rtlCol="0">
            <a:spAutoFit/>
          </a:bodyPr>
          <a:lstStyle/>
          <a:p>
            <a:r>
              <a:rPr lang="en-IN" dirty="0" smtClean="0"/>
              <a:t>Android App Login Page</a:t>
            </a:r>
            <a:endParaRPr lang="en-IN" dirty="0"/>
          </a:p>
        </p:txBody>
      </p:sp>
    </p:spTree>
    <p:extLst>
      <p:ext uri="{BB962C8B-B14F-4D97-AF65-F5344CB8AC3E}">
        <p14:creationId xmlns:p14="http://schemas.microsoft.com/office/powerpoint/2010/main" val="5507354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000"/>
          <a:stretch/>
        </p:blipFill>
        <p:spPr>
          <a:xfrm>
            <a:off x="914400" y="762000"/>
            <a:ext cx="7543800" cy="4267200"/>
          </a:xfrm>
          <a:prstGeom prst="rect">
            <a:avLst/>
          </a:prstGeom>
        </p:spPr>
      </p:pic>
      <p:sp>
        <p:nvSpPr>
          <p:cNvPr id="2" name="Title 1"/>
          <p:cNvSpPr>
            <a:spLocks noGrp="1"/>
          </p:cNvSpPr>
          <p:nvPr>
            <p:ph type="title"/>
          </p:nvPr>
        </p:nvSpPr>
        <p:spPr/>
        <p:txBody>
          <a:bodyPr/>
          <a:lstStyle/>
          <a:p>
            <a:r>
              <a:rPr lang="en-US" b="1" u="sng" dirty="0" smtClean="0">
                <a:solidFill>
                  <a:srgbClr val="00B0F0"/>
                </a:solidFill>
              </a:rPr>
              <a:t>Mock Ups</a:t>
            </a:r>
            <a:endParaRPr lang="en-US" b="1" u="sng" dirty="0">
              <a:solidFill>
                <a:srgbClr val="00B0F0"/>
              </a:solidFill>
            </a:endParaRPr>
          </a:p>
        </p:txBody>
      </p:sp>
      <p:sp>
        <p:nvSpPr>
          <p:cNvPr id="5" name="TextBox 4"/>
          <p:cNvSpPr txBox="1"/>
          <p:nvPr/>
        </p:nvSpPr>
        <p:spPr>
          <a:xfrm>
            <a:off x="3200400" y="5105400"/>
            <a:ext cx="3810000" cy="369332"/>
          </a:xfrm>
          <a:prstGeom prst="rect">
            <a:avLst/>
          </a:prstGeom>
          <a:noFill/>
        </p:spPr>
        <p:txBody>
          <a:bodyPr wrap="square" rtlCol="0">
            <a:spAutoFit/>
          </a:bodyPr>
          <a:lstStyle/>
          <a:p>
            <a:r>
              <a:rPr lang="en-IN" dirty="0" smtClean="0"/>
              <a:t>Android App After successful Login</a:t>
            </a:r>
            <a:endParaRPr lang="en-IN" dirty="0"/>
          </a:p>
        </p:txBody>
      </p:sp>
    </p:spTree>
    <p:extLst>
      <p:ext uri="{BB962C8B-B14F-4D97-AF65-F5344CB8AC3E}">
        <p14:creationId xmlns:p14="http://schemas.microsoft.com/office/powerpoint/2010/main" val="12051972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B0F0"/>
                </a:solidFill>
              </a:rPr>
              <a:t>Future Scope</a:t>
            </a:r>
            <a:endParaRPr lang="en-US" b="1" u="sng" dirty="0">
              <a:solidFill>
                <a:srgbClr val="00B0F0"/>
              </a:solidFill>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4727467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B0F0"/>
                </a:solidFill>
              </a:rPr>
              <a:t>References</a:t>
            </a:r>
            <a:endParaRPr lang="en-US" b="1" u="sng" dirty="0">
              <a:solidFill>
                <a:srgbClr val="00B0F0"/>
              </a:solidFill>
            </a:endParaRPr>
          </a:p>
        </p:txBody>
      </p:sp>
      <p:sp>
        <p:nvSpPr>
          <p:cNvPr id="3" name="Content Placeholder 2"/>
          <p:cNvSpPr>
            <a:spLocks noGrp="1"/>
          </p:cNvSpPr>
          <p:nvPr>
            <p:ph idx="1"/>
          </p:nvPr>
        </p:nvSpPr>
        <p:spPr>
          <a:xfrm>
            <a:off x="457200" y="1600200"/>
            <a:ext cx="8229600" cy="3657599"/>
          </a:xfrm>
        </p:spPr>
        <p:txBody>
          <a:bodyPr>
            <a:normAutofit/>
          </a:bodyPr>
          <a:lstStyle/>
          <a:p>
            <a:r>
              <a:rPr lang="en-IN" dirty="0">
                <a:hlinkClick r:id="rId2"/>
              </a:rPr>
              <a:t>http://www.upark.in</a:t>
            </a:r>
            <a:r>
              <a:rPr lang="en-IN" dirty="0" smtClean="0">
                <a:hlinkClick r:id="rId2"/>
              </a:rPr>
              <a:t>/</a:t>
            </a:r>
            <a:endParaRPr lang="en-IN" dirty="0" smtClean="0"/>
          </a:p>
          <a:p>
            <a:r>
              <a:rPr lang="en-IN" dirty="0" smtClean="0"/>
              <a:t>Car Park System: A review of Smart parking System and Its technology</a:t>
            </a:r>
          </a:p>
          <a:p>
            <a:pPr lvl="1"/>
            <a:r>
              <a:rPr lang="en-IN" dirty="0" smtClean="0"/>
              <a:t>M.Y.I </a:t>
            </a:r>
            <a:r>
              <a:rPr lang="en-IN" dirty="0" err="1" smtClean="0"/>
              <a:t>Idris,Information</a:t>
            </a:r>
            <a:r>
              <a:rPr lang="en-IN" dirty="0" smtClean="0"/>
              <a:t> Technology Journal 8(2),101-113,2009</a:t>
            </a:r>
            <a:endParaRPr lang="en-US" dirty="0"/>
          </a:p>
          <a:p>
            <a:pPr lvl="1"/>
            <a:endParaRPr lang="en-IN" dirty="0"/>
          </a:p>
          <a:p>
            <a:pPr marL="457200" lvl="1" indent="0">
              <a:buNone/>
            </a:pPr>
            <a:endParaRPr lang="en-US" dirty="0"/>
          </a:p>
        </p:txBody>
      </p:sp>
    </p:spTree>
    <p:extLst>
      <p:ext uri="{BB962C8B-B14F-4D97-AF65-F5344CB8AC3E}">
        <p14:creationId xmlns:p14="http://schemas.microsoft.com/office/powerpoint/2010/main" val="13661985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458200" cy="5486400"/>
          </a:xfrm>
        </p:spPr>
        <p:txBody>
          <a:bodyPr>
            <a:normAutofit/>
          </a:bodyPr>
          <a:lstStyle/>
          <a:p>
            <a:pPr algn="ctr"/>
            <a:r>
              <a:rPr lang="en-US" sz="6000" dirty="0" smtClean="0">
                <a:solidFill>
                  <a:srgbClr val="92D050"/>
                </a:solidFill>
              </a:rPr>
              <a:t>Thank You!</a:t>
            </a:r>
            <a:endParaRPr lang="en-US" sz="6000" dirty="0">
              <a:solidFill>
                <a:srgbClr val="92D05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u="sng" dirty="0" smtClean="0">
                <a:solidFill>
                  <a:srgbClr val="00B0F0"/>
                </a:solidFill>
              </a:rPr>
              <a:t>Introduction</a:t>
            </a:r>
            <a:endParaRPr lang="en-US" b="1" u="sng" dirty="0">
              <a:solidFill>
                <a:srgbClr val="00B0F0"/>
              </a:solidFill>
            </a:endParaRPr>
          </a:p>
        </p:txBody>
      </p:sp>
      <p:sp>
        <p:nvSpPr>
          <p:cNvPr id="5" name="Content Placeholder 4"/>
          <p:cNvSpPr>
            <a:spLocks noGrp="1"/>
          </p:cNvSpPr>
          <p:nvPr>
            <p:ph idx="1"/>
          </p:nvPr>
        </p:nvSpPr>
        <p:spPr>
          <a:xfrm>
            <a:off x="685800" y="1219200"/>
            <a:ext cx="7467600" cy="4678363"/>
          </a:xfrm>
        </p:spPr>
        <p:txBody>
          <a:bodyPr>
            <a:normAutofit/>
          </a:bodyPr>
          <a:lstStyle/>
          <a:p>
            <a:r>
              <a:rPr lang="en-US" sz="2400" dirty="0" smtClean="0"/>
              <a:t>It will come in use for reserving a parking space in a multi storey car park. </a:t>
            </a:r>
          </a:p>
          <a:p>
            <a:endParaRPr lang="en-US" sz="2400" dirty="0" smtClean="0"/>
          </a:p>
          <a:p>
            <a:r>
              <a:rPr lang="en-US" sz="2400" dirty="0" smtClean="0"/>
              <a:t>You can provide information related to your car like the name or model so that it can tell you whether there is any space left for the parking for your vehicle depending on its size. </a:t>
            </a:r>
          </a:p>
          <a:p>
            <a:endParaRPr lang="en-US" sz="2400" dirty="0" smtClean="0"/>
          </a:p>
          <a:p>
            <a:r>
              <a:rPr lang="en-US" sz="2400" dirty="0" smtClean="0"/>
              <a:t>If available, you can book it and tell the time duration for which it would be required.</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lstStyle/>
          <a:p>
            <a:r>
              <a:rPr lang="en-IN" b="1" u="sng" dirty="0" smtClean="0">
                <a:solidFill>
                  <a:srgbClr val="00B0F0"/>
                </a:solidFill>
              </a:rPr>
              <a:t>Literature Survey</a:t>
            </a:r>
            <a:endParaRPr lang="en-IN" b="1" u="sng" dirty="0">
              <a:solidFill>
                <a:srgbClr val="00B0F0"/>
              </a:solidFill>
            </a:endParaRPr>
          </a:p>
        </p:txBody>
      </p:sp>
    </p:spTree>
    <p:extLst>
      <p:ext uri="{BB962C8B-B14F-4D97-AF65-F5344CB8AC3E}">
        <p14:creationId xmlns:p14="http://schemas.microsoft.com/office/powerpoint/2010/main" val="4077679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001000" cy="799306"/>
          </a:xfrm>
        </p:spPr>
        <p:txBody>
          <a:bodyPr>
            <a:normAutofit/>
          </a:bodyPr>
          <a:lstStyle/>
          <a:p>
            <a:r>
              <a:rPr lang="en-US" sz="3600" b="1" u="sng" dirty="0" smtClean="0">
                <a:solidFill>
                  <a:srgbClr val="00B0F0"/>
                </a:solidFill>
              </a:rPr>
              <a:t>What is Multi-Storey Car Park?</a:t>
            </a:r>
            <a:endParaRPr lang="en-US" sz="3600" b="1" u="sng" dirty="0">
              <a:solidFill>
                <a:srgbClr val="00B0F0"/>
              </a:solidFill>
            </a:endParaRPr>
          </a:p>
        </p:txBody>
      </p:sp>
      <p:sp>
        <p:nvSpPr>
          <p:cNvPr id="3" name="Content Placeholder 2"/>
          <p:cNvSpPr>
            <a:spLocks noGrp="1"/>
          </p:cNvSpPr>
          <p:nvPr>
            <p:ph idx="1"/>
          </p:nvPr>
        </p:nvSpPr>
        <p:spPr>
          <a:xfrm>
            <a:off x="457200" y="1143000"/>
            <a:ext cx="8229600" cy="4213192"/>
          </a:xfrm>
        </p:spPr>
        <p:txBody>
          <a:bodyPr>
            <a:normAutofit/>
          </a:bodyPr>
          <a:lstStyle/>
          <a:p>
            <a:r>
              <a:rPr lang="en-US" sz="2400" dirty="0" smtClean="0"/>
              <a:t>A </a:t>
            </a:r>
            <a:r>
              <a:rPr lang="en-US" sz="2400" u="sng" dirty="0" smtClean="0"/>
              <a:t>multi-storey car-park</a:t>
            </a:r>
            <a:r>
              <a:rPr lang="en-US" sz="2400" dirty="0" smtClean="0"/>
              <a:t> (also called a parking garage, parking structure, parking ramp, parkade, parking building or parking deck) is a building designed for car parking and where there are a number of floors or levels on which parking takes place. It is essentially a stacked car park.</a:t>
            </a:r>
            <a:endParaRPr lang="en-US" sz="2400" dirty="0"/>
          </a:p>
        </p:txBody>
      </p:sp>
      <p:pic>
        <p:nvPicPr>
          <p:cNvPr id="2050" name="Picture 2"/>
          <p:cNvPicPr>
            <a:picLocks noChangeAspect="1" noChangeArrowheads="1"/>
          </p:cNvPicPr>
          <p:nvPr/>
        </p:nvPicPr>
        <p:blipFill>
          <a:blip r:embed="rId2"/>
          <a:srcRect/>
          <a:stretch>
            <a:fillRect/>
          </a:stretch>
        </p:blipFill>
        <p:spPr bwMode="auto">
          <a:xfrm>
            <a:off x="1219200" y="3317875"/>
            <a:ext cx="2590800" cy="20478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724400" y="3317875"/>
            <a:ext cx="2819400" cy="205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30268"/>
            <a:ext cx="7924800" cy="5257800"/>
          </a:xfrm>
        </p:spPr>
        <p:txBody>
          <a:bodyPr>
            <a:normAutofit/>
          </a:bodyPr>
          <a:lstStyle/>
          <a:p>
            <a:pPr>
              <a:buNone/>
            </a:pPr>
            <a:r>
              <a:rPr lang="en-US" dirty="0" smtClean="0"/>
              <a:t>	</a:t>
            </a:r>
            <a:r>
              <a:rPr lang="en-US" sz="2400" dirty="0" smtClean="0"/>
              <a:t>Movement of vehicles between floors can be effected by:</a:t>
            </a:r>
          </a:p>
          <a:p>
            <a:r>
              <a:rPr lang="en-US" sz="2200" u="sng" dirty="0" smtClean="0"/>
              <a:t>interior ramps</a:t>
            </a:r>
            <a:r>
              <a:rPr lang="en-US" sz="2200" dirty="0" smtClean="0"/>
              <a:t> - the most common type</a:t>
            </a:r>
          </a:p>
          <a:p>
            <a:r>
              <a:rPr lang="en-US" sz="2200" u="sng" dirty="0" smtClean="0"/>
              <a:t>exterior ramps </a:t>
            </a:r>
            <a:r>
              <a:rPr lang="en-US" sz="2200" dirty="0" smtClean="0"/>
              <a:t>- which may take the form of a circular ramp (colloquially known as a '</a:t>
            </a:r>
            <a:r>
              <a:rPr lang="en-US" sz="2200" dirty="0" err="1" smtClean="0"/>
              <a:t>whirley</a:t>
            </a:r>
            <a:r>
              <a:rPr lang="en-US" sz="2200" dirty="0" smtClean="0"/>
              <a:t>-gig' in America)</a:t>
            </a:r>
          </a:p>
          <a:p>
            <a:r>
              <a:rPr lang="en-US" sz="2200" u="sng" dirty="0" smtClean="0"/>
              <a:t>vehicle lifts</a:t>
            </a:r>
            <a:r>
              <a:rPr lang="en-US" sz="2200" dirty="0" smtClean="0"/>
              <a:t> - the least common</a:t>
            </a:r>
          </a:p>
          <a:p>
            <a:r>
              <a:rPr lang="en-US" sz="2200" u="sng" dirty="0" smtClean="0"/>
              <a:t>automated robot systems</a:t>
            </a:r>
            <a:r>
              <a:rPr lang="en-US" sz="2200" dirty="0" smtClean="0"/>
              <a:t> - combination of ramp and elevator</a:t>
            </a:r>
          </a:p>
        </p:txBody>
      </p:sp>
      <p:pic>
        <p:nvPicPr>
          <p:cNvPr id="3074" name="Picture 2"/>
          <p:cNvPicPr>
            <a:picLocks noChangeAspect="1" noChangeArrowheads="1"/>
          </p:cNvPicPr>
          <p:nvPr/>
        </p:nvPicPr>
        <p:blipFill>
          <a:blip r:embed="rId2"/>
          <a:srcRect/>
          <a:stretch>
            <a:fillRect/>
          </a:stretch>
        </p:blipFill>
        <p:spPr bwMode="auto">
          <a:xfrm>
            <a:off x="4953000" y="3200400"/>
            <a:ext cx="3276600" cy="2285999"/>
          </a:xfrm>
          <a:prstGeom prst="rect">
            <a:avLst/>
          </a:prstGeom>
          <a:noFill/>
          <a:ln>
            <a:noFill/>
          </a:ln>
        </p:spPr>
      </p:pic>
      <p:pic>
        <p:nvPicPr>
          <p:cNvPr id="5" name="Picture 5" descr="D:\mona\engineering\final year\project\Images\images (5).jpg"/>
          <p:cNvPicPr>
            <a:picLocks noChangeAspect="1" noChangeArrowheads="1"/>
          </p:cNvPicPr>
          <p:nvPr/>
        </p:nvPicPr>
        <p:blipFill>
          <a:blip r:embed="rId3"/>
          <a:srcRect/>
          <a:stretch>
            <a:fillRect/>
          </a:stretch>
        </p:blipFill>
        <p:spPr bwMode="auto">
          <a:xfrm>
            <a:off x="990600" y="3200400"/>
            <a:ext cx="3429000" cy="22860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001000" cy="799306"/>
          </a:xfrm>
        </p:spPr>
        <p:txBody>
          <a:bodyPr>
            <a:normAutofit/>
          </a:bodyPr>
          <a:lstStyle/>
          <a:p>
            <a:r>
              <a:rPr lang="en-US" sz="3600" b="1" u="sng" dirty="0" smtClean="0">
                <a:solidFill>
                  <a:srgbClr val="00B0F0"/>
                </a:solidFill>
              </a:rPr>
              <a:t>E-Parking System</a:t>
            </a:r>
            <a:endParaRPr lang="en-US" sz="3600" b="1" u="sng" dirty="0">
              <a:solidFill>
                <a:srgbClr val="00B0F0"/>
              </a:solidFill>
            </a:endParaRPr>
          </a:p>
        </p:txBody>
      </p:sp>
      <p:sp>
        <p:nvSpPr>
          <p:cNvPr id="3" name="Content Placeholder 2"/>
          <p:cNvSpPr>
            <a:spLocks noGrp="1"/>
          </p:cNvSpPr>
          <p:nvPr>
            <p:ph idx="1"/>
          </p:nvPr>
        </p:nvSpPr>
        <p:spPr>
          <a:xfrm>
            <a:off x="457200" y="1143000"/>
            <a:ext cx="8229600" cy="4213192"/>
          </a:xfrm>
        </p:spPr>
        <p:txBody>
          <a:bodyPr>
            <a:normAutofit/>
          </a:bodyPr>
          <a:lstStyle/>
          <a:p>
            <a:r>
              <a:rPr lang="en-US" sz="2400" dirty="0" smtClean="0"/>
              <a:t>It provides an alternative for patrons to enquire the availability and/or reserve a parking space at their desired parking facility to ensure the availability of vacant car park space when they arrive at the parking facility.</a:t>
            </a:r>
          </a:p>
          <a:p>
            <a:r>
              <a:rPr lang="en-US" sz="2400" dirty="0" smtClean="0"/>
              <a:t>System can be accessed via internet on WAP enabled Android smart phone.</a:t>
            </a:r>
          </a:p>
          <a:p>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134360"/>
            <a:ext cx="4381500" cy="2738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42162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660" y="228600"/>
            <a:ext cx="8001000" cy="799306"/>
          </a:xfrm>
        </p:spPr>
        <p:txBody>
          <a:bodyPr>
            <a:normAutofit/>
          </a:bodyPr>
          <a:lstStyle/>
          <a:p>
            <a:r>
              <a:rPr lang="en-US" sz="3600" b="1" u="sng" dirty="0" smtClean="0">
                <a:solidFill>
                  <a:srgbClr val="00B0F0"/>
                </a:solidFill>
              </a:rPr>
              <a:t>Advantages</a:t>
            </a:r>
            <a:endParaRPr lang="en-US" sz="3600" b="1" u="sng" dirty="0">
              <a:solidFill>
                <a:srgbClr val="00B0F0"/>
              </a:solidFill>
            </a:endParaRPr>
          </a:p>
        </p:txBody>
      </p:sp>
      <p:sp>
        <p:nvSpPr>
          <p:cNvPr id="3" name="Content Placeholder 2"/>
          <p:cNvSpPr>
            <a:spLocks noGrp="1"/>
          </p:cNvSpPr>
          <p:nvPr>
            <p:ph idx="1"/>
          </p:nvPr>
        </p:nvSpPr>
        <p:spPr>
          <a:xfrm>
            <a:off x="457200" y="1143000"/>
            <a:ext cx="8229600" cy="1905000"/>
          </a:xfrm>
        </p:spPr>
        <p:txBody>
          <a:bodyPr>
            <a:normAutofit/>
          </a:bodyPr>
          <a:lstStyle/>
          <a:p>
            <a:r>
              <a:rPr lang="en-US" sz="2400" dirty="0" smtClean="0"/>
              <a:t>Smart payment system can be incorporated into this system so as to make payments hustle free.</a:t>
            </a:r>
          </a:p>
          <a:p>
            <a:r>
              <a:rPr lang="en-US" sz="2400" dirty="0" smtClean="0"/>
              <a:t>Facilitates the enforcement of tariff classes to enable the maximization of revenue for car park operators.</a:t>
            </a:r>
            <a:endParaRPr lang="en-US" sz="2400" dirty="0"/>
          </a:p>
        </p:txBody>
      </p:sp>
      <p:sp>
        <p:nvSpPr>
          <p:cNvPr id="5" name="Title 1"/>
          <p:cNvSpPr txBox="1">
            <a:spLocks/>
          </p:cNvSpPr>
          <p:nvPr/>
        </p:nvSpPr>
        <p:spPr>
          <a:xfrm>
            <a:off x="604520" y="3276600"/>
            <a:ext cx="8001000" cy="79930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u="sng" dirty="0" smtClean="0">
                <a:solidFill>
                  <a:srgbClr val="00B0F0"/>
                </a:solidFill>
              </a:rPr>
              <a:t>Disadvantages</a:t>
            </a:r>
            <a:endParaRPr lang="en-US" sz="3600" b="1" u="sng" dirty="0">
              <a:solidFill>
                <a:srgbClr val="00B0F0"/>
              </a:solidFill>
            </a:endParaRPr>
          </a:p>
        </p:txBody>
      </p:sp>
      <p:sp>
        <p:nvSpPr>
          <p:cNvPr id="6" name="Content Placeholder 2"/>
          <p:cNvSpPr txBox="1">
            <a:spLocks/>
          </p:cNvSpPr>
          <p:nvPr/>
        </p:nvSpPr>
        <p:spPr>
          <a:xfrm>
            <a:off x="505460" y="4191000"/>
            <a:ext cx="8229600" cy="1905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There are lesser multi-</a:t>
            </a:r>
            <a:r>
              <a:rPr lang="en-US" sz="2400" dirty="0" err="1" smtClean="0"/>
              <a:t>storey</a:t>
            </a:r>
            <a:r>
              <a:rPr lang="en-US" sz="2400" dirty="0" smtClean="0"/>
              <a:t> car park systems in India so smart parking systems can’t be implemented here. Manual operation by an operator is required.</a:t>
            </a:r>
          </a:p>
        </p:txBody>
      </p:sp>
    </p:spTree>
    <p:extLst>
      <p:ext uri="{BB962C8B-B14F-4D97-AF65-F5344CB8AC3E}">
        <p14:creationId xmlns:p14="http://schemas.microsoft.com/office/powerpoint/2010/main" val="486149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868362"/>
          </a:xfrm>
        </p:spPr>
        <p:txBody>
          <a:bodyPr/>
          <a:lstStyle/>
          <a:p>
            <a:r>
              <a:rPr lang="en-US" b="1" u="sng" dirty="0" smtClean="0">
                <a:solidFill>
                  <a:srgbClr val="00B0F0"/>
                </a:solidFill>
              </a:rPr>
              <a:t>A Web Application</a:t>
            </a:r>
            <a:endParaRPr lang="en-US" b="1" u="sng" dirty="0">
              <a:solidFill>
                <a:srgbClr val="00B0F0"/>
              </a:solidFill>
            </a:endParaRPr>
          </a:p>
        </p:txBody>
      </p:sp>
      <p:sp>
        <p:nvSpPr>
          <p:cNvPr id="3" name="Content Placeholder 2"/>
          <p:cNvSpPr>
            <a:spLocks noGrp="1"/>
          </p:cNvSpPr>
          <p:nvPr>
            <p:ph idx="1"/>
          </p:nvPr>
        </p:nvSpPr>
        <p:spPr>
          <a:xfrm>
            <a:off x="457200" y="1219200"/>
            <a:ext cx="8229600" cy="4144963"/>
          </a:xfrm>
        </p:spPr>
        <p:txBody>
          <a:bodyPr>
            <a:normAutofit/>
          </a:bodyPr>
          <a:lstStyle/>
          <a:p>
            <a:r>
              <a:rPr lang="en-US" sz="2800" dirty="0" smtClean="0"/>
              <a:t>One web application would be made that will be used by the person in charge of that car park so that the updates can be made regularly without fail regarding free space availability, advance booking, entry and exit of cars etc.</a:t>
            </a:r>
          </a:p>
          <a:p>
            <a:r>
              <a:rPr lang="en-US" sz="2800" dirty="0" smtClean="0"/>
              <a:t>The person involved will look after the correct and precise allotment of space without any inconvenience to the users.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u="sng" dirty="0" smtClean="0">
                <a:solidFill>
                  <a:srgbClr val="00B0F0"/>
                </a:solidFill>
              </a:rPr>
              <a:t>An Android Application</a:t>
            </a:r>
            <a:endParaRPr lang="en-US" b="1" u="sng" dirty="0">
              <a:solidFill>
                <a:srgbClr val="00B0F0"/>
              </a:solidFill>
            </a:endParaRPr>
          </a:p>
        </p:txBody>
      </p:sp>
      <p:sp>
        <p:nvSpPr>
          <p:cNvPr id="3" name="Content Placeholder 2"/>
          <p:cNvSpPr>
            <a:spLocks noGrp="1"/>
          </p:cNvSpPr>
          <p:nvPr>
            <p:ph idx="1"/>
          </p:nvPr>
        </p:nvSpPr>
        <p:spPr>
          <a:xfrm>
            <a:off x="533400" y="1219200"/>
            <a:ext cx="8229600" cy="4525963"/>
          </a:xfrm>
        </p:spPr>
        <p:txBody>
          <a:bodyPr>
            <a:normAutofit/>
          </a:bodyPr>
          <a:lstStyle/>
          <a:p>
            <a:r>
              <a:rPr lang="en-US" sz="2600" dirty="0" smtClean="0"/>
              <a:t>An android app would be there for the users (Car owners) who will be receiving the information they want through this app. This app will be in sync with the web application created above. The user can ask for allotment of space for parking if available for their car in advance by stating the size of car and time for which it is required.</a:t>
            </a:r>
          </a:p>
        </p:txBody>
      </p:sp>
      <p:pic>
        <p:nvPicPr>
          <p:cNvPr id="4" name="Picture 4" descr="D:\mona\engineering\final year\project\Images\images (2).jpg"/>
          <p:cNvPicPr>
            <a:picLocks noChangeAspect="1" noChangeArrowheads="1"/>
          </p:cNvPicPr>
          <p:nvPr/>
        </p:nvPicPr>
        <p:blipFill>
          <a:blip r:embed="rId2"/>
          <a:srcRect/>
          <a:stretch>
            <a:fillRect/>
          </a:stretch>
        </p:blipFill>
        <p:spPr bwMode="auto">
          <a:xfrm>
            <a:off x="2743200" y="3810000"/>
            <a:ext cx="3505200" cy="21336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244</TotalTime>
  <Words>391</Words>
  <Application>Microsoft Office PowerPoint</Application>
  <PresentationFormat>On-screen Show (4:3)</PresentationFormat>
  <Paragraphs>47</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ParkMeRight A Smart Parking System</vt:lpstr>
      <vt:lpstr>Introduction</vt:lpstr>
      <vt:lpstr>Literature Survey</vt:lpstr>
      <vt:lpstr>What is Multi-Storey Car Park?</vt:lpstr>
      <vt:lpstr>PowerPoint Presentation</vt:lpstr>
      <vt:lpstr>E-Parking System</vt:lpstr>
      <vt:lpstr>Advantages</vt:lpstr>
      <vt:lpstr>A Web Application</vt:lpstr>
      <vt:lpstr>An Android Application</vt:lpstr>
      <vt:lpstr>Technologies Used</vt:lpstr>
      <vt:lpstr>Mock Ups</vt:lpstr>
      <vt:lpstr>Mock Ups</vt:lpstr>
      <vt:lpstr>Mock Ups</vt:lpstr>
      <vt:lpstr>Future Scope</vt:lpstr>
      <vt:lpstr>References</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tarun</cp:lastModifiedBy>
  <cp:revision>27</cp:revision>
  <dcterms:created xsi:type="dcterms:W3CDTF">2013-07-11T13:27:15Z</dcterms:created>
  <dcterms:modified xsi:type="dcterms:W3CDTF">2013-07-21T15:18:11Z</dcterms:modified>
</cp:coreProperties>
</file>