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582"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10CCD4-8270-418B-AAAF-C633357791A1}" type="datetimeFigureOut">
              <a:rPr lang="en-US" smtClean="0"/>
              <a:pPr/>
              <a:t>09/12/2013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64498C-31F3-4D1B-8945-CDE458B2211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CDE4ED4-B836-4060-AB07-745025C51DAF}"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BCE6-72FB-4188-8FA9-B0D9B80C7EB0}" type="slidenum">
              <a:rPr lang="en-US" smtClean="0"/>
              <a:pPr/>
              <a:t>‹#›</a:t>
            </a:fld>
            <a:endParaRPr lang="en-US"/>
          </a:p>
        </p:txBody>
      </p:sp>
      <p:pic>
        <p:nvPicPr>
          <p:cNvPr id="1026" name="Picture 2" descr="http://ghrce.raisoni.net/images/dom_foote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27139"/>
            <a:ext cx="8326120" cy="530861"/>
          </a:xfrm>
          <a:prstGeom prst="rect">
            <a:avLst/>
          </a:prstGeom>
          <a:noFill/>
          <a:extLst>
            <a:ext uri="{909E8E84-426E-40DD-AFC4-6F175D3DCCD1}">
              <a14:hiddenFill xmlns="" xmlns:a14="http://schemas.microsoft.com/office/drawing/2010/main">
                <a:solidFill>
                  <a:srgbClr val="FFFFFF"/>
                </a:solidFill>
              </a14:hiddenFill>
            </a:ext>
          </a:extLst>
        </p:spPr>
      </p:pic>
      <p:pic>
        <p:nvPicPr>
          <p:cNvPr id="1028" name="Picture 4" descr="http://ghrce.raisoni.net/images/dom.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400925" y="5674359"/>
            <a:ext cx="1743075" cy="118364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957103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2332276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2310228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BCE6-72FB-4188-8FA9-B0D9B80C7EB0}" type="slidenum">
              <a:rPr lang="en-US" smtClean="0"/>
              <a:pPr/>
              <a:t>‹#›</a:t>
            </a:fld>
            <a:endParaRPr lang="en-US"/>
          </a:p>
        </p:txBody>
      </p:sp>
      <p:pic>
        <p:nvPicPr>
          <p:cNvPr id="7" name="Picture 2" descr="http://ghrce.raisoni.net/images/dom_footer.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27139"/>
            <a:ext cx="8326120" cy="530861"/>
          </a:xfrm>
          <a:prstGeom prst="rect">
            <a:avLst/>
          </a:prstGeom>
          <a:noFill/>
          <a:extLst>
            <a:ext uri="{909E8E84-426E-40DD-AFC4-6F175D3DCCD1}">
              <a14:hiddenFill xmlns="" xmlns:a14="http://schemas.microsoft.com/office/drawing/2010/main">
                <a:solidFill>
                  <a:srgbClr val="FFFFFF"/>
                </a:solidFill>
              </a14:hiddenFill>
            </a:ext>
          </a:extLst>
        </p:spPr>
      </p:pic>
      <p:pic>
        <p:nvPicPr>
          <p:cNvPr id="8" name="Picture 4" descr="http://ghrce.raisoni.net/images/dom.jp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400925" y="5674359"/>
            <a:ext cx="1743075" cy="1183641"/>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http://ghrce.raisoni.net/images/engg_logo.jp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8513444" y="23842"/>
            <a:ext cx="637858" cy="66378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030458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1914739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346629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169811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953340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28300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188648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F0A66-6457-4B4E-B1C9-DF4E212F13D3}" type="datetimeFigureOut">
              <a:rPr lang="en-US" smtClean="0"/>
              <a:pPr/>
              <a:t>09/12/2013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3974658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AF0A66-6457-4B4E-B1C9-DF4E212F13D3}" type="datetimeFigureOut">
              <a:rPr lang="en-US" smtClean="0"/>
              <a:pPr/>
              <a:t>09/12/2013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B4BCE6-72FB-4188-8FA9-B0D9B80C7EB0}" type="slidenum">
              <a:rPr lang="en-US" smtClean="0"/>
              <a:pPr/>
              <a:t>‹#›</a:t>
            </a:fld>
            <a:endParaRPr lang="en-US"/>
          </a:p>
        </p:txBody>
      </p:sp>
    </p:spTree>
    <p:extLst>
      <p:ext uri="{BB962C8B-B14F-4D97-AF65-F5344CB8AC3E}">
        <p14:creationId xmlns="" xmlns:p14="http://schemas.microsoft.com/office/powerpoint/2010/main" val="261408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http://t0.gstatic.com/images?q=tbn:ANd9GcQeLM1sdovxiOLEbILfum6Y38OthV08q3OVLN5iexW7zehJZ2Lo"/>
          <p:cNvPicPr/>
          <p:nvPr/>
        </p:nvPicPr>
        <p:blipFill>
          <a:blip r:embed="rId2"/>
          <a:srcRect/>
          <a:stretch>
            <a:fillRect/>
          </a:stretch>
        </p:blipFill>
        <p:spPr bwMode="auto">
          <a:xfrm>
            <a:off x="7924800" y="76200"/>
            <a:ext cx="1219200" cy="914400"/>
          </a:xfrm>
          <a:prstGeom prst="rect">
            <a:avLst/>
          </a:prstGeom>
          <a:noFill/>
          <a:ln w="9525">
            <a:noFill/>
            <a:miter lim="800000"/>
            <a:headEnd/>
            <a:tailEnd/>
          </a:ln>
        </p:spPr>
      </p:pic>
      <p:pic>
        <p:nvPicPr>
          <p:cNvPr id="12" name="Picture 11" descr="http://t0.gstatic.com/images?q=tbn:ANd9GcTBj5KHpAG8IudxBUKXUVdKRy7spnWn5nyK4q1g02UqaFBi_drMew"/>
          <p:cNvPicPr/>
          <p:nvPr/>
        </p:nvPicPr>
        <p:blipFill>
          <a:blip r:embed="rId3"/>
          <a:srcRect/>
          <a:stretch>
            <a:fillRect/>
          </a:stretch>
        </p:blipFill>
        <p:spPr bwMode="auto">
          <a:xfrm>
            <a:off x="76200" y="76200"/>
            <a:ext cx="990600" cy="914400"/>
          </a:xfrm>
          <a:prstGeom prst="rect">
            <a:avLst/>
          </a:prstGeom>
          <a:noFill/>
          <a:ln w="9525">
            <a:noFill/>
            <a:miter lim="800000"/>
            <a:headEnd/>
            <a:tailEnd/>
          </a:ln>
        </p:spPr>
      </p:pic>
      <p:pic>
        <p:nvPicPr>
          <p:cNvPr id="13" name="Picture 12" descr="http://www.google.co.in/url?source=imglanding&amp;ct=img&amp;q=http://3.bp.blogspot.com/_hiAPlUmhK0o/TNJ_SUi8RGI/AAAAAAAAB8A/4shx-jPTC0Y/s1600/title.jpg&amp;sa=X&amp;ei=5I_EUIfhEITorQerm4HADg&amp;ved=0CAkQ8wc4FA&amp;usg=AFQjCNG82YbQGahYefjz3wCZvV2otvL35Q"/>
          <p:cNvPicPr/>
          <p:nvPr/>
        </p:nvPicPr>
        <p:blipFill>
          <a:blip r:embed="rId4"/>
          <a:srcRect/>
          <a:stretch>
            <a:fillRect/>
          </a:stretch>
        </p:blipFill>
        <p:spPr bwMode="auto">
          <a:xfrm>
            <a:off x="1295400" y="76200"/>
            <a:ext cx="6553200" cy="914400"/>
          </a:xfrm>
          <a:prstGeom prst="rect">
            <a:avLst/>
          </a:prstGeom>
          <a:noFill/>
          <a:ln w="9525">
            <a:noFill/>
            <a:miter lim="800000"/>
            <a:headEnd/>
            <a:tailEnd/>
          </a:ln>
        </p:spPr>
      </p:pic>
      <p:sp>
        <p:nvSpPr>
          <p:cNvPr id="14" name="Title 13"/>
          <p:cNvSpPr>
            <a:spLocks noGrp="1"/>
          </p:cNvSpPr>
          <p:nvPr>
            <p:ph type="ctrTitle"/>
          </p:nvPr>
        </p:nvSpPr>
        <p:spPr>
          <a:xfrm>
            <a:off x="685800" y="1219200"/>
            <a:ext cx="7772400" cy="2362200"/>
          </a:xfrm>
        </p:spPr>
        <p:txBody>
          <a:bodyPr>
            <a:normAutofit/>
          </a:bodyPr>
          <a:lstStyle/>
          <a:p>
            <a:r>
              <a:rPr lang="en-US" sz="3600" dirty="0" err="1" smtClean="0">
                <a:solidFill>
                  <a:srgbClr val="00B0F0"/>
                </a:solidFill>
                <a:latin typeface="Arial" pitchFamily="34" charset="0"/>
                <a:cs typeface="Arial" pitchFamily="34" charset="0"/>
              </a:rPr>
              <a:t>P</a:t>
            </a:r>
            <a:r>
              <a:rPr lang="en-US" sz="3600" dirty="0" err="1" smtClean="0">
                <a:solidFill>
                  <a:srgbClr val="00B050"/>
                </a:solidFill>
                <a:latin typeface="Arial" pitchFamily="34" charset="0"/>
                <a:cs typeface="Arial" pitchFamily="34" charset="0"/>
              </a:rPr>
              <a:t>ark</a:t>
            </a:r>
            <a:r>
              <a:rPr lang="en-US" sz="3600" dirty="0" err="1" smtClean="0">
                <a:solidFill>
                  <a:srgbClr val="00B0F0"/>
                </a:solidFill>
                <a:latin typeface="Arial" pitchFamily="34" charset="0"/>
                <a:cs typeface="Arial" pitchFamily="34" charset="0"/>
              </a:rPr>
              <a:t>M</a:t>
            </a:r>
            <a:r>
              <a:rPr lang="en-US" sz="3600" dirty="0" err="1" smtClean="0">
                <a:solidFill>
                  <a:srgbClr val="00B050"/>
                </a:solidFill>
                <a:latin typeface="Arial" pitchFamily="34" charset="0"/>
                <a:cs typeface="Arial" pitchFamily="34" charset="0"/>
              </a:rPr>
              <a:t>e</a:t>
            </a:r>
            <a:r>
              <a:rPr lang="en-US" sz="3600" dirty="0" err="1" smtClean="0">
                <a:solidFill>
                  <a:srgbClr val="00B0F0"/>
                </a:solidFill>
                <a:latin typeface="Arial" pitchFamily="34" charset="0"/>
                <a:cs typeface="Arial" pitchFamily="34" charset="0"/>
              </a:rPr>
              <a:t>R</a:t>
            </a:r>
            <a:r>
              <a:rPr lang="en-US" sz="3600" dirty="0" err="1" smtClean="0">
                <a:solidFill>
                  <a:srgbClr val="00B050"/>
                </a:solidFill>
                <a:latin typeface="Arial" pitchFamily="34" charset="0"/>
                <a:cs typeface="Arial" pitchFamily="34" charset="0"/>
              </a:rPr>
              <a:t>ight</a:t>
            </a:r>
            <a:r>
              <a:rPr lang="en-US" sz="3600" dirty="0" smtClean="0">
                <a:solidFill>
                  <a:srgbClr val="00B050"/>
                </a:solidFill>
                <a:latin typeface="Arial" pitchFamily="34" charset="0"/>
                <a:cs typeface="Arial" pitchFamily="34" charset="0"/>
              </a:rPr>
              <a:t/>
            </a:r>
            <a:br>
              <a:rPr lang="en-US" sz="3600" dirty="0" smtClean="0">
                <a:solidFill>
                  <a:srgbClr val="00B050"/>
                </a:solidFill>
                <a:latin typeface="Arial" pitchFamily="34" charset="0"/>
                <a:cs typeface="Arial" pitchFamily="34" charset="0"/>
              </a:rPr>
            </a:br>
            <a:r>
              <a:rPr lang="en-US" sz="2800" dirty="0" smtClean="0">
                <a:solidFill>
                  <a:srgbClr val="FF0000"/>
                </a:solidFill>
                <a:latin typeface="Aldhabi" pitchFamily="2" charset="-78"/>
                <a:cs typeface="Aldhabi" pitchFamily="2" charset="-78"/>
              </a:rPr>
              <a:t> A Smart Parking System</a:t>
            </a:r>
            <a:br>
              <a:rPr lang="en-US" sz="2800" dirty="0" smtClean="0">
                <a:solidFill>
                  <a:srgbClr val="FF0000"/>
                </a:solidFill>
                <a:latin typeface="Aldhabi" pitchFamily="2" charset="-78"/>
                <a:cs typeface="Aldhabi" pitchFamily="2" charset="-78"/>
              </a:rPr>
            </a:br>
            <a:r>
              <a:rPr lang="en-US" sz="2800" dirty="0" smtClean="0">
                <a:solidFill>
                  <a:srgbClr val="FF0000"/>
                </a:solidFill>
                <a:latin typeface="Aldhabi" pitchFamily="2" charset="-78"/>
                <a:cs typeface="Aldhabi" pitchFamily="2" charset="-78"/>
              </a:rPr>
              <a:t/>
            </a:r>
            <a:br>
              <a:rPr lang="en-US" sz="2800" dirty="0" smtClean="0">
                <a:solidFill>
                  <a:srgbClr val="FF0000"/>
                </a:solidFill>
                <a:latin typeface="Aldhabi" pitchFamily="2" charset="-78"/>
                <a:cs typeface="Aldhabi" pitchFamily="2" charset="-78"/>
              </a:rPr>
            </a:br>
            <a:r>
              <a:rPr lang="en-US" sz="2400" dirty="0" smtClean="0">
                <a:latin typeface="Times New Roman" pitchFamily="18" charset="0"/>
                <a:cs typeface="Times New Roman" pitchFamily="18" charset="0"/>
              </a:rPr>
              <a:t>Progress Seminar I</a:t>
            </a:r>
            <a:endParaRPr lang="en-US" sz="2400" dirty="0">
              <a:latin typeface="Arial" pitchFamily="34" charset="0"/>
              <a:cs typeface="Arial" pitchFamily="34" charset="0"/>
            </a:endParaRPr>
          </a:p>
        </p:txBody>
      </p:sp>
      <p:sp>
        <p:nvSpPr>
          <p:cNvPr id="15" name="Subtitle 14"/>
          <p:cNvSpPr>
            <a:spLocks noGrp="1"/>
          </p:cNvSpPr>
          <p:nvPr>
            <p:ph type="subTitle" idx="1"/>
          </p:nvPr>
        </p:nvSpPr>
        <p:spPr>
          <a:xfrm>
            <a:off x="609600" y="3352800"/>
            <a:ext cx="8001000" cy="2819400"/>
          </a:xfrm>
        </p:spPr>
        <p:txBody>
          <a:bodyPr>
            <a:normAutofit/>
          </a:bodyPr>
          <a:lstStyle/>
          <a:p>
            <a:pPr algn="l"/>
            <a:endParaRPr lang="en-US" sz="2400" dirty="0" smtClean="0">
              <a:solidFill>
                <a:schemeClr val="tx1">
                  <a:lumMod val="85000"/>
                  <a:lumOff val="15000"/>
                </a:schemeClr>
              </a:solidFill>
            </a:endParaRPr>
          </a:p>
          <a:p>
            <a:pPr algn="l"/>
            <a:endParaRPr lang="en-US" sz="2000" dirty="0" smtClean="0">
              <a:solidFill>
                <a:schemeClr val="tx1">
                  <a:lumMod val="85000"/>
                  <a:lumOff val="15000"/>
                </a:schemeClr>
              </a:solidFill>
            </a:endParaRPr>
          </a:p>
          <a:p>
            <a:pPr algn="l"/>
            <a:r>
              <a:rPr lang="en-US" sz="2200" dirty="0" smtClean="0">
                <a:solidFill>
                  <a:schemeClr val="tx1">
                    <a:lumMod val="85000"/>
                    <a:lumOff val="15000"/>
                  </a:schemeClr>
                </a:solidFill>
              </a:rPr>
              <a:t>Presented By-			 	    Under guidance of-</a:t>
            </a:r>
          </a:p>
          <a:p>
            <a:pPr algn="l"/>
            <a:r>
              <a:rPr lang="en-US" sz="2200" dirty="0" smtClean="0">
                <a:solidFill>
                  <a:srgbClr val="FF0000"/>
                </a:solidFill>
              </a:rPr>
              <a:t>Tarun Dhiraj (CSE)			    Prof. </a:t>
            </a:r>
            <a:r>
              <a:rPr lang="en-US" sz="2200" dirty="0" err="1" smtClean="0">
                <a:solidFill>
                  <a:srgbClr val="FF0000"/>
                </a:solidFill>
              </a:rPr>
              <a:t>Deepti</a:t>
            </a:r>
            <a:r>
              <a:rPr lang="en-US" sz="2200" dirty="0" smtClean="0">
                <a:solidFill>
                  <a:srgbClr val="FF0000"/>
                </a:solidFill>
              </a:rPr>
              <a:t> </a:t>
            </a:r>
            <a:r>
              <a:rPr lang="en-US" sz="2200" dirty="0" err="1" smtClean="0">
                <a:solidFill>
                  <a:srgbClr val="FF0000"/>
                </a:solidFill>
              </a:rPr>
              <a:t>Theng</a:t>
            </a:r>
            <a:endParaRPr lang="en-US" sz="2200" dirty="0" smtClean="0">
              <a:solidFill>
                <a:srgbClr val="FF0000"/>
              </a:solidFill>
            </a:endParaRPr>
          </a:p>
          <a:p>
            <a:pPr algn="l"/>
            <a:r>
              <a:rPr lang="en-US" sz="2200" dirty="0" smtClean="0">
                <a:solidFill>
                  <a:srgbClr val="FF0000"/>
                </a:solidFill>
              </a:rPr>
              <a:t>Monika Sharma (CSE)</a:t>
            </a:r>
          </a:p>
          <a:p>
            <a:endParaRPr lang="en-US" sz="2000" dirty="0" smtClean="0">
              <a:solidFill>
                <a:schemeClr val="tx1"/>
              </a:solidFill>
            </a:endParaRPr>
          </a:p>
          <a:p>
            <a:r>
              <a:rPr lang="en-US" sz="2000" dirty="0" smtClean="0">
                <a:solidFill>
                  <a:schemeClr val="tx1"/>
                </a:solidFill>
              </a:rPr>
              <a:t>Session: 2013-2014</a:t>
            </a:r>
            <a:endParaRPr lang="en-US"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Terms.jpg"/>
          <p:cNvPicPr>
            <a:picLocks noGrp="1" noChangeAspect="1"/>
          </p:cNvPicPr>
          <p:nvPr>
            <p:ph idx="1"/>
          </p:nvPr>
        </p:nvPicPr>
        <p:blipFill>
          <a:blip r:embed="rId2"/>
          <a:srcRect b="47808"/>
          <a:stretch>
            <a:fillRect/>
          </a:stretch>
        </p:blipFill>
        <p:spPr>
          <a:xfrm>
            <a:off x="609600" y="1752600"/>
            <a:ext cx="8001000" cy="396240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000" b="1" u="sng" dirty="0" smtClean="0">
                <a:solidFill>
                  <a:srgbClr val="0070C0"/>
                </a:solidFill>
              </a:rPr>
              <a:t>Work To Be Completed in Phase II</a:t>
            </a:r>
            <a:endParaRPr lang="en-US" sz="4000" dirty="0">
              <a:solidFill>
                <a:srgbClr val="0070C0"/>
              </a:solidFill>
            </a:endParaRPr>
          </a:p>
        </p:txBody>
      </p:sp>
      <p:sp>
        <p:nvSpPr>
          <p:cNvPr id="3" name="Content Placeholder 2"/>
          <p:cNvSpPr>
            <a:spLocks noGrp="1"/>
          </p:cNvSpPr>
          <p:nvPr>
            <p:ph idx="1"/>
          </p:nvPr>
        </p:nvSpPr>
        <p:spPr/>
        <p:txBody>
          <a:bodyPr>
            <a:normAutofit/>
          </a:bodyPr>
          <a:lstStyle/>
          <a:p>
            <a:pPr>
              <a:buNone/>
            </a:pPr>
            <a:endParaRPr lang="en-US" dirty="0" smtClean="0"/>
          </a:p>
          <a:p>
            <a:r>
              <a:rPr lang="en-AU" sz="2400" dirty="0" smtClean="0">
                <a:latin typeface="Times New Roman" pitchFamily="18" charset="0"/>
                <a:cs typeface="Times New Roman" pitchFamily="18" charset="0"/>
              </a:rPr>
              <a:t>The project team would work to achieve the following milestones in next phase:</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lvl="0"/>
            <a:r>
              <a:rPr lang="en-AU" sz="2400" dirty="0" smtClean="0">
                <a:latin typeface="Times New Roman" pitchFamily="18" charset="0"/>
                <a:cs typeface="Times New Roman" pitchFamily="18" charset="0"/>
              </a:rPr>
              <a:t>All the UI Pages of Web app as well as Android app would be created.</a:t>
            </a: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The Web pages would get linked to the </a:t>
            </a:r>
            <a:r>
              <a:rPr lang="en-AU" sz="2400" dirty="0" err="1" smtClean="0">
                <a:latin typeface="Times New Roman" pitchFamily="18" charset="0"/>
                <a:cs typeface="Times New Roman" pitchFamily="18" charset="0"/>
              </a:rPr>
              <a:t>MySql</a:t>
            </a:r>
            <a:r>
              <a:rPr lang="en-AU" sz="2400" dirty="0" smtClean="0">
                <a:latin typeface="Times New Roman" pitchFamily="18" charset="0"/>
                <a:cs typeface="Times New Roman" pitchFamily="18" charset="0"/>
              </a:rPr>
              <a:t> database.</a:t>
            </a:r>
            <a:endParaRPr lang="en-US"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381000"/>
            <a:ext cx="8458200" cy="5486400"/>
          </a:xfrm>
        </p:spPr>
        <p:txBody>
          <a:bodyPr>
            <a:normAutofit/>
          </a:bodyPr>
          <a:lstStyle/>
          <a:p>
            <a:pPr algn="ctr"/>
            <a:r>
              <a:rPr lang="en-US" sz="6000" b="1" dirty="0" smtClean="0">
                <a:solidFill>
                  <a:srgbClr val="0070C0"/>
                </a:solidFill>
              </a:rPr>
              <a:t>Thank You!</a:t>
            </a:r>
            <a:endParaRPr lang="en-US" sz="6000" b="1" dirty="0">
              <a:solidFill>
                <a:srgbClr val="0070C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u="sng" dirty="0" smtClean="0">
                <a:solidFill>
                  <a:srgbClr val="0070C0"/>
                </a:solidFill>
              </a:rPr>
              <a:t>Database</a:t>
            </a:r>
            <a:endParaRPr lang="en-US" dirty="0">
              <a:solidFill>
                <a:srgbClr val="0070C0"/>
              </a:solidFill>
            </a:endParaRPr>
          </a:p>
        </p:txBody>
      </p:sp>
      <p:sp>
        <p:nvSpPr>
          <p:cNvPr id="3" name="Content Placeholder 2"/>
          <p:cNvSpPr>
            <a:spLocks noGrp="1"/>
          </p:cNvSpPr>
          <p:nvPr>
            <p:ph idx="1"/>
          </p:nvPr>
        </p:nvSpPr>
        <p:spPr>
          <a:xfrm>
            <a:off x="457200" y="1600201"/>
            <a:ext cx="8229600" cy="3886200"/>
          </a:xfrm>
        </p:spPr>
        <p:txBody>
          <a:bodyPr/>
          <a:lstStyle/>
          <a:p>
            <a:pPr>
              <a:buNone/>
            </a:pPr>
            <a:endParaRPr lang="en-US" dirty="0" smtClean="0"/>
          </a:p>
          <a:p>
            <a:r>
              <a:rPr lang="en-AU" sz="2400" dirty="0" smtClean="0">
                <a:latin typeface="Times New Roman" pitchFamily="18" charset="0"/>
                <a:cs typeface="Times New Roman" pitchFamily="18" charset="0"/>
              </a:rPr>
              <a:t>The database that would be connected to the Web as well as Android app is created. The back end used is </a:t>
            </a:r>
            <a:r>
              <a:rPr lang="en-AU" sz="2400" dirty="0" err="1" smtClean="0">
                <a:latin typeface="Times New Roman" pitchFamily="18" charset="0"/>
                <a:cs typeface="Times New Roman" pitchFamily="18" charset="0"/>
              </a:rPr>
              <a:t>MySql</a:t>
            </a:r>
            <a:r>
              <a:rPr lang="en-AU" sz="2400" dirty="0" smtClean="0">
                <a:latin typeface="Times New Roman" pitchFamily="18" charset="0"/>
                <a:cs typeface="Times New Roman" pitchFamily="18" charset="0"/>
              </a:rPr>
              <a:t>. Following figure explains the structure of the database created.</a:t>
            </a:r>
            <a:endParaRPr lang="en-US" sz="2400" dirty="0" smtClean="0">
              <a:latin typeface="Times New Roman" pitchFamily="18" charset="0"/>
              <a:cs typeface="Times New Roman" pitchFamily="18" charset="0"/>
            </a:endParaRPr>
          </a:p>
          <a:p>
            <a:endParaRPr lang="en-US" dirty="0" smtClean="0"/>
          </a:p>
          <a:p>
            <a:r>
              <a:rPr lang="en-AU" sz="2400" dirty="0" smtClean="0">
                <a:latin typeface="Times New Roman" pitchFamily="18" charset="0"/>
                <a:cs typeface="Times New Roman" pitchFamily="18" charset="0"/>
              </a:rPr>
              <a:t>The database consists of five tables named User, Vehicle, </a:t>
            </a:r>
            <a:r>
              <a:rPr lang="en-AU" sz="2400" dirty="0" err="1" smtClean="0">
                <a:latin typeface="Times New Roman" pitchFamily="18" charset="0"/>
                <a:cs typeface="Times New Roman" pitchFamily="18" charset="0"/>
              </a:rPr>
              <a:t>Floor_Plan</a:t>
            </a:r>
            <a:r>
              <a:rPr lang="en-AU" sz="2400" dirty="0" smtClean="0">
                <a:latin typeface="Times New Roman" pitchFamily="18" charset="0"/>
                <a:cs typeface="Times New Roman" pitchFamily="18" charset="0"/>
              </a:rPr>
              <a:t>, </a:t>
            </a:r>
            <a:r>
              <a:rPr lang="en-AU" sz="2400" dirty="0" err="1" smtClean="0">
                <a:latin typeface="Times New Roman" pitchFamily="18" charset="0"/>
                <a:cs typeface="Times New Roman" pitchFamily="18" charset="0"/>
              </a:rPr>
              <a:t>Online_Booking</a:t>
            </a:r>
            <a:r>
              <a:rPr lang="en-AU" sz="2400" dirty="0" smtClean="0">
                <a:latin typeface="Times New Roman" pitchFamily="18" charset="0"/>
                <a:cs typeface="Times New Roman" pitchFamily="18" charset="0"/>
              </a:rPr>
              <a:t>, </a:t>
            </a:r>
            <a:r>
              <a:rPr lang="en-AU" sz="2400" dirty="0" err="1" smtClean="0">
                <a:latin typeface="Times New Roman" pitchFamily="18" charset="0"/>
                <a:cs typeface="Times New Roman" pitchFamily="18" charset="0"/>
              </a:rPr>
              <a:t>User_Info</a:t>
            </a:r>
            <a:r>
              <a:rPr lang="en-AU" sz="2400"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0"/>
            <a:ext cx="8229600" cy="1066800"/>
          </a:xfrm>
        </p:spPr>
        <p:txBody>
          <a:bodyPr>
            <a:normAutofit/>
          </a:bodyPr>
          <a:lstStyle/>
          <a:p>
            <a:r>
              <a:rPr lang="en-US" sz="4000" b="1" dirty="0" smtClean="0">
                <a:solidFill>
                  <a:srgbClr val="0070C0"/>
                </a:solidFill>
              </a:rPr>
              <a:t>Structure of Database</a:t>
            </a:r>
            <a:endParaRPr lang="en-US" sz="4000" b="1" dirty="0">
              <a:solidFill>
                <a:srgbClr val="0070C0"/>
              </a:solidFill>
            </a:endParaRPr>
          </a:p>
        </p:txBody>
      </p:sp>
      <p:pic>
        <p:nvPicPr>
          <p:cNvPr id="4" name="Content Placeholder 3" descr="New database.jpg"/>
          <p:cNvPicPr>
            <a:picLocks noGrp="1" noChangeAspect="1"/>
          </p:cNvPicPr>
          <p:nvPr>
            <p:ph idx="1"/>
          </p:nvPr>
        </p:nvPicPr>
        <p:blipFill>
          <a:blip r:embed="rId2"/>
          <a:stretch>
            <a:fillRect/>
          </a:stretch>
        </p:blipFill>
        <p:spPr>
          <a:xfrm>
            <a:off x="533400" y="1066800"/>
            <a:ext cx="8153400" cy="52578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lvl="0"/>
            <a:r>
              <a:rPr lang="en-AU" sz="1800" dirty="0" smtClean="0">
                <a:latin typeface="Times New Roman" pitchFamily="18" charset="0"/>
                <a:cs typeface="Times New Roman" pitchFamily="18" charset="0"/>
              </a:rPr>
              <a:t>The User table would consist of the information required by the user to access the facilities of both the apps.</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lvl="0"/>
            <a:r>
              <a:rPr lang="en-AU" sz="1800" dirty="0" smtClean="0">
                <a:latin typeface="Times New Roman" pitchFamily="18" charset="0"/>
                <a:cs typeface="Times New Roman" pitchFamily="18" charset="0"/>
              </a:rPr>
              <a:t>Vehicle table contains the fields to store the records related to the vehicle that would be parked in multistorey building.</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lvl="0"/>
            <a:r>
              <a:rPr lang="en-AU" sz="1800" dirty="0" smtClean="0">
                <a:latin typeface="Times New Roman" pitchFamily="18" charset="0"/>
                <a:cs typeface="Times New Roman" pitchFamily="18" charset="0"/>
              </a:rPr>
              <a:t>The </a:t>
            </a:r>
            <a:r>
              <a:rPr lang="en-AU" sz="1800" dirty="0" err="1" smtClean="0">
                <a:latin typeface="Times New Roman" pitchFamily="18" charset="0"/>
                <a:cs typeface="Times New Roman" pitchFamily="18" charset="0"/>
              </a:rPr>
              <a:t>Floor_Plan</a:t>
            </a:r>
            <a:r>
              <a:rPr lang="en-AU" sz="1800" dirty="0" smtClean="0">
                <a:latin typeface="Times New Roman" pitchFamily="18" charset="0"/>
                <a:cs typeface="Times New Roman" pitchFamily="18" charset="0"/>
              </a:rPr>
              <a:t> table is for all the information related to the different floors of the building such as the floor number, number of slots and if any space is left on that floor or not.</a:t>
            </a:r>
            <a:endParaRPr lang="en-US" sz="1800" dirty="0" smtClean="0">
              <a:latin typeface="Times New Roman" pitchFamily="18" charset="0"/>
              <a:cs typeface="Times New Roman" pitchFamily="18" charset="0"/>
            </a:endParaRPr>
          </a:p>
          <a:p>
            <a:pPr>
              <a:buNone/>
            </a:pPr>
            <a:endParaRPr lang="en-US" sz="1800" dirty="0" smtClean="0">
              <a:latin typeface="Times New Roman" pitchFamily="18" charset="0"/>
              <a:cs typeface="Times New Roman" pitchFamily="18" charset="0"/>
            </a:endParaRPr>
          </a:p>
          <a:p>
            <a:pPr lvl="0"/>
            <a:r>
              <a:rPr lang="en-AU" sz="1800" dirty="0" smtClean="0">
                <a:latin typeface="Times New Roman" pitchFamily="18" charset="0"/>
                <a:cs typeface="Times New Roman" pitchFamily="18" charset="0"/>
              </a:rPr>
              <a:t>The table named </a:t>
            </a:r>
            <a:r>
              <a:rPr lang="en-AU" sz="1800" dirty="0" err="1" smtClean="0">
                <a:latin typeface="Times New Roman" pitchFamily="18" charset="0"/>
                <a:cs typeface="Times New Roman" pitchFamily="18" charset="0"/>
              </a:rPr>
              <a:t>Online_Booking</a:t>
            </a:r>
            <a:r>
              <a:rPr lang="en-AU" sz="1800" dirty="0" smtClean="0">
                <a:latin typeface="Times New Roman" pitchFamily="18" charset="0"/>
                <a:cs typeface="Times New Roman" pitchFamily="18" charset="0"/>
              </a:rPr>
              <a:t> stores the relevant records of all the users who have parked their vehicles in that building on that particular day.</a:t>
            </a:r>
            <a:endParaRPr lang="en-US" sz="1800" dirty="0" smtClean="0">
              <a:latin typeface="Times New Roman" pitchFamily="18" charset="0"/>
              <a:cs typeface="Times New Roman" pitchFamily="18" charset="0"/>
            </a:endParaRPr>
          </a:p>
          <a:p>
            <a:pPr>
              <a:buNone/>
            </a:pPr>
            <a:r>
              <a:rPr lang="en-AU" sz="1800" dirty="0" smtClean="0">
                <a:latin typeface="Times New Roman" pitchFamily="18" charset="0"/>
                <a:cs typeface="Times New Roman" pitchFamily="18" charset="0"/>
              </a:rPr>
              <a:t> </a:t>
            </a:r>
            <a:endParaRPr lang="en-US" sz="1800" dirty="0" smtClean="0">
              <a:latin typeface="Times New Roman" pitchFamily="18" charset="0"/>
              <a:cs typeface="Times New Roman" pitchFamily="18" charset="0"/>
            </a:endParaRPr>
          </a:p>
          <a:p>
            <a:pPr lvl="0"/>
            <a:r>
              <a:rPr lang="en-AU" sz="1800" dirty="0" smtClean="0">
                <a:latin typeface="Times New Roman" pitchFamily="18" charset="0"/>
                <a:cs typeface="Times New Roman" pitchFamily="18" charset="0"/>
              </a:rPr>
              <a:t>The </a:t>
            </a:r>
            <a:r>
              <a:rPr lang="en-AU" sz="1800" dirty="0" err="1" smtClean="0">
                <a:latin typeface="Times New Roman" pitchFamily="18" charset="0"/>
                <a:cs typeface="Times New Roman" pitchFamily="18" charset="0"/>
              </a:rPr>
              <a:t>User_Info</a:t>
            </a:r>
            <a:r>
              <a:rPr lang="en-AU" sz="1800" dirty="0" smtClean="0">
                <a:latin typeface="Times New Roman" pitchFamily="18" charset="0"/>
                <a:cs typeface="Times New Roman" pitchFamily="18" charset="0"/>
              </a:rPr>
              <a:t> table is used for storing the information of all the users using the apps, either web app or the Android one.</a:t>
            </a:r>
            <a:endParaRPr lang="en-US" sz="1800"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u="sng" dirty="0" smtClean="0">
                <a:solidFill>
                  <a:srgbClr val="0070C0"/>
                </a:solidFill>
              </a:rPr>
              <a:t>Web App</a:t>
            </a:r>
            <a:endParaRPr lang="en-US" dirty="0">
              <a:solidFill>
                <a:srgbClr val="0070C0"/>
              </a:solidFill>
            </a:endParaRPr>
          </a:p>
        </p:txBody>
      </p:sp>
      <p:sp>
        <p:nvSpPr>
          <p:cNvPr id="3" name="Content Placeholder 2"/>
          <p:cNvSpPr>
            <a:spLocks noGrp="1"/>
          </p:cNvSpPr>
          <p:nvPr>
            <p:ph idx="1"/>
          </p:nvPr>
        </p:nvSpPr>
        <p:spPr>
          <a:xfrm>
            <a:off x="457200" y="1600201"/>
            <a:ext cx="8229600" cy="4114800"/>
          </a:xfrm>
        </p:spPr>
        <p:txBody>
          <a:bodyPr>
            <a:normAutofit/>
          </a:bodyPr>
          <a:lstStyle/>
          <a:p>
            <a:endParaRPr lang="en-AU" sz="2200" dirty="0" smtClean="0">
              <a:latin typeface="Times New Roman" pitchFamily="18" charset="0"/>
              <a:cs typeface="Times New Roman" pitchFamily="18" charset="0"/>
            </a:endParaRPr>
          </a:p>
          <a:p>
            <a:r>
              <a:rPr lang="en-AU" sz="2200" dirty="0" smtClean="0">
                <a:latin typeface="Times New Roman" pitchFamily="18" charset="0"/>
                <a:cs typeface="Times New Roman" pitchFamily="18" charset="0"/>
              </a:rPr>
              <a:t>The Web app is</a:t>
            </a:r>
            <a:r>
              <a:rPr lang="en-US" sz="2200" dirty="0" smtClean="0">
                <a:latin typeface="Times New Roman" pitchFamily="18" charset="0"/>
                <a:cs typeface="Times New Roman" pitchFamily="18" charset="0"/>
              </a:rPr>
              <a:t> made </a:t>
            </a:r>
            <a:r>
              <a:rPr lang="en-AU" sz="2200" dirty="0" smtClean="0">
                <a:latin typeface="Times New Roman" pitchFamily="18" charset="0"/>
                <a:cs typeface="Times New Roman" pitchFamily="18" charset="0"/>
              </a:rPr>
              <a:t>to</a:t>
            </a:r>
            <a:r>
              <a:rPr lang="en-US" sz="2200" dirty="0" smtClean="0">
                <a:latin typeface="Times New Roman" pitchFamily="18" charset="0"/>
                <a:cs typeface="Times New Roman" pitchFamily="18" charset="0"/>
              </a:rPr>
              <a:t> be used by the person in charge of that car park so that the updates can be made regularly without fail regarding free space availability, advance booking, entry and exit of cars etc. The person involved will look after the correct and precise allotment of space without any inconvenience to the users.</a:t>
            </a:r>
          </a:p>
          <a:p>
            <a:endParaRPr lang="en-AU" sz="2200" dirty="0" smtClean="0">
              <a:latin typeface="Times New Roman" pitchFamily="18" charset="0"/>
              <a:cs typeface="Times New Roman" pitchFamily="18" charset="0"/>
            </a:endParaRPr>
          </a:p>
          <a:p>
            <a:r>
              <a:rPr lang="en-AU" sz="2200" dirty="0" smtClean="0">
                <a:latin typeface="Times New Roman" pitchFamily="18" charset="0"/>
                <a:cs typeface="Times New Roman" pitchFamily="18" charset="0"/>
              </a:rPr>
              <a:t>First of all the user would have to Login to the system using the username or ID provided and the password.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200" b="1" dirty="0" smtClean="0">
                <a:solidFill>
                  <a:srgbClr val="0070C0"/>
                </a:solidFill>
              </a:rPr>
              <a:t>Login Page</a:t>
            </a:r>
            <a:endParaRPr lang="en-US" sz="3200" b="1" dirty="0">
              <a:solidFill>
                <a:srgbClr val="0070C0"/>
              </a:solidFill>
            </a:endParaRPr>
          </a:p>
        </p:txBody>
      </p:sp>
      <p:pic>
        <p:nvPicPr>
          <p:cNvPr id="4" name="Content Placeholder 3" descr="Login.jpg"/>
          <p:cNvPicPr>
            <a:picLocks noGrp="1" noChangeAspect="1"/>
          </p:cNvPicPr>
          <p:nvPr>
            <p:ph idx="1"/>
          </p:nvPr>
        </p:nvPicPr>
        <p:blipFill>
          <a:blip r:embed="rId2"/>
          <a:stretch>
            <a:fillRect/>
          </a:stretch>
        </p:blipFill>
        <p:spPr>
          <a:xfrm>
            <a:off x="609600" y="1143000"/>
            <a:ext cx="8001000" cy="51054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AU"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The person using Web App for the first time would have to fill some mandatory information in order to proceed further.</a:t>
            </a:r>
          </a:p>
          <a:p>
            <a:endParaRPr lang="en-AU"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Without filling this form, they would not be allowed to access their account. </a:t>
            </a:r>
          </a:p>
          <a:p>
            <a:endParaRPr lang="en-AU"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Except for the first time, the user would directly get the access to their account and they can carry on with their work.</a:t>
            </a:r>
            <a:endParaRPr lang="en-US" sz="2400" dirty="0" smtClean="0">
              <a:latin typeface="Times New Roman" pitchFamily="18" charset="0"/>
              <a:cs typeface="Times New Roman"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normAutofit/>
          </a:bodyPr>
          <a:lstStyle/>
          <a:p>
            <a:r>
              <a:rPr lang="en-US" sz="3600" b="1" dirty="0" smtClean="0">
                <a:solidFill>
                  <a:srgbClr val="0070C0"/>
                </a:solidFill>
              </a:rPr>
              <a:t>Form for First time Login</a:t>
            </a:r>
            <a:endParaRPr lang="en-US" sz="3600" b="1" dirty="0">
              <a:solidFill>
                <a:srgbClr val="0070C0"/>
              </a:solidFill>
            </a:endParaRPr>
          </a:p>
        </p:txBody>
      </p:sp>
      <p:pic>
        <p:nvPicPr>
          <p:cNvPr id="6" name="Content Placeholder 5" descr="Information.jpg"/>
          <p:cNvPicPr>
            <a:picLocks noGrp="1" noChangeAspect="1"/>
          </p:cNvPicPr>
          <p:nvPr>
            <p:ph idx="1"/>
          </p:nvPr>
        </p:nvPicPr>
        <p:blipFill>
          <a:blip r:embed="rId2"/>
          <a:stretch>
            <a:fillRect/>
          </a:stretch>
        </p:blipFill>
        <p:spPr>
          <a:xfrm>
            <a:off x="457200" y="990600"/>
            <a:ext cx="8229600" cy="51355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Terms and Conditions</a:t>
            </a:r>
            <a:endParaRPr lang="en-US" b="1" dirty="0">
              <a:solidFill>
                <a:srgbClr val="0070C0"/>
              </a:solidFill>
            </a:endParaRPr>
          </a:p>
        </p:txBody>
      </p:sp>
      <p:sp>
        <p:nvSpPr>
          <p:cNvPr id="3" name="Content Placeholder 2"/>
          <p:cNvSpPr>
            <a:spLocks noGrp="1"/>
          </p:cNvSpPr>
          <p:nvPr>
            <p:ph idx="1"/>
          </p:nvPr>
        </p:nvSpPr>
        <p:spPr/>
        <p:txBody>
          <a:bodyPr/>
          <a:lstStyle/>
          <a:p>
            <a:endParaRPr lang="en-AU"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The user would have to agree to the terms and conditions of the organization before proceeding to their account and avail the facilities. </a:t>
            </a:r>
          </a:p>
          <a:p>
            <a:endParaRPr lang="en-AU" sz="2400" dirty="0" smtClean="0">
              <a:latin typeface="Times New Roman" pitchFamily="18" charset="0"/>
              <a:cs typeface="Times New Roman" pitchFamily="18" charset="0"/>
            </a:endParaRPr>
          </a:p>
          <a:p>
            <a:r>
              <a:rPr lang="en-AU" sz="2400" dirty="0" smtClean="0">
                <a:latin typeface="Times New Roman" pitchFamily="18" charset="0"/>
                <a:cs typeface="Times New Roman" pitchFamily="18" charset="0"/>
              </a:rPr>
              <a:t>Without their agreement they cannot continue with their work. </a:t>
            </a:r>
            <a:endParaRPr lang="en-US" sz="2400" dirty="0" smtClean="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28</TotalTime>
  <Words>406</Words>
  <Application>Microsoft Office PowerPoint</Application>
  <PresentationFormat>On-screen Show (4:3)</PresentationFormat>
  <Paragraphs>50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Theme1</vt:lpstr>
      <vt:lpstr>ParkMeRight  A Smart Parking System  Progress Seminar I</vt:lpstr>
      <vt:lpstr>Database</vt:lpstr>
      <vt:lpstr>Structure of Database</vt:lpstr>
      <vt:lpstr>Slide 4</vt:lpstr>
      <vt:lpstr>Web App</vt:lpstr>
      <vt:lpstr>Login Page</vt:lpstr>
      <vt:lpstr>Slide 7</vt:lpstr>
      <vt:lpstr>Form for First time Login</vt:lpstr>
      <vt:lpstr>Terms and Conditions</vt:lpstr>
      <vt:lpstr>Slide 10</vt:lpstr>
      <vt:lpstr>Work To Be Completed in Phase II</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ParkMeRight  A Smart Parking System</dc:title>
  <dc:creator>user</dc:creator>
  <cp:lastModifiedBy>user</cp:lastModifiedBy>
  <cp:revision>12</cp:revision>
  <dcterms:created xsi:type="dcterms:W3CDTF">2013-12-08T06:29:25Z</dcterms:created>
  <dcterms:modified xsi:type="dcterms:W3CDTF">2013-12-09T13:10:10Z</dcterms:modified>
</cp:coreProperties>
</file>