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4" r:id="rId9"/>
    <p:sldId id="267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EA5A005B-E73F-4A83-97FE-C1C67CA06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105" r="-1" b="21332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B55BF-5020-9D47-B0C0-A8DC08C0E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ENEL 645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Data Mining &amp; Machine Learning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CB4D-8DC5-8A4E-A23C-C8CECDC9F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Title: Face Detection Using Siamese Model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Team Number 3: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Chetana </a:t>
            </a:r>
            <a:r>
              <a:rPr lang="en-US" sz="1800" b="1" dirty="0" err="1">
                <a:solidFill>
                  <a:srgbClr val="FFFFFF"/>
                </a:solidFill>
              </a:rPr>
              <a:t>Bijoor</a:t>
            </a:r>
            <a:endParaRPr lang="en-US" sz="1800" b="1" dirty="0">
              <a:solidFill>
                <a:srgbClr val="FFFFFF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Sanyam</a:t>
            </a:r>
            <a:endParaRPr lang="en-US" sz="1800" b="1" dirty="0">
              <a:solidFill>
                <a:srgbClr val="FFFFFF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Prabhleen</a:t>
            </a:r>
            <a:r>
              <a:rPr lang="en-US" sz="1800" b="1" dirty="0">
                <a:solidFill>
                  <a:srgbClr val="FFFFFF"/>
                </a:solidFill>
              </a:rPr>
              <a:t> Kaur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Neha Singh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Taruneesh</a:t>
            </a:r>
            <a:r>
              <a:rPr lang="en-US" sz="1800" b="1" dirty="0">
                <a:solidFill>
                  <a:srgbClr val="FFFFFF"/>
                </a:solidFill>
              </a:rPr>
              <a:t> Sachdeva</a:t>
            </a:r>
          </a:p>
        </p:txBody>
      </p:sp>
    </p:spTree>
    <p:extLst>
      <p:ext uri="{BB962C8B-B14F-4D97-AF65-F5344CB8AC3E}">
        <p14:creationId xmlns:p14="http://schemas.microsoft.com/office/powerpoint/2010/main" val="239889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BEE4-6E6E-46A5-9775-CCFBB534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Confusion Matrix  and Classification Report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6739FC1-3663-4479-8DAB-7E9C5EEE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502" y="3779197"/>
            <a:ext cx="3483583" cy="212172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56E2E6E-D12C-4373-8942-4FCD64E0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91" y="1691322"/>
            <a:ext cx="7348323" cy="4209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31073-5F4B-48F5-93D1-3965719A519E}"/>
              </a:ext>
            </a:extLst>
          </p:cNvPr>
          <p:cNvSpPr txBox="1"/>
          <p:nvPr/>
        </p:nvSpPr>
        <p:spPr>
          <a:xfrm>
            <a:off x="1448309" y="6175142"/>
            <a:ext cx="21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B3BE2-41B5-4551-8435-B4154765856E}"/>
              </a:ext>
            </a:extLst>
          </p:cNvPr>
          <p:cNvSpPr txBox="1"/>
          <p:nvPr/>
        </p:nvSpPr>
        <p:spPr>
          <a:xfrm>
            <a:off x="7068621" y="6175142"/>
            <a:ext cx="42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Classification Report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69CB1AC-08DE-46DE-B46C-7D0E7D1A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56079"/>
              </p:ext>
            </p:extLst>
          </p:nvPr>
        </p:nvGraphicFramePr>
        <p:xfrm>
          <a:off x="838200" y="1687913"/>
          <a:ext cx="2243994" cy="190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997">
                  <a:extLst>
                    <a:ext uri="{9D8B030D-6E8A-4147-A177-3AD203B41FA5}">
                      <a16:colId xmlns:a16="http://schemas.microsoft.com/office/drawing/2014/main" val="2503213547"/>
                    </a:ext>
                  </a:extLst>
                </a:gridCol>
                <a:gridCol w="1121997">
                  <a:extLst>
                    <a:ext uri="{9D8B030D-6E8A-4147-A177-3AD203B41FA5}">
                      <a16:colId xmlns:a16="http://schemas.microsoft.com/office/drawing/2014/main" val="1460707732"/>
                    </a:ext>
                  </a:extLst>
                </a:gridCol>
              </a:tblGrid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9399"/>
                  </a:ext>
                </a:extLst>
              </a:tr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Chetana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06144"/>
                  </a:ext>
                </a:extLst>
              </a:tr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Prabhleen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2616"/>
                  </a:ext>
                </a:extLst>
              </a:tr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Sanyam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06097"/>
                  </a:ext>
                </a:extLst>
              </a:tr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Taruneesh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90381"/>
                  </a:ext>
                </a:extLst>
              </a:tr>
              <a:tr h="31776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Neha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3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DADC-F551-954C-B9F0-2D638A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C270-6375-4941-BA47-0DE56E83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CA" dirty="0"/>
              <a:t>The approach followed by the team to implement the face detection is by converting the images to the NumPy arrays. This approach is slow and takes a lot of time in building the NumPy arrays. However, team was able to implement the project using a decent dataset of around 10,000 pair of images, on which model is trained.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 has a limit on the number of resources we can use i.e. GPU runtime, thus it becomes difficult to train a model for different set of hyperparameters for a longer duration.</a:t>
            </a:r>
          </a:p>
        </p:txBody>
      </p:sp>
    </p:spTree>
    <p:extLst>
      <p:ext uri="{BB962C8B-B14F-4D97-AF65-F5344CB8AC3E}">
        <p14:creationId xmlns:p14="http://schemas.microsoft.com/office/powerpoint/2010/main" val="255567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11DE4-00A4-FE4A-B6C3-C8E646B7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84E5E80-DFE5-413A-9262-81A6E35B2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098F-D176-E640-B87A-0EEAF47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 &amp; Significance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5B84-DC90-5746-82E3-34BF4477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project, we use Siamese Neural Networks (SNN) for Face Recognition due to the below reasons:</a:t>
            </a:r>
          </a:p>
          <a:p>
            <a:r>
              <a:rPr lang="en-US" dirty="0"/>
              <a:t>SNN allows users to choose only a handful of images from each class or from a person.</a:t>
            </a:r>
          </a:p>
          <a:p>
            <a:r>
              <a:rPr lang="en-US" dirty="0"/>
              <a:t>SNN does not classify images but instead learns the similarity functions that evaluates similarity between two objects.</a:t>
            </a:r>
          </a:p>
          <a:p>
            <a:r>
              <a:rPr lang="en-US" dirty="0"/>
              <a:t>SNN’s are easy to train and have a fairly simple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7849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4BE-CAA3-3C48-A4D4-90F9D985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4C3-3EBA-7E4C-BEFE-EBF580FA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Dataset: 5 images per team member</a:t>
            </a:r>
          </a:p>
          <a:p>
            <a:r>
              <a:rPr lang="en-US" dirty="0"/>
              <a:t>Augmented Dataset: 20 images per team member (100 images)</a:t>
            </a:r>
          </a:p>
          <a:p>
            <a:r>
              <a:rPr lang="en-US" dirty="0"/>
              <a:t>Training Dataset: 10,000 pair of images.</a:t>
            </a:r>
          </a:p>
          <a:p>
            <a:r>
              <a:rPr lang="en-US" dirty="0"/>
              <a:t>Test Dataset: 54 images</a:t>
            </a:r>
          </a:p>
          <a:p>
            <a:r>
              <a:rPr lang="en-US" dirty="0"/>
              <a:t>These images were resized into a shape of (128, 128, 3)</a:t>
            </a:r>
          </a:p>
          <a:p>
            <a:r>
              <a:rPr lang="en-US" dirty="0"/>
              <a:t>To create the actual training set, each image is paired with every other image and a label is assigned to each pair.</a:t>
            </a:r>
          </a:p>
          <a:p>
            <a:pPr marL="0" indent="0" algn="ctr">
              <a:buNone/>
            </a:pPr>
            <a:r>
              <a:rPr lang="en-US" dirty="0"/>
              <a:t>Same class: Label 1</a:t>
            </a:r>
          </a:p>
          <a:p>
            <a:pPr marL="0" indent="0" algn="ctr">
              <a:buNone/>
            </a:pPr>
            <a:r>
              <a:rPr lang="en-US" dirty="0"/>
              <a:t>Different class: Label 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CB6-8807-CB49-8564-9639948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380-2671-0648-8898-0BB27984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labelling the image pairs, the images are converted into NumPy arrays and stored in </a:t>
            </a:r>
            <a:r>
              <a:rPr lang="en-US" i="1" dirty="0"/>
              <a:t>x1.npy </a:t>
            </a:r>
            <a:r>
              <a:rPr lang="en-US" dirty="0"/>
              <a:t>and </a:t>
            </a:r>
            <a:r>
              <a:rPr lang="en-US" i="1" dirty="0"/>
              <a:t>x2.npy </a:t>
            </a:r>
            <a:r>
              <a:rPr lang="en-US" dirty="0"/>
              <a:t>files.</a:t>
            </a:r>
          </a:p>
          <a:p>
            <a:r>
              <a:rPr lang="en-US" dirty="0"/>
              <a:t>Each element of </a:t>
            </a:r>
            <a:r>
              <a:rPr lang="en-US" i="1" dirty="0"/>
              <a:t>x1.npy </a:t>
            </a:r>
            <a:r>
              <a:rPr lang="en-US" dirty="0"/>
              <a:t>and </a:t>
            </a:r>
            <a:r>
              <a:rPr lang="en-US" i="1" dirty="0"/>
              <a:t>x2.npy </a:t>
            </a:r>
            <a:r>
              <a:rPr lang="en-US" dirty="0"/>
              <a:t>contains an image from each pair, such that the nth image from each file makes the nth pair with corresponding label stored in </a:t>
            </a:r>
            <a:r>
              <a:rPr lang="en-US" i="1" dirty="0" err="1"/>
              <a:t>y.npy</a:t>
            </a:r>
            <a:r>
              <a:rPr lang="en-US" i="1" dirty="0"/>
              <a:t> </a:t>
            </a:r>
            <a:r>
              <a:rPr lang="en-US" dirty="0"/>
              <a:t>file.</a:t>
            </a:r>
          </a:p>
          <a:p>
            <a:r>
              <a:rPr lang="en-US" dirty="0"/>
              <a:t>As a result, we have 2 sets of images X1 and X2 of shape (10000, 128, 128, 3) and 10000 labels.</a:t>
            </a:r>
          </a:p>
        </p:txBody>
      </p:sp>
    </p:spTree>
    <p:extLst>
      <p:ext uri="{BB962C8B-B14F-4D97-AF65-F5344CB8AC3E}">
        <p14:creationId xmlns:p14="http://schemas.microsoft.com/office/powerpoint/2010/main" val="2965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227E-019C-0041-96AE-7CC3C1AA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83F0-55EA-3C4C-BD18-517337EB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Siamese Model Architecture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C6B2-D31A-244C-8CDA-4D9D6A3B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97" y="2781936"/>
            <a:ext cx="9461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D52B-7019-4650-AF0A-74622991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51928"/>
            <a:ext cx="11274612" cy="5893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Algorithm:</a:t>
            </a:r>
            <a:endParaRPr lang="en-CA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take two images (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Image1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Image2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). Both the images are feed to a single Convolutional Neural Network ( CNN ).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last layer of the CNN produces a fixed size vector ( embedding of the image ). Since two images are feed, we get two embeddings. (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).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Euclidean distance between the vectors is calculated.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then pass through a sigmoid function and a similarity score is produced.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medium-content-sans-serif-fon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Construction:</a:t>
            </a:r>
            <a:endParaRPr lang="en-CA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Siamese Model is built using the sequential model approach.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convolution layers along with the two max pooling layers are used for building the model, with </a:t>
            </a:r>
            <a:r>
              <a:rPr lang="en-CA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LeakyReLu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activation function. 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Two instances of model are constructed with same parameters.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utputs from the two instances of the models is applied to the dense layer with ‘sigmoid’ as the activation function.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of the sigmoid function is the similarity score between the two images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which model learns the similarity.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E21-C824-2B4F-9E0D-A4E33789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801-E06A-4144-84D8-75325BCD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is trained with the different batch size, epochs, and different split ratio of training and validation data.</a:t>
            </a:r>
          </a:p>
          <a:p>
            <a:r>
              <a:rPr lang="en-US" dirty="0"/>
              <a:t>A patience with value 10 is used along with the monitoring of the minimum validation loss.</a:t>
            </a:r>
          </a:p>
          <a:p>
            <a:r>
              <a:rPr lang="en-US" dirty="0"/>
              <a:t>The best score is achieved with a batch size of 6, 100 epochs, and train vs validation data split ratio of 8000:2000.</a:t>
            </a:r>
          </a:p>
          <a:p>
            <a:r>
              <a:rPr lang="en-US" dirty="0"/>
              <a:t>Accuracy achieved – 54%.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CB8-2540-4ED6-AC92-D95833DB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IN" b="1" dirty="0"/>
              <a:t>Results - Predicted Labels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2BDBFC9-C49E-4924-BE6F-8DC2CEF9C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3" y="1454332"/>
            <a:ext cx="8292503" cy="4833451"/>
          </a:xfr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1FBAE-9549-4DC2-AB00-B2E703FA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52077"/>
              </p:ext>
            </p:extLst>
          </p:nvPr>
        </p:nvGraphicFramePr>
        <p:xfrm>
          <a:off x="9092629" y="1945682"/>
          <a:ext cx="2738588" cy="250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94">
                  <a:extLst>
                    <a:ext uri="{9D8B030D-6E8A-4147-A177-3AD203B41FA5}">
                      <a16:colId xmlns:a16="http://schemas.microsoft.com/office/drawing/2014/main" val="2503213547"/>
                    </a:ext>
                  </a:extLst>
                </a:gridCol>
                <a:gridCol w="1369294">
                  <a:extLst>
                    <a:ext uri="{9D8B030D-6E8A-4147-A177-3AD203B41FA5}">
                      <a16:colId xmlns:a16="http://schemas.microsoft.com/office/drawing/2014/main" val="1460707732"/>
                    </a:ext>
                  </a:extLst>
                </a:gridCol>
              </a:tblGrid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9399"/>
                  </a:ext>
                </a:extLst>
              </a:tr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06144"/>
                  </a:ext>
                </a:extLst>
              </a:tr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Prabhleen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2616"/>
                  </a:ext>
                </a:extLst>
              </a:tr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Sanyam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06097"/>
                  </a:ext>
                </a:extLst>
              </a:tr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Taruneesh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90381"/>
                  </a:ext>
                </a:extLst>
              </a:tr>
              <a:tr h="417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A7D2-05FF-4F15-8092-34B786F8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815768"/>
          </a:xfrm>
        </p:spPr>
        <p:txBody>
          <a:bodyPr/>
          <a:lstStyle/>
          <a:p>
            <a:r>
              <a:rPr lang="en-CA" b="1" dirty="0"/>
              <a:t>Predicted vs Actual Images</a:t>
            </a:r>
          </a:p>
        </p:txBody>
      </p:sp>
      <p:pic>
        <p:nvPicPr>
          <p:cNvPr id="9" name="Content Placeholder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C96C081-BA2A-4046-90D6-05E46647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6" y="1400211"/>
            <a:ext cx="12032587" cy="4770315"/>
          </a:xfrm>
        </p:spPr>
      </p:pic>
    </p:spTree>
    <p:extLst>
      <p:ext uri="{BB962C8B-B14F-4D97-AF65-F5344CB8AC3E}">
        <p14:creationId xmlns:p14="http://schemas.microsoft.com/office/powerpoint/2010/main" val="139654040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681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medium-content-sans-serif-font</vt:lpstr>
      <vt:lpstr>Sabon Next LT</vt:lpstr>
      <vt:lpstr>Wingdings</vt:lpstr>
      <vt:lpstr>DappledVTI</vt:lpstr>
      <vt:lpstr>ENEL 645  Data Mining &amp; Machine Learning Final Project Presentation</vt:lpstr>
      <vt:lpstr>Motivation &amp; Significance of the Problem</vt:lpstr>
      <vt:lpstr>Defining Dataset</vt:lpstr>
      <vt:lpstr>Data Preprocessing</vt:lpstr>
      <vt:lpstr>Methodology</vt:lpstr>
      <vt:lpstr>PowerPoint Presentation</vt:lpstr>
      <vt:lpstr> Model Training</vt:lpstr>
      <vt:lpstr>Results - Predicted Labels</vt:lpstr>
      <vt:lpstr>Predicted vs Actual Images</vt:lpstr>
      <vt:lpstr>Confusion Matrix  and Classification Report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645  Data Mining &amp; Machine Learning Mid Term Project Presentation</dc:title>
  <dc:creator>Chetana Bijoor</dc:creator>
  <cp:lastModifiedBy>NEHA SINGH</cp:lastModifiedBy>
  <cp:revision>30</cp:revision>
  <dcterms:created xsi:type="dcterms:W3CDTF">2021-03-15T17:48:41Z</dcterms:created>
  <dcterms:modified xsi:type="dcterms:W3CDTF">2021-04-17T21:38:24Z</dcterms:modified>
</cp:coreProperties>
</file>