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20"/>
  </p:notesMasterIdLst>
  <p:handoutMasterIdLst>
    <p:handoutMasterId r:id="rId21"/>
  </p:handoutMasterIdLst>
  <p:sldIdLst>
    <p:sldId id="280" r:id="rId2"/>
    <p:sldId id="31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2" r:id="rId12"/>
    <p:sldId id="313" r:id="rId13"/>
    <p:sldId id="310" r:id="rId14"/>
    <p:sldId id="316" r:id="rId15"/>
    <p:sldId id="317" r:id="rId16"/>
    <p:sldId id="314" r:id="rId17"/>
    <p:sldId id="315" r:id="rId18"/>
    <p:sldId id="301" r:id="rId19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D6574-9AF4-D44B-A8AA-C2425D929A0D}" v="202" dt="2022-09-06T21:19:5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/>
    <p:restoredTop sz="89326"/>
  </p:normalViewPr>
  <p:slideViewPr>
    <p:cSldViewPr showGuides="1">
      <p:cViewPr varScale="1">
        <p:scale>
          <a:sx n="76" d="100"/>
          <a:sy n="76" d="100"/>
        </p:scale>
        <p:origin x="264" y="336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8/30/22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Z3tt/3dab3535007acf108391649766409421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oinc/rdomo/net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Project Mgt with Git and GitHub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IS 6812 – Capstone 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3B05-73D3-1E8B-4866-50812E1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86A5EC8-BE1D-9E75-A347-82A4EBD6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37" y="0"/>
            <a:ext cx="17234687" cy="128828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920102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F1B7-47DB-8C5E-C664-B983CFC1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| New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E48C1-C162-5854-C454-CF0BAB58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154362"/>
            <a:ext cx="9036050" cy="801310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0DF0F-3F63-F185-1310-8E4190151F66}"/>
              </a:ext>
            </a:extLst>
          </p:cNvPr>
          <p:cNvSpPr/>
          <p:nvPr/>
        </p:nvSpPr>
        <p:spPr>
          <a:xfrm>
            <a:off x="6294437" y="3001962"/>
            <a:ext cx="4038600" cy="1524000"/>
          </a:xfrm>
          <a:prstGeom prst="roundRect">
            <a:avLst>
              <a:gd name="adj" fmla="val 10000"/>
            </a:avLst>
          </a:prstGeom>
          <a:noFill/>
          <a:ln w="476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A8E73-EC4A-DE50-3B7E-7CB721EBAA94}"/>
              </a:ext>
            </a:extLst>
          </p:cNvPr>
          <p:cNvSpPr txBox="1"/>
          <p:nvPr/>
        </p:nvSpPr>
        <p:spPr>
          <a:xfrm>
            <a:off x="13157781" y="2231032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the project in the top right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“New Project”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Version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90863-6FEC-7838-27FE-5563EA08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37" y="4514341"/>
            <a:ext cx="6304046" cy="4521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50C9C-E797-F9B3-ABE7-1807C9B8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612" y="6184091"/>
            <a:ext cx="6870700" cy="490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DD3FE-8C28-1CDD-3B86-7AB003F71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0837" y="7181571"/>
            <a:ext cx="68707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1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AF69-23AE-2909-7C44-16E54776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projects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612AA-5C9F-B3B8-FDA0-058A4E538566}"/>
              </a:ext>
            </a:extLst>
          </p:cNvPr>
          <p:cNvSpPr txBox="1"/>
          <p:nvPr/>
        </p:nvSpPr>
        <p:spPr>
          <a:xfrm>
            <a:off x="1174167" y="3474819"/>
            <a:ext cx="189886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Why?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 project knows which folder its in and you never have to tell your script where you are.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You are already working in a folder.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Helps to keep things organized.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Easily connects to version control (Git/GitHub).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Easily switch between projects.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/>
              <a:t>Rstudio</a:t>
            </a:r>
            <a:r>
              <a:rPr lang="en-US" sz="3600" dirty="0"/>
              <a:t> will reset your session when you switch (avoids environment contamination).</a:t>
            </a:r>
          </a:p>
        </p:txBody>
      </p:sp>
    </p:spTree>
    <p:extLst>
      <p:ext uri="{BB962C8B-B14F-4D97-AF65-F5344CB8AC3E}">
        <p14:creationId xmlns:p14="http://schemas.microsoft.com/office/powerpoint/2010/main" val="14692101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C453-157B-D463-0BFA-83CED4C5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EB709-B6B7-D3C8-B046-A0C4F9BD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37" y="745360"/>
            <a:ext cx="14782800" cy="119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119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78BE-F35D-9023-A88E-6FF83743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commit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8A752-D85A-D696-006B-7F59C64A3872}"/>
              </a:ext>
            </a:extLst>
          </p:cNvPr>
          <p:cNvSpPr txBox="1"/>
          <p:nvPr/>
        </p:nvSpPr>
        <p:spPr>
          <a:xfrm>
            <a:off x="1170463" y="2468562"/>
            <a:ext cx="9467373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 ahead: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Other text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4000" b="1" dirty="0"/>
              <a:t>Think about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HTML output from </a:t>
            </a:r>
            <a:r>
              <a:rPr lang="en-US" sz="3600" dirty="0" err="1"/>
              <a:t>Rmarkdown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Ditto other kinds of output</a:t>
            </a:r>
          </a:p>
          <a:p>
            <a:endParaRPr lang="en-US" sz="3600" dirty="0"/>
          </a:p>
          <a:p>
            <a:r>
              <a:rPr lang="en-US" sz="4000" b="1" dirty="0"/>
              <a:t>Never, under any circumstances: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Usernames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Authentication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Other sensitive information (PII)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E9551B-87E5-7FA7-8040-020F6B824058}"/>
              </a:ext>
            </a:extLst>
          </p:cNvPr>
          <p:cNvSpPr/>
          <p:nvPr/>
        </p:nvSpPr>
        <p:spPr>
          <a:xfrm>
            <a:off x="884237" y="5135562"/>
            <a:ext cx="21068349" cy="2667000"/>
          </a:xfrm>
          <a:prstGeom prst="roundRect">
            <a:avLst>
              <a:gd name="adj" fmla="val 9683"/>
            </a:avLst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file size restrictions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most cases, data will be acquired from a data store, you won’t need it in the repo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someone could clone your repo and reproduce the results, you don’t need to commit them</a:t>
            </a:r>
          </a:p>
        </p:txBody>
      </p:sp>
    </p:spTree>
    <p:extLst>
      <p:ext uri="{BB962C8B-B14F-4D97-AF65-F5344CB8AC3E}">
        <p14:creationId xmlns:p14="http://schemas.microsoft.com/office/powerpoint/2010/main" val="2042290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702D-3C8F-48B1-0799-256667F8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to demo</a:t>
            </a:r>
          </a:p>
        </p:txBody>
      </p:sp>
    </p:spTree>
    <p:extLst>
      <p:ext uri="{BB962C8B-B14F-4D97-AF65-F5344CB8AC3E}">
        <p14:creationId xmlns:p14="http://schemas.microsoft.com/office/powerpoint/2010/main" val="38497981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2EE4-9A33-47CD-6998-3304DC47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6EC6D-0448-28F5-ECE3-7E5B17AD7F53}"/>
              </a:ext>
            </a:extLst>
          </p:cNvPr>
          <p:cNvSpPr txBox="1"/>
          <p:nvPr/>
        </p:nvSpPr>
        <p:spPr>
          <a:xfrm>
            <a:off x="1136290" y="1858992"/>
            <a:ext cx="12820174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the Git program you are most comfortable do the following.</a:t>
            </a:r>
          </a:p>
          <a:p>
            <a:endParaRPr lang="en-US" sz="3200" dirty="0"/>
          </a:p>
          <a:p>
            <a:r>
              <a:rPr lang="en-US" sz="3200" dirty="0"/>
              <a:t>Option 1: Create a new Git repository from scratch</a:t>
            </a:r>
          </a:p>
          <a:p>
            <a:r>
              <a:rPr lang="en-US" sz="3200" dirty="0"/>
              <a:t>Option 2: Add a Git repository to an existing folder</a:t>
            </a:r>
          </a:p>
          <a:p>
            <a:endParaRPr lang="en-US" sz="3200" dirty="0"/>
          </a:p>
          <a:p>
            <a:r>
              <a:rPr lang="en-US" sz="3200" dirty="0"/>
              <a:t>Create an account at </a:t>
            </a:r>
            <a:r>
              <a:rPr lang="en-US" sz="3200" dirty="0" err="1"/>
              <a:t>GitHub.com</a:t>
            </a:r>
            <a:r>
              <a:rPr lang="en-US" sz="3200" dirty="0"/>
              <a:t> (if you haven’t already)</a:t>
            </a:r>
          </a:p>
          <a:p>
            <a:endParaRPr lang="en-US" sz="3200" dirty="0"/>
          </a:p>
          <a:p>
            <a:r>
              <a:rPr lang="en-US" sz="3200" dirty="0"/>
              <a:t>Once this is done, do the following.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Make edits to one or more files in the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Commit those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(Feel free to repeat as often as you like)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Push changes to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Browse to your repository on GitHub and do the following</a:t>
            </a:r>
          </a:p>
          <a:p>
            <a:pPr marL="157797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 to Insights</a:t>
            </a:r>
          </a:p>
          <a:p>
            <a:pPr marL="157797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 to Network</a:t>
            </a:r>
          </a:p>
          <a:p>
            <a:pPr marL="1577975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Copy the network diagram and paste into your final writeup</a:t>
            </a:r>
          </a:p>
          <a:p>
            <a:endParaRPr lang="en-US" sz="3200" dirty="0"/>
          </a:p>
          <a:p>
            <a:r>
              <a:rPr lang="en-US" sz="3200" dirty="0"/>
              <a:t>Turn in a Presentation that describes your experience using Git and GitHub, include the screen shot of your repository’s network diagram.</a:t>
            </a:r>
          </a:p>
        </p:txBody>
      </p:sp>
    </p:spTree>
    <p:extLst>
      <p:ext uri="{BB962C8B-B14F-4D97-AF65-F5344CB8AC3E}">
        <p14:creationId xmlns:p14="http://schemas.microsoft.com/office/powerpoint/2010/main" val="28025045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4322-373C-56ED-9677-51ACCEB5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for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9E2AC-08A0-198F-433D-662CAAD3ABE4}"/>
              </a:ext>
            </a:extLst>
          </p:cNvPr>
          <p:cNvSpPr txBox="1"/>
          <p:nvPr/>
        </p:nvSpPr>
        <p:spPr>
          <a:xfrm>
            <a:off x="1341437" y="3154362"/>
            <a:ext cx="1996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2"/>
              </a:rPr>
              <a:t>Click here for some help setting up Rstudio</a:t>
            </a:r>
            <a:r>
              <a:rPr lang="en-US" sz="3600" dirty="0"/>
              <a:t> (note that I haven’t been able to get this to work yet). </a:t>
            </a:r>
          </a:p>
        </p:txBody>
      </p:sp>
    </p:spTree>
    <p:extLst>
      <p:ext uri="{BB962C8B-B14F-4D97-AF65-F5344CB8AC3E}">
        <p14:creationId xmlns:p14="http://schemas.microsoft.com/office/powerpoint/2010/main" val="6160237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F125-EAA7-77CA-8F07-EC59C937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7CCCC-27A7-1FEF-85DC-3DC4B99AF728}"/>
              </a:ext>
            </a:extLst>
          </p:cNvPr>
          <p:cNvSpPr txBox="1"/>
          <p:nvPr/>
        </p:nvSpPr>
        <p:spPr>
          <a:xfrm>
            <a:off x="2179637" y="4449762"/>
            <a:ext cx="713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Decide what to make: Cookies 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Buy ingredients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Mix ingredients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Cook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11FE-63BF-9B4C-B6C1-BEFD77B4DED4}"/>
              </a:ext>
            </a:extLst>
          </p:cNvPr>
          <p:cNvSpPr txBox="1"/>
          <p:nvPr/>
        </p:nvSpPr>
        <p:spPr>
          <a:xfrm>
            <a:off x="11399837" y="4449762"/>
            <a:ext cx="10287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Project scoping (Objectives, Audience, Timing)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Data Acquisition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Analysis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Create Presentation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Present Results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6A8E2A-2C09-927B-544F-42BBCBF61EC4}"/>
              </a:ext>
            </a:extLst>
          </p:cNvPr>
          <p:cNvSpPr/>
          <p:nvPr/>
        </p:nvSpPr>
        <p:spPr>
          <a:xfrm>
            <a:off x="1874837" y="5873823"/>
            <a:ext cx="19659600" cy="629752"/>
          </a:xfrm>
          <a:prstGeom prst="roundRect">
            <a:avLst/>
          </a:prstGeom>
          <a:noFill/>
          <a:ln w="349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53FED8-150A-89EB-6876-5AC719DD000D}"/>
              </a:ext>
            </a:extLst>
          </p:cNvPr>
          <p:cNvCxnSpPr/>
          <p:nvPr/>
        </p:nvCxnSpPr>
        <p:spPr>
          <a:xfrm>
            <a:off x="11171237" y="3382962"/>
            <a:ext cx="0" cy="7620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50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B36A-384B-8BEE-F7D6-D122558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77DC1C-E3BB-9469-D8F8-0F9C1D53C7B4}"/>
              </a:ext>
            </a:extLst>
          </p:cNvPr>
          <p:cNvSpPr/>
          <p:nvPr/>
        </p:nvSpPr>
        <p:spPr>
          <a:xfrm>
            <a:off x="808037" y="2392362"/>
            <a:ext cx="9829800" cy="7772400"/>
          </a:xfrm>
          <a:prstGeom prst="roundRect">
            <a:avLst>
              <a:gd name="adj" fmla="val 3508"/>
            </a:avLst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/>
              <a:t>Internal Analytics Team</a:t>
            </a:r>
          </a:p>
          <a:p>
            <a:endParaRPr lang="en-US" sz="4800" dirty="0"/>
          </a:p>
          <a:p>
            <a:r>
              <a:rPr lang="en-US" sz="4800" dirty="0"/>
              <a:t>You work on a team of analysts at a local tech firm and have been asked to create a churn model.</a:t>
            </a:r>
          </a:p>
          <a:p>
            <a:endParaRPr lang="en-US" sz="4800" dirty="0"/>
          </a:p>
          <a:p>
            <a:r>
              <a:rPr lang="en-US" sz="4800" dirty="0"/>
              <a:t>You want a simple system where you can track all the different types of analyses you have tried but you don’t want to have a ton of different files.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4B7EF8-3D36-AFD6-7257-0BF8DEBC62AA}"/>
              </a:ext>
            </a:extLst>
          </p:cNvPr>
          <p:cNvSpPr/>
          <p:nvPr/>
        </p:nvSpPr>
        <p:spPr>
          <a:xfrm>
            <a:off x="12409012" y="2392362"/>
            <a:ext cx="9829800" cy="7772400"/>
          </a:xfrm>
          <a:prstGeom prst="roundRect">
            <a:avLst>
              <a:gd name="adj" fmla="val 3508"/>
            </a:avLst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/>
              <a:t>Analytical Consultant</a:t>
            </a:r>
          </a:p>
          <a:p>
            <a:endParaRPr lang="en-US" sz="4800" dirty="0"/>
          </a:p>
          <a:p>
            <a:r>
              <a:rPr lang="en-US" sz="4800" dirty="0"/>
              <a:t>You work for a consulting firm and have just been assigned a project.</a:t>
            </a:r>
          </a:p>
          <a:p>
            <a:endParaRPr lang="en-US" sz="4800" dirty="0"/>
          </a:p>
          <a:p>
            <a:r>
              <a:rPr lang="en-US" sz="4800" dirty="0"/>
              <a:t>You expect that after you have delivered your results, the customer will request modifications. This process might last for a while.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C999B-E3AD-5FA7-2958-AAE9E9339D79}"/>
              </a:ext>
            </a:extLst>
          </p:cNvPr>
          <p:cNvSpPr txBox="1"/>
          <p:nvPr/>
        </p:nvSpPr>
        <p:spPr>
          <a:xfrm>
            <a:off x="5570537" y="10480576"/>
            <a:ext cx="122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both cases, once two months pass you will forget everything you now know about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24695319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C9D-4C5D-0D1D-3D79-BD3B9AB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DBD5-57C0-DC11-1049-8262EED1C7C0}"/>
              </a:ext>
            </a:extLst>
          </p:cNvPr>
          <p:cNvSpPr txBox="1"/>
          <p:nvPr/>
        </p:nvSpPr>
        <p:spPr>
          <a:xfrm>
            <a:off x="3017837" y="2917100"/>
            <a:ext cx="6705600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model 1.R</a:t>
            </a:r>
          </a:p>
          <a:p>
            <a:r>
              <a:rPr lang="en-US" sz="4000" dirty="0"/>
              <a:t>model 2.R</a:t>
            </a:r>
          </a:p>
          <a:p>
            <a:r>
              <a:rPr lang="en-US" sz="4000" dirty="0"/>
              <a:t>model 3.R</a:t>
            </a:r>
          </a:p>
          <a:p>
            <a:r>
              <a:rPr lang="en-US" sz="4000" dirty="0"/>
              <a:t>model 4.R</a:t>
            </a:r>
          </a:p>
          <a:p>
            <a:r>
              <a:rPr lang="en-US" sz="4000" dirty="0"/>
              <a:t>model 5.R</a:t>
            </a:r>
          </a:p>
          <a:p>
            <a:r>
              <a:rPr lang="en-US" sz="4000" dirty="0"/>
              <a:t>model 6.R</a:t>
            </a:r>
          </a:p>
          <a:p>
            <a:r>
              <a:rPr lang="en-US" sz="4000" dirty="0"/>
              <a:t>model 7.R</a:t>
            </a:r>
          </a:p>
          <a:p>
            <a:r>
              <a:rPr lang="en-US" sz="4000" dirty="0"/>
              <a:t>model 8.R</a:t>
            </a:r>
          </a:p>
          <a:p>
            <a:r>
              <a:rPr lang="en-US" sz="4000" dirty="0"/>
              <a:t>model 9.R</a:t>
            </a:r>
          </a:p>
          <a:p>
            <a:r>
              <a:rPr lang="en-US" sz="4000" dirty="0"/>
              <a:t>model 10.R</a:t>
            </a:r>
          </a:p>
          <a:p>
            <a:r>
              <a:rPr lang="en-US" sz="4000" dirty="0"/>
              <a:t>final </a:t>
            </a:r>
            <a:r>
              <a:rPr lang="en-US" sz="4000" dirty="0" err="1"/>
              <a:t>model.R</a:t>
            </a:r>
            <a:endParaRPr lang="en-US" sz="4000" dirty="0"/>
          </a:p>
          <a:p>
            <a:r>
              <a:rPr lang="en-US" sz="4000" dirty="0"/>
              <a:t>final final </a:t>
            </a:r>
            <a:r>
              <a:rPr lang="en-US" sz="4000" dirty="0" err="1"/>
              <a:t>model.R</a:t>
            </a:r>
            <a:endParaRPr lang="en-US" sz="4000" dirty="0"/>
          </a:p>
          <a:p>
            <a:r>
              <a:rPr lang="en-US" sz="4000" dirty="0"/>
              <a:t>final final final </a:t>
            </a:r>
            <a:r>
              <a:rPr lang="en-US" sz="4000" dirty="0" err="1"/>
              <a:t>model.R</a:t>
            </a:r>
            <a:endParaRPr lang="en-US" sz="4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036597-5556-1ABB-731D-ED4A8437D879}"/>
              </a:ext>
            </a:extLst>
          </p:cNvPr>
          <p:cNvSpPr/>
          <p:nvPr/>
        </p:nvSpPr>
        <p:spPr>
          <a:xfrm>
            <a:off x="12542837" y="3535362"/>
            <a:ext cx="8763000" cy="6858000"/>
          </a:xfrm>
          <a:prstGeom prst="roundRect">
            <a:avLst>
              <a:gd name="adj" fmla="val 6911"/>
            </a:avLst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Whatever you’re thinking right now, this is not a joke.</a:t>
            </a:r>
          </a:p>
        </p:txBody>
      </p:sp>
    </p:spTree>
    <p:extLst>
      <p:ext uri="{BB962C8B-B14F-4D97-AF65-F5344CB8AC3E}">
        <p14:creationId xmlns:p14="http://schemas.microsoft.com/office/powerpoint/2010/main" val="393959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FDB2-23EA-4888-7E22-5F98215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it with 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EFB4A-4CEE-5E64-9272-11F54920C97E}"/>
              </a:ext>
            </a:extLst>
          </p:cNvPr>
          <p:cNvSpPr txBox="1"/>
          <p:nvPr/>
        </p:nvSpPr>
        <p:spPr>
          <a:xfrm>
            <a:off x="2179639" y="2967075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2E50B-B5AB-8626-5E98-CCF7F2F04379}"/>
              </a:ext>
            </a:extLst>
          </p:cNvPr>
          <p:cNvSpPr txBox="1"/>
          <p:nvPr/>
        </p:nvSpPr>
        <p:spPr>
          <a:xfrm>
            <a:off x="13189181" y="2967075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GitHub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AFB15-F1C1-2012-C7BA-4F3BDC690883}"/>
              </a:ext>
            </a:extLst>
          </p:cNvPr>
          <p:cNvCxnSpPr/>
          <p:nvPr/>
        </p:nvCxnSpPr>
        <p:spPr>
          <a:xfrm>
            <a:off x="11704637" y="2620962"/>
            <a:ext cx="0" cy="88392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D47F2E-9E84-37B4-B325-1C93DDA64A9A}"/>
              </a:ext>
            </a:extLst>
          </p:cNvPr>
          <p:cNvSpPr txBox="1"/>
          <p:nvPr/>
        </p:nvSpPr>
        <p:spPr>
          <a:xfrm>
            <a:off x="2179639" y="4099593"/>
            <a:ext cx="8610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 created by Linus Torvalds in 2005.</a:t>
            </a:r>
          </a:p>
          <a:p>
            <a:endParaRPr lang="en-US" sz="2800" dirty="0"/>
          </a:p>
          <a:p>
            <a:r>
              <a:rPr lang="en-US" sz="2800" dirty="0"/>
              <a:t>Prior to this, Subversion (or </a:t>
            </a:r>
            <a:r>
              <a:rPr lang="en-US" sz="2800" dirty="0" err="1"/>
              <a:t>svn</a:t>
            </a:r>
            <a:r>
              <a:rPr lang="en-US" sz="2800" dirty="0"/>
              <a:t>) was likely the most popular version control program.</a:t>
            </a:r>
          </a:p>
          <a:p>
            <a:endParaRPr lang="en-US" sz="2800" dirty="0"/>
          </a:p>
          <a:p>
            <a:r>
              <a:rPr lang="en-US" sz="2800" dirty="0"/>
              <a:t>Main idea is to create a </a:t>
            </a:r>
            <a:r>
              <a:rPr lang="en-US" sz="2800" b="1" dirty="0"/>
              <a:t>repository</a:t>
            </a:r>
            <a:r>
              <a:rPr lang="en-US" sz="2800" dirty="0"/>
              <a:t> in a folder on your computer.</a:t>
            </a:r>
          </a:p>
          <a:p>
            <a:endParaRPr lang="en-US" sz="2800" dirty="0"/>
          </a:p>
          <a:p>
            <a:r>
              <a:rPr lang="en-US" sz="2800" dirty="0"/>
              <a:t>You then modify files and </a:t>
            </a:r>
            <a:r>
              <a:rPr lang="en-US" sz="2800" b="1" dirty="0"/>
              <a:t>commit</a:t>
            </a:r>
            <a:r>
              <a:rPr lang="en-US" sz="2800" dirty="0"/>
              <a:t> changes to those files.</a:t>
            </a:r>
          </a:p>
          <a:p>
            <a:endParaRPr lang="en-US" sz="2800" dirty="0"/>
          </a:p>
          <a:p>
            <a:r>
              <a:rPr lang="en-US" sz="2800" dirty="0"/>
              <a:t>You can also create a </a:t>
            </a:r>
            <a:r>
              <a:rPr lang="en-US" sz="2800" b="1" dirty="0"/>
              <a:t>branch</a:t>
            </a:r>
            <a:r>
              <a:rPr lang="en-US" sz="2800" dirty="0"/>
              <a:t> which allows you to try out different things. Branches can be </a:t>
            </a:r>
            <a:r>
              <a:rPr lang="en-US" sz="2800" b="1" dirty="0"/>
              <a:t>merged</a:t>
            </a:r>
            <a:r>
              <a:rPr lang="en-US" sz="2800" dirty="0"/>
              <a:t> back into “main” or they can be abandoned or deleted.</a:t>
            </a:r>
          </a:p>
          <a:p>
            <a:endParaRPr lang="en-US" sz="2800" dirty="0"/>
          </a:p>
          <a:p>
            <a:r>
              <a:rPr lang="en-US" sz="2800" dirty="0"/>
              <a:t>You can </a:t>
            </a:r>
            <a:r>
              <a:rPr lang="en-US" sz="2800" b="1" dirty="0"/>
              <a:t>revert</a:t>
            </a:r>
            <a:r>
              <a:rPr lang="en-US" sz="2800" dirty="0"/>
              <a:t> code to any commit at anytime.</a:t>
            </a:r>
          </a:p>
          <a:p>
            <a:endParaRPr lang="en-US" sz="2800" dirty="0"/>
          </a:p>
          <a:p>
            <a:r>
              <a:rPr lang="en-US" sz="2800" dirty="0"/>
              <a:t>Code can be pushed to a </a:t>
            </a:r>
            <a:r>
              <a:rPr lang="en-US" sz="2800" b="1" dirty="0"/>
              <a:t>remote</a:t>
            </a:r>
            <a:r>
              <a:rPr lang="en-US" sz="2800" dirty="0"/>
              <a:t> location.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5D796-7666-3C3E-7A1F-A6AD7B4ADF88}"/>
              </a:ext>
            </a:extLst>
          </p:cNvPr>
          <p:cNvSpPr txBox="1"/>
          <p:nvPr/>
        </p:nvSpPr>
        <p:spPr>
          <a:xfrm>
            <a:off x="13152437" y="4099593"/>
            <a:ext cx="86105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internet hosting service for software development and version control using Git.</a:t>
            </a:r>
          </a:p>
          <a:p>
            <a:endParaRPr lang="en-US" sz="2800" dirty="0"/>
          </a:p>
          <a:p>
            <a:r>
              <a:rPr lang="en-US" sz="2800" dirty="0"/>
              <a:t>Owned by Microsoft since 2018.</a:t>
            </a:r>
          </a:p>
          <a:p>
            <a:endParaRPr lang="en-US" sz="2800" dirty="0"/>
          </a:p>
          <a:p>
            <a:r>
              <a:rPr lang="en-US" sz="2800" dirty="0"/>
              <a:t>The primary </a:t>
            </a:r>
            <a:r>
              <a:rPr lang="en-US" sz="2800" b="1" dirty="0"/>
              <a:t>remote</a:t>
            </a:r>
            <a:r>
              <a:rPr lang="en-US" sz="2800" dirty="0"/>
              <a:t> for Git repositories.</a:t>
            </a:r>
          </a:p>
          <a:p>
            <a:endParaRPr lang="en-US" sz="2800" dirty="0"/>
          </a:p>
          <a:p>
            <a:r>
              <a:rPr lang="en-US" sz="2800" dirty="0"/>
              <a:t>Also provides a tool called </a:t>
            </a:r>
            <a:r>
              <a:rPr lang="en-US" sz="2800" b="1" dirty="0"/>
              <a:t>GitHub Desktop</a:t>
            </a:r>
            <a:r>
              <a:rPr lang="en-US" sz="2800" dirty="0"/>
              <a:t> which allows you to manage repositories very easily.</a:t>
            </a:r>
          </a:p>
          <a:p>
            <a:endParaRPr lang="en-US" sz="2800" dirty="0"/>
          </a:p>
          <a:p>
            <a:r>
              <a:rPr lang="en-US" sz="2800" dirty="0"/>
              <a:t>May want to create an </a:t>
            </a:r>
            <a:r>
              <a:rPr lang="en-US" sz="2800" b="1" dirty="0"/>
              <a:t>organization</a:t>
            </a:r>
            <a:r>
              <a:rPr lang="en-US" sz="2800" dirty="0"/>
              <a:t> rather than attach all repositories to your personal account. An organization can be owned by multiple people and can be transferred easily.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FE304-9687-4A85-DD30-0A98AD32D1CE}"/>
              </a:ext>
            </a:extLst>
          </p:cNvPr>
          <p:cNvSpPr txBox="1"/>
          <p:nvPr/>
        </p:nvSpPr>
        <p:spPr>
          <a:xfrm>
            <a:off x="1172384" y="1849946"/>
            <a:ext cx="196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Version control, also known as source control, is the practice of tracking and managing changes to software code.</a:t>
            </a:r>
          </a:p>
        </p:txBody>
      </p:sp>
    </p:spTree>
    <p:extLst>
      <p:ext uri="{BB962C8B-B14F-4D97-AF65-F5344CB8AC3E}">
        <p14:creationId xmlns:p14="http://schemas.microsoft.com/office/powerpoint/2010/main" val="31449965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3013-7237-1206-4B7F-A5492E52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git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80CA6-F6E3-404F-87B0-CE1F99A8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3306762"/>
            <a:ext cx="18037840" cy="723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E1C60D-71BF-77F7-33B5-5B8FE8F4F8D9}"/>
              </a:ext>
            </a:extLst>
          </p:cNvPr>
          <p:cNvSpPr txBox="1"/>
          <p:nvPr/>
        </p:nvSpPr>
        <p:spPr>
          <a:xfrm>
            <a:off x="2332037" y="1146016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https://github.com/domoinc/rdomo/network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828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5C13-F97E-34C9-18A7-225505E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interact with Git/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D2B6639-6F54-F34F-1144-7763F99F0987}"/>
              </a:ext>
            </a:extLst>
          </p:cNvPr>
          <p:cNvSpPr/>
          <p:nvPr/>
        </p:nvSpPr>
        <p:spPr>
          <a:xfrm>
            <a:off x="1170464" y="2620962"/>
            <a:ext cx="20592573" cy="2743200"/>
          </a:xfrm>
          <a:prstGeom prst="roundRect">
            <a:avLst>
              <a:gd name="adj" fmla="val 925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4400" b="1" dirty="0"/>
              <a:t>Command line</a:t>
            </a:r>
          </a:p>
          <a:p>
            <a:r>
              <a:rPr lang="en-US" sz="4000" dirty="0"/>
              <a:t>Always available, especially on Unix based system (Mac included)</a:t>
            </a:r>
          </a:p>
          <a:p>
            <a:r>
              <a:rPr lang="en-US" sz="4000" dirty="0"/>
              <a:t>Probably most difficult way to interact with Git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D8839D-762A-40F8-A17F-586C73DF5744}"/>
              </a:ext>
            </a:extLst>
          </p:cNvPr>
          <p:cNvSpPr/>
          <p:nvPr/>
        </p:nvSpPr>
        <p:spPr>
          <a:xfrm>
            <a:off x="1170463" y="5592762"/>
            <a:ext cx="20592573" cy="2743200"/>
          </a:xfrm>
          <a:prstGeom prst="roundRect">
            <a:avLst>
              <a:gd name="adj" fmla="val 925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4400" b="1" dirty="0"/>
              <a:t>From your IDE</a:t>
            </a:r>
          </a:p>
          <a:p>
            <a:r>
              <a:rPr lang="en-US" sz="4000" dirty="0"/>
              <a:t>Your IDE will often provide sufficient functionality.</a:t>
            </a:r>
          </a:p>
          <a:p>
            <a:r>
              <a:rPr lang="en-US" sz="4000" dirty="0"/>
              <a:t>Merge functionality is often missing.</a:t>
            </a:r>
          </a:p>
          <a:p>
            <a:r>
              <a:rPr lang="en-US" sz="4000" dirty="0"/>
              <a:t>Have to worry about authenticating (can be painful e.g. R Studio)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37797A-A16E-C918-D3E2-90AC64A81406}"/>
              </a:ext>
            </a:extLst>
          </p:cNvPr>
          <p:cNvSpPr/>
          <p:nvPr/>
        </p:nvSpPr>
        <p:spPr>
          <a:xfrm>
            <a:off x="1170462" y="8564562"/>
            <a:ext cx="20592573" cy="2743200"/>
          </a:xfrm>
          <a:prstGeom prst="roundRect">
            <a:avLst>
              <a:gd name="adj" fmla="val 92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4400" b="1" dirty="0"/>
              <a:t>GitHub Desktop</a:t>
            </a:r>
          </a:p>
          <a:p>
            <a:r>
              <a:rPr lang="en-US" sz="4000" dirty="0"/>
              <a:t>Makes things much easier.</a:t>
            </a:r>
          </a:p>
          <a:p>
            <a:r>
              <a:rPr lang="en-US" sz="4000" dirty="0"/>
              <a:t>My preferred method.</a:t>
            </a:r>
          </a:p>
        </p:txBody>
      </p:sp>
    </p:spTree>
    <p:extLst>
      <p:ext uri="{BB962C8B-B14F-4D97-AF65-F5344CB8AC3E}">
        <p14:creationId xmlns:p14="http://schemas.microsoft.com/office/powerpoint/2010/main" val="13454929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4C35-8957-59D5-C3D8-9971A823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CBB9641B-18EC-E8B4-1E15-04C3EECC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1849946"/>
            <a:ext cx="9982200" cy="107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872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649-35A8-92AD-EDC5-87D51218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92E6A60-4614-7648-1DC8-A57167F4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1686222"/>
            <a:ext cx="14706600" cy="1099314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F520F8-C619-74A8-3C3A-76429427B383}"/>
              </a:ext>
            </a:extLst>
          </p:cNvPr>
          <p:cNvSpPr/>
          <p:nvPr/>
        </p:nvSpPr>
        <p:spPr>
          <a:xfrm>
            <a:off x="13000037" y="2239962"/>
            <a:ext cx="762000" cy="762000"/>
          </a:xfrm>
          <a:prstGeom prst="roundRect">
            <a:avLst/>
          </a:prstGeom>
          <a:noFill/>
          <a:ln w="508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3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20436</TotalTime>
  <Words>854</Words>
  <Application>Microsoft Macintosh PowerPoint</Application>
  <PresentationFormat>Custom</PresentationFormat>
  <Paragraphs>137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Online Programs Template White[1]</vt:lpstr>
      <vt:lpstr>PowerPoint Presentation</vt:lpstr>
      <vt:lpstr>Analytics projects</vt:lpstr>
      <vt:lpstr>Scenarios</vt:lpstr>
      <vt:lpstr>Example folder</vt:lpstr>
      <vt:lpstr>Fix it with version control</vt:lpstr>
      <vt:lpstr>Example git repository</vt:lpstr>
      <vt:lpstr>How to interact with Git/github</vt:lpstr>
      <vt:lpstr>Command line</vt:lpstr>
      <vt:lpstr>R studio</vt:lpstr>
      <vt:lpstr>PowerPoint Presentation</vt:lpstr>
      <vt:lpstr>Rstudio | New Repository</vt:lpstr>
      <vt:lpstr>Always use projects in rstudio</vt:lpstr>
      <vt:lpstr>PowerPoint Presentation</vt:lpstr>
      <vt:lpstr>what do you commit</vt:lpstr>
      <vt:lpstr>Exit to demo</vt:lpstr>
      <vt:lpstr>assignment</vt:lpstr>
      <vt:lpstr>Help for rstudio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284</cp:revision>
  <dcterms:created xsi:type="dcterms:W3CDTF">2007-05-02T01:14:38Z</dcterms:created>
  <dcterms:modified xsi:type="dcterms:W3CDTF">2022-09-06T21:20:23Z</dcterms:modified>
</cp:coreProperties>
</file>