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 id="260" r:id="rId7"/>
    <p:sldId id="259"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run Girdhar" initials="TG" lastIdx="1" clrIdx="0">
    <p:extLst>
      <p:ext uri="{19B8F6BF-5375-455C-9EA6-DF929625EA0E}">
        <p15:presenceInfo xmlns:p15="http://schemas.microsoft.com/office/powerpoint/2012/main" userId="156f6fabaa43b93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2021                       </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dgm:spPr/>
      <dgm:t>
        <a:bodyPr/>
        <a:lstStyle/>
        <a:p>
          <a:r>
            <a:rPr lang="en-US" dirty="0"/>
            <a:t>Revenue Turnover &lt; 2 billion</a:t>
          </a:r>
        </a:p>
        <a:p>
          <a:r>
            <a:rPr lang="en-US" dirty="0"/>
            <a:t>Unhappy clients </a:t>
          </a:r>
        </a:p>
        <a:p>
          <a:r>
            <a:rPr lang="en-US" dirty="0"/>
            <a:t>Delay in feature rollout to Market</a:t>
          </a:r>
        </a:p>
        <a:p>
          <a:r>
            <a:rPr lang="en-US" dirty="0"/>
            <a:t>Competitors way ahead of competition</a:t>
          </a:r>
        </a:p>
        <a:p>
          <a:r>
            <a:rPr lang="en-US" dirty="0"/>
            <a:t>No continuous delivery at the moment</a:t>
          </a:r>
        </a:p>
        <a:p>
          <a:r>
            <a:rPr lang="en-US" dirty="0"/>
            <a:t>Unwanted costs too high</a:t>
          </a:r>
        </a:p>
        <a:p>
          <a:r>
            <a:rPr lang="en-US" dirty="0"/>
            <a:t>Customer base &lt; 10k </a:t>
          </a:r>
        </a:p>
        <a:p>
          <a:r>
            <a:rPr lang="en-US" dirty="0"/>
            <a:t>Markets - Asia</a:t>
          </a:r>
        </a:p>
        <a:p>
          <a:endParaRPr lang="en-US" dirty="0"/>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dirty="0"/>
            <a:t>2022                        </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09C152DA-7620-4852-8162-A77EC3609F3F}">
      <dgm:prSet/>
      <dgm:spPr/>
      <dgm:t>
        <a:bodyPr/>
        <a:lstStyle/>
        <a:p>
          <a:r>
            <a:rPr lang="en-US" dirty="0"/>
            <a:t>2023     </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dirty="0"/>
            <a:t>Revenue Turnover &gt; 3 Billion</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E80CA270-6C90-4E17-ACEA-46B56AD54DD1}">
      <dgm:prSet/>
      <dgm:spPr/>
      <dgm:t>
        <a:bodyPr/>
        <a:lstStyle/>
        <a:p>
          <a:r>
            <a:rPr lang="en-US" dirty="0"/>
            <a:t>Revenue Turnover &gt; 2 Billion</a:t>
          </a:r>
        </a:p>
        <a:p>
          <a:r>
            <a:rPr lang="en-US" dirty="0"/>
            <a:t>Happy clients</a:t>
          </a:r>
        </a:p>
        <a:p>
          <a:r>
            <a:rPr lang="en-US" dirty="0"/>
            <a:t>Quick feature rollout</a:t>
          </a:r>
        </a:p>
        <a:p>
          <a:r>
            <a:rPr lang="en-US" dirty="0"/>
            <a:t>At par with competition</a:t>
          </a:r>
        </a:p>
        <a:p>
          <a:r>
            <a:rPr lang="en-US" dirty="0"/>
            <a:t>Strategy for Continuous delivery</a:t>
          </a:r>
        </a:p>
        <a:p>
          <a:r>
            <a:rPr lang="en-US" dirty="0"/>
            <a:t>Reduced costs</a:t>
          </a:r>
        </a:p>
        <a:p>
          <a:r>
            <a:rPr lang="en-US" dirty="0"/>
            <a:t>Customer base &gt;  15k</a:t>
          </a:r>
        </a:p>
        <a:p>
          <a:r>
            <a:rPr lang="en-US" dirty="0"/>
            <a:t>Markets – Asia, Europe</a:t>
          </a:r>
        </a:p>
        <a:p>
          <a:endParaRPr lang="en-US" dirty="0"/>
        </a:p>
        <a:p>
          <a:endParaRPr lang="en-US" dirty="0"/>
        </a:p>
      </dgm:t>
    </dgm:pt>
    <dgm:pt modelId="{1AFE46E5-6B07-4894-8ECB-21BD7E7B8AF1}" type="sibTrans" cxnId="{2DC28DF8-5C1B-4F53-A4C1-D5B63FB54BAF}">
      <dgm:prSet/>
      <dgm:spPr/>
      <dgm:t>
        <a:bodyPr/>
        <a:lstStyle/>
        <a:p>
          <a:endParaRPr lang="en-US"/>
        </a:p>
      </dgm:t>
    </dgm:pt>
    <dgm:pt modelId="{7EEC8067-96EF-4BE0-8BE3-BA59ED78A31F}" type="parTrans" cxnId="{2DC28DF8-5C1B-4F53-A4C1-D5B63FB54BAF}">
      <dgm:prSet/>
      <dgm:spPr/>
      <dgm:t>
        <a:bodyPr/>
        <a:lstStyle/>
        <a:p>
          <a:endParaRPr lang="en-US"/>
        </a:p>
      </dgm:t>
    </dgm:pt>
    <dgm:pt modelId="{364CF1A7-DD94-4F8E-8C38-191F1BF9DE15}">
      <dgm:prSet/>
      <dgm:spPr/>
      <dgm:t>
        <a:bodyPr/>
        <a:lstStyle/>
        <a:p>
          <a:r>
            <a:rPr lang="en-US" dirty="0"/>
            <a:t>Satisfied clients</a:t>
          </a:r>
        </a:p>
      </dgm:t>
    </dgm:pt>
    <dgm:pt modelId="{685454B6-99F2-4496-B644-231B142DBE83}" type="parTrans" cxnId="{104B2E9F-E44E-49CB-ADFA-22A160A83939}">
      <dgm:prSet/>
      <dgm:spPr/>
      <dgm:t>
        <a:bodyPr/>
        <a:lstStyle/>
        <a:p>
          <a:endParaRPr lang="en-IN"/>
        </a:p>
      </dgm:t>
    </dgm:pt>
    <dgm:pt modelId="{9841A2CA-8759-46B3-8C64-1FCF942342C9}" type="sibTrans" cxnId="{104B2E9F-E44E-49CB-ADFA-22A160A83939}">
      <dgm:prSet/>
      <dgm:spPr/>
      <dgm:t>
        <a:bodyPr/>
        <a:lstStyle/>
        <a:p>
          <a:endParaRPr lang="en-IN"/>
        </a:p>
      </dgm:t>
    </dgm:pt>
    <dgm:pt modelId="{4E973E44-040D-4880-BB61-B8D7A1D859F5}">
      <dgm:prSet/>
      <dgm:spPr/>
      <dgm:t>
        <a:bodyPr/>
        <a:lstStyle/>
        <a:p>
          <a:r>
            <a:rPr lang="en-US" dirty="0"/>
            <a:t>Features rollouts every week</a:t>
          </a:r>
        </a:p>
      </dgm:t>
    </dgm:pt>
    <dgm:pt modelId="{2460B786-2ED0-4CA5-89E1-D5350650F988}" type="parTrans" cxnId="{966C6E72-BE71-4F31-93AF-ED63129ED9EC}">
      <dgm:prSet/>
      <dgm:spPr/>
      <dgm:t>
        <a:bodyPr/>
        <a:lstStyle/>
        <a:p>
          <a:endParaRPr lang="en-IN"/>
        </a:p>
      </dgm:t>
    </dgm:pt>
    <dgm:pt modelId="{077C1F65-EF2C-4ED7-BBA0-C30D4FA9AA68}" type="sibTrans" cxnId="{966C6E72-BE71-4F31-93AF-ED63129ED9EC}">
      <dgm:prSet/>
      <dgm:spPr/>
      <dgm:t>
        <a:bodyPr/>
        <a:lstStyle/>
        <a:p>
          <a:endParaRPr lang="en-IN"/>
        </a:p>
      </dgm:t>
    </dgm:pt>
    <dgm:pt modelId="{CAE3D941-75C1-4EF7-9216-4811F5C92DAC}">
      <dgm:prSet/>
      <dgm:spPr/>
      <dgm:t>
        <a:bodyPr/>
        <a:lstStyle/>
        <a:p>
          <a:r>
            <a:rPr lang="en-US" dirty="0"/>
            <a:t>Be the Market leader</a:t>
          </a:r>
        </a:p>
      </dgm:t>
    </dgm:pt>
    <dgm:pt modelId="{9CE797B4-3F8E-4B04-9BFF-8605BE87A59B}" type="parTrans" cxnId="{EB17FD86-625D-4428-BFCD-5BC5E2CE5F4E}">
      <dgm:prSet/>
      <dgm:spPr/>
      <dgm:t>
        <a:bodyPr/>
        <a:lstStyle/>
        <a:p>
          <a:endParaRPr lang="en-IN"/>
        </a:p>
      </dgm:t>
    </dgm:pt>
    <dgm:pt modelId="{59A1DCF1-9C3E-4C5E-AAE7-A8E9558756EC}" type="sibTrans" cxnId="{EB17FD86-625D-4428-BFCD-5BC5E2CE5F4E}">
      <dgm:prSet/>
      <dgm:spPr/>
      <dgm:t>
        <a:bodyPr/>
        <a:lstStyle/>
        <a:p>
          <a:endParaRPr lang="en-IN"/>
        </a:p>
      </dgm:t>
    </dgm:pt>
    <dgm:pt modelId="{17F32F4C-0951-42BE-B334-6252FD5D5AA9}">
      <dgm:prSet/>
      <dgm:spPr/>
      <dgm:t>
        <a:bodyPr/>
        <a:lstStyle/>
        <a:p>
          <a:r>
            <a:rPr lang="en-US" dirty="0"/>
            <a:t>CI/CD enablement</a:t>
          </a:r>
        </a:p>
      </dgm:t>
    </dgm:pt>
    <dgm:pt modelId="{228CE66E-AC58-4E0A-85EC-26ECEBD42CE1}" type="parTrans" cxnId="{4B264456-BDB1-49BE-84CC-3AFB1A596260}">
      <dgm:prSet/>
      <dgm:spPr/>
      <dgm:t>
        <a:bodyPr/>
        <a:lstStyle/>
        <a:p>
          <a:endParaRPr lang="en-IN"/>
        </a:p>
      </dgm:t>
    </dgm:pt>
    <dgm:pt modelId="{DEDE576F-AFDC-4277-BB7A-0EAE65DC1BC6}" type="sibTrans" cxnId="{4B264456-BDB1-49BE-84CC-3AFB1A596260}">
      <dgm:prSet/>
      <dgm:spPr/>
      <dgm:t>
        <a:bodyPr/>
        <a:lstStyle/>
        <a:p>
          <a:endParaRPr lang="en-IN"/>
        </a:p>
      </dgm:t>
    </dgm:pt>
    <dgm:pt modelId="{32FCA401-EA7C-426B-B3E5-652E40355C00}">
      <dgm:prSet/>
      <dgm:spPr/>
      <dgm:t>
        <a:bodyPr/>
        <a:lstStyle/>
        <a:p>
          <a:r>
            <a:rPr lang="en-US" dirty="0"/>
            <a:t>Unwanted costs reduced by 50%</a:t>
          </a:r>
        </a:p>
      </dgm:t>
    </dgm:pt>
    <dgm:pt modelId="{5D35AA0A-14DE-4FBB-97BC-2C4ADFA8C87A}" type="parTrans" cxnId="{AE21C77C-4641-4275-9984-054B820D97A3}">
      <dgm:prSet/>
      <dgm:spPr/>
      <dgm:t>
        <a:bodyPr/>
        <a:lstStyle/>
        <a:p>
          <a:endParaRPr lang="en-IN"/>
        </a:p>
      </dgm:t>
    </dgm:pt>
    <dgm:pt modelId="{70E2B089-492B-427F-BB8C-E65414A52B44}" type="sibTrans" cxnId="{AE21C77C-4641-4275-9984-054B820D97A3}">
      <dgm:prSet/>
      <dgm:spPr/>
      <dgm:t>
        <a:bodyPr/>
        <a:lstStyle/>
        <a:p>
          <a:endParaRPr lang="en-IN"/>
        </a:p>
      </dgm:t>
    </dgm:pt>
    <dgm:pt modelId="{1B4D7434-490B-45FF-81CC-D3B52C8C72CD}">
      <dgm:prSet/>
      <dgm:spPr/>
      <dgm:t>
        <a:bodyPr/>
        <a:lstStyle/>
        <a:p>
          <a:r>
            <a:rPr lang="en-US" dirty="0"/>
            <a:t>Customer base &gt;  25k</a:t>
          </a:r>
        </a:p>
      </dgm:t>
    </dgm:pt>
    <dgm:pt modelId="{D58EE040-197D-4ED3-8A9A-DDE9C64AA65A}" type="parTrans" cxnId="{D2E26843-E9DC-4953-982B-8A999D96D218}">
      <dgm:prSet/>
      <dgm:spPr/>
      <dgm:t>
        <a:bodyPr/>
        <a:lstStyle/>
        <a:p>
          <a:endParaRPr lang="en-IN"/>
        </a:p>
      </dgm:t>
    </dgm:pt>
    <dgm:pt modelId="{76EF0479-F1C6-4971-B1D9-39AA0EFF275E}" type="sibTrans" cxnId="{D2E26843-E9DC-4953-982B-8A999D96D218}">
      <dgm:prSet/>
      <dgm:spPr/>
      <dgm:t>
        <a:bodyPr/>
        <a:lstStyle/>
        <a:p>
          <a:endParaRPr lang="en-IN"/>
        </a:p>
      </dgm:t>
    </dgm:pt>
    <dgm:pt modelId="{46FEEC0E-E796-49EF-98F0-AA948448504C}">
      <dgm:prSet/>
      <dgm:spPr/>
      <dgm:t>
        <a:bodyPr/>
        <a:lstStyle/>
        <a:p>
          <a:r>
            <a:rPr lang="en-US" dirty="0"/>
            <a:t>Markets – Asia Europe, America</a:t>
          </a:r>
        </a:p>
      </dgm:t>
    </dgm:pt>
    <dgm:pt modelId="{39EEDD8F-7B57-44E3-950E-5CF5C7ECBD99}" type="parTrans" cxnId="{F3A43D8E-97E9-4E19-8C98-AB6B0F0B7E0C}">
      <dgm:prSet/>
      <dgm:spPr/>
      <dgm:t>
        <a:bodyPr/>
        <a:lstStyle/>
        <a:p>
          <a:endParaRPr lang="en-IN"/>
        </a:p>
      </dgm:t>
    </dgm:pt>
    <dgm:pt modelId="{C3F38AE4-4D1B-44F2-B7B5-B2B8FF3E0E63}" type="sibTrans" cxnId="{F3A43D8E-97E9-4E19-8C98-AB6B0F0B7E0C}">
      <dgm:prSet/>
      <dgm:spPr/>
      <dgm:t>
        <a:bodyPr/>
        <a:lstStyle/>
        <a:p>
          <a:endParaRPr lang="en-IN"/>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CE347F1E-6D7D-4664-890A-8E2A29438393}" type="presOf" srcId="{32FCA401-EA7C-426B-B3E5-652E40355C00}" destId="{B4723E2A-4FF1-452A-BD25-8EC364F15A6F}" srcOrd="0" destOrd="5" presId="urn:microsoft.com/office/officeart/2016/7/layout/RoundedRectangleTimeline"/>
    <dgm:cxn modelId="{9D25B425-4626-4D38-A309-9C2116C2F245}" type="presOf" srcId="{CAE3D941-75C1-4EF7-9216-4811F5C92DAC}" destId="{B4723E2A-4FF1-452A-BD25-8EC364F15A6F}" srcOrd="0" destOrd="3"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D2E26843-E9DC-4953-982B-8A999D96D218}" srcId="{09C152DA-7620-4852-8162-A77EC3609F3F}" destId="{1B4D7434-490B-45FF-81CC-D3B52C8C72CD}" srcOrd="6" destOrd="0" parTransId="{D58EE040-197D-4ED3-8A9A-DDE9C64AA65A}" sibTransId="{76EF0479-F1C6-4971-B1D9-39AA0EFF275E}"/>
    <dgm:cxn modelId="{E2BBA750-A5E4-4F50-BE16-016934379F81}" type="presOf" srcId="{6C8937BE-93F8-4DED-8538-1C601DAEBA66}" destId="{B4723E2A-4FF1-452A-BD25-8EC364F15A6F}" srcOrd="0" destOrd="0" presId="urn:microsoft.com/office/officeart/2016/7/layout/RoundedRectangleTimeline"/>
    <dgm:cxn modelId="{966C6E72-BE71-4F31-93AF-ED63129ED9EC}" srcId="{09C152DA-7620-4852-8162-A77EC3609F3F}" destId="{4E973E44-040D-4880-BB61-B8D7A1D859F5}" srcOrd="2" destOrd="0" parTransId="{2460B786-2ED0-4CA5-89E1-D5350650F988}" sibTransId="{077C1F65-EF2C-4ED7-BBA0-C30D4FA9AA68}"/>
    <dgm:cxn modelId="{F9B2D375-40BE-4E5D-AA88-61805FBFF819}" type="presOf" srcId="{8DB5D7D5-6A1C-4ABC-8850-759A9D876047}" destId="{954381E7-0584-46DD-8108-E9BF4F2B5005}" srcOrd="0" destOrd="0" presId="urn:microsoft.com/office/officeart/2016/7/layout/RoundedRectangleTimeline"/>
    <dgm:cxn modelId="{4B264456-BDB1-49BE-84CC-3AFB1A596260}" srcId="{09C152DA-7620-4852-8162-A77EC3609F3F}" destId="{17F32F4C-0951-42BE-B334-6252FD5D5AA9}" srcOrd="4" destOrd="0" parTransId="{228CE66E-AC58-4E0A-85EC-26ECEBD42CE1}" sibTransId="{DEDE576F-AFDC-4277-BB7A-0EAE65DC1BC6}"/>
    <dgm:cxn modelId="{51215F5A-DB5C-4DCC-81CB-653C1547B74F}" type="presOf" srcId="{46FEEC0E-E796-49EF-98F0-AA948448504C}" destId="{B4723E2A-4FF1-452A-BD25-8EC364F15A6F}" srcOrd="0" destOrd="7" presId="urn:microsoft.com/office/officeart/2016/7/layout/RoundedRectangleTimeline"/>
    <dgm:cxn modelId="{AE21C77C-4641-4275-9984-054B820D97A3}" srcId="{09C152DA-7620-4852-8162-A77EC3609F3F}" destId="{32FCA401-EA7C-426B-B3E5-652E40355C00}" srcOrd="5" destOrd="0" parTransId="{5D35AA0A-14DE-4FBB-97BC-2C4ADFA8C87A}" sibTransId="{70E2B089-492B-427F-BB8C-E65414A52B44}"/>
    <dgm:cxn modelId="{8EBF857E-7408-4941-91E4-293B0F59EEF7}" srcId="{6A70FD8F-0050-42E3-8B3A-6ED7CFB9852E}" destId="{C5146535-FD3D-4589-98A3-623B8DA4B8DB}" srcOrd="1" destOrd="0" parTransId="{20848F78-EC70-4162-96CE-CC68006930F0}" sibTransId="{7A3CCAF8-AC3A-401E-AEDD-44BBC1AA9C31}"/>
    <dgm:cxn modelId="{EB17FD86-625D-4428-BFCD-5BC5E2CE5F4E}" srcId="{09C152DA-7620-4852-8162-A77EC3609F3F}" destId="{CAE3D941-75C1-4EF7-9216-4811F5C92DAC}" srcOrd="3" destOrd="0" parTransId="{9CE797B4-3F8E-4B04-9BFF-8605BE87A59B}" sibTransId="{59A1DCF1-9C3E-4C5E-AAE7-A8E9558756EC}"/>
    <dgm:cxn modelId="{23ECAC8B-17A4-4883-AA0E-06D66B7E788A}" srcId="{6A70FD8F-0050-42E3-8B3A-6ED7CFB9852E}" destId="{09C152DA-7620-4852-8162-A77EC3609F3F}" srcOrd="2" destOrd="0" parTransId="{9F6D14C0-6C82-4CBD-8D6D-B0E117B6F2ED}" sibTransId="{0AE8D36D-0F0F-4206-AE39-0A2D73987B68}"/>
    <dgm:cxn modelId="{F3A43D8E-97E9-4E19-8C98-AB6B0F0B7E0C}" srcId="{09C152DA-7620-4852-8162-A77EC3609F3F}" destId="{46FEEC0E-E796-49EF-98F0-AA948448504C}" srcOrd="7" destOrd="0" parTransId="{39EEDD8F-7B57-44E3-950E-5CF5C7ECBD99}" sibTransId="{C3F38AE4-4D1B-44F2-B7B5-B2B8FF3E0E63}"/>
    <dgm:cxn modelId="{43171C90-4B2E-42A2-A40E-261E87A7565D}" type="presOf" srcId="{4E973E44-040D-4880-BB61-B8D7A1D859F5}" destId="{B4723E2A-4FF1-452A-BD25-8EC364F15A6F}" srcOrd="0" destOrd="2" presId="urn:microsoft.com/office/officeart/2016/7/layout/RoundedRectangleTimeline"/>
    <dgm:cxn modelId="{F9540599-A193-456C-A9A9-8962E3855B0B}" type="presOf" srcId="{96262926-A67D-4E4E-9515-5EBC67F0B634}" destId="{5A1B764B-0DC5-47CD-BDEA-9E67799496EC}" srcOrd="0" destOrd="0" presId="urn:microsoft.com/office/officeart/2016/7/layout/RoundedRectangleTimeline"/>
    <dgm:cxn modelId="{104B2E9F-E44E-49CB-ADFA-22A160A83939}" srcId="{09C152DA-7620-4852-8162-A77EC3609F3F}" destId="{364CF1A7-DD94-4F8E-8C38-191F1BF9DE15}" srcOrd="1" destOrd="0" parTransId="{685454B6-99F2-4496-B644-231B142DBE83}" sibTransId="{9841A2CA-8759-46B3-8C64-1FCF942342C9}"/>
    <dgm:cxn modelId="{E13585A2-54F2-486A-B317-F4D6AF7E83B9}" type="presOf" srcId="{E80CA270-6C90-4E17-ACEA-46B56AD54DD1}" destId="{DF65791B-462E-4589-B98D-F60587330CA8}" srcOrd="0" destOrd="0" presId="urn:microsoft.com/office/officeart/2016/7/layout/RoundedRectangleTimeline"/>
    <dgm:cxn modelId="{4335C5B6-4F87-4646-8017-6884739B34AA}" type="presOf" srcId="{17F32F4C-0951-42BE-B334-6252FD5D5AA9}" destId="{B4723E2A-4FF1-452A-BD25-8EC364F15A6F}" srcOrd="0" destOrd="4" presId="urn:microsoft.com/office/officeart/2016/7/layout/RoundedRectangleTimeline"/>
    <dgm:cxn modelId="{2A67D1BE-2773-4213-BFFC-93B710029C06}" type="presOf" srcId="{364CF1A7-DD94-4F8E-8C38-191F1BF9DE15}" destId="{B4723E2A-4FF1-452A-BD25-8EC364F15A6F}" srcOrd="0" destOrd="1"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19E46FF9-E0FF-4A54-8126-13A63153F299}" type="presOf" srcId="{1B4D7434-490B-45FF-81CC-D3B52C8C72CD}" destId="{B4723E2A-4FF1-452A-BD25-8EC364F15A6F}" srcOrd="0" destOrd="6" presId="urn:microsoft.com/office/officeart/2016/7/layout/RoundedRectangleTimeline"/>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026954" y="1314439"/>
          <a:ext cx="537799" cy="2749112"/>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1">
          <a:noAutofit/>
        </a:bodyPr>
        <a:lstStyle/>
        <a:p>
          <a:pPr marL="0" lvl="0" indent="0" algn="ctr" defTabSz="755650">
            <a:lnSpc>
              <a:spcPct val="90000"/>
            </a:lnSpc>
            <a:spcBef>
              <a:spcPct val="0"/>
            </a:spcBef>
            <a:spcAft>
              <a:spcPct val="35000"/>
            </a:spcAft>
            <a:buNone/>
          </a:pPr>
          <a:r>
            <a:rPr lang="en-US" sz="1700" kern="1200" dirty="0"/>
            <a:t>2021                       </a:t>
          </a:r>
        </a:p>
      </dsp:txBody>
      <dsp:txXfrm rot="5400000">
        <a:off x="947551" y="2446349"/>
        <a:ext cx="2722859" cy="485293"/>
      </dsp:txXfrm>
    </dsp:sp>
    <dsp:sp modelId="{5A1B764B-0DC5-47CD-BDEA-9E67799496EC}">
      <dsp:nvSpPr>
        <dsp:cNvPr id="0" name=""/>
        <dsp:cNvSpPr/>
      </dsp:nvSpPr>
      <dsp:spPr>
        <a:xfrm>
          <a:off x="4926" y="0"/>
          <a:ext cx="4581854" cy="18822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Revenue Turnover &lt; 2 billion</a:t>
          </a:r>
        </a:p>
        <a:p>
          <a:pPr marL="0" lvl="0" indent="0" algn="ctr" defTabSz="488950">
            <a:lnSpc>
              <a:spcPct val="90000"/>
            </a:lnSpc>
            <a:spcBef>
              <a:spcPct val="0"/>
            </a:spcBef>
            <a:spcAft>
              <a:spcPct val="35000"/>
            </a:spcAft>
            <a:buNone/>
          </a:pPr>
          <a:r>
            <a:rPr lang="en-US" sz="1100" kern="1200" dirty="0"/>
            <a:t>Unhappy clients </a:t>
          </a:r>
        </a:p>
        <a:p>
          <a:pPr marL="0" lvl="0" indent="0" algn="ctr" defTabSz="488950">
            <a:lnSpc>
              <a:spcPct val="90000"/>
            </a:lnSpc>
            <a:spcBef>
              <a:spcPct val="0"/>
            </a:spcBef>
            <a:spcAft>
              <a:spcPct val="35000"/>
            </a:spcAft>
            <a:buNone/>
          </a:pPr>
          <a:r>
            <a:rPr lang="en-US" sz="1100" kern="1200" dirty="0"/>
            <a:t>Delay in feature rollout to Market</a:t>
          </a:r>
        </a:p>
        <a:p>
          <a:pPr marL="0" lvl="0" indent="0" algn="ctr" defTabSz="488950">
            <a:lnSpc>
              <a:spcPct val="90000"/>
            </a:lnSpc>
            <a:spcBef>
              <a:spcPct val="0"/>
            </a:spcBef>
            <a:spcAft>
              <a:spcPct val="35000"/>
            </a:spcAft>
            <a:buNone/>
          </a:pPr>
          <a:r>
            <a:rPr lang="en-US" sz="1100" kern="1200" dirty="0"/>
            <a:t>Competitors way ahead of competition</a:t>
          </a:r>
        </a:p>
        <a:p>
          <a:pPr marL="0" lvl="0" indent="0" algn="ctr" defTabSz="488950">
            <a:lnSpc>
              <a:spcPct val="90000"/>
            </a:lnSpc>
            <a:spcBef>
              <a:spcPct val="0"/>
            </a:spcBef>
            <a:spcAft>
              <a:spcPct val="35000"/>
            </a:spcAft>
            <a:buNone/>
          </a:pPr>
          <a:r>
            <a:rPr lang="en-US" sz="1100" kern="1200" dirty="0"/>
            <a:t>No continuous delivery at the moment</a:t>
          </a:r>
        </a:p>
        <a:p>
          <a:pPr marL="0" lvl="0" indent="0" algn="ctr" defTabSz="488950">
            <a:lnSpc>
              <a:spcPct val="90000"/>
            </a:lnSpc>
            <a:spcBef>
              <a:spcPct val="0"/>
            </a:spcBef>
            <a:spcAft>
              <a:spcPct val="35000"/>
            </a:spcAft>
            <a:buNone/>
          </a:pPr>
          <a:r>
            <a:rPr lang="en-US" sz="1100" kern="1200" dirty="0"/>
            <a:t>Unwanted costs too high</a:t>
          </a:r>
        </a:p>
        <a:p>
          <a:pPr marL="0" lvl="0" indent="0" algn="ctr" defTabSz="488950">
            <a:lnSpc>
              <a:spcPct val="90000"/>
            </a:lnSpc>
            <a:spcBef>
              <a:spcPct val="0"/>
            </a:spcBef>
            <a:spcAft>
              <a:spcPct val="35000"/>
            </a:spcAft>
            <a:buNone/>
          </a:pPr>
          <a:r>
            <a:rPr lang="en-US" sz="1100" kern="1200" dirty="0"/>
            <a:t>Customer base &lt; 10k </a:t>
          </a:r>
        </a:p>
        <a:p>
          <a:pPr marL="0" lvl="0" indent="0" algn="ctr" defTabSz="488950">
            <a:lnSpc>
              <a:spcPct val="90000"/>
            </a:lnSpc>
            <a:spcBef>
              <a:spcPct val="0"/>
            </a:spcBef>
            <a:spcAft>
              <a:spcPct val="35000"/>
            </a:spcAft>
            <a:buNone/>
          </a:pPr>
          <a:r>
            <a:rPr lang="en-US" sz="1100" kern="1200" dirty="0"/>
            <a:t>Markets - Asia</a:t>
          </a:r>
        </a:p>
        <a:p>
          <a:pPr marL="0" lvl="0" indent="0" algn="ctr" defTabSz="488950">
            <a:lnSpc>
              <a:spcPct val="90000"/>
            </a:lnSpc>
            <a:spcBef>
              <a:spcPct val="0"/>
            </a:spcBef>
            <a:spcAft>
              <a:spcPct val="35000"/>
            </a:spcAft>
            <a:buNone/>
          </a:pPr>
          <a:endParaRPr lang="en-US" sz="1100" kern="1200" dirty="0"/>
        </a:p>
      </dsp:txBody>
      <dsp:txXfrm>
        <a:off x="4926" y="0"/>
        <a:ext cx="4581854" cy="1882297"/>
      </dsp:txXfrm>
    </dsp:sp>
    <dsp:sp modelId="{122B38A3-0442-4747-820C-1F37877E2B0E}">
      <dsp:nvSpPr>
        <dsp:cNvPr id="0" name=""/>
        <dsp:cNvSpPr/>
      </dsp:nvSpPr>
      <dsp:spPr>
        <a:xfrm>
          <a:off x="2295854" y="1989857"/>
          <a:ext cx="0" cy="430239"/>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242074" y="1882297"/>
          <a:ext cx="107559" cy="107559"/>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3670410" y="2420096"/>
          <a:ext cx="2749112" cy="537799"/>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1">
          <a:noAutofit/>
        </a:bodyPr>
        <a:lstStyle/>
        <a:p>
          <a:pPr marL="0" lvl="0" indent="0" algn="ctr" defTabSz="755650">
            <a:lnSpc>
              <a:spcPct val="90000"/>
            </a:lnSpc>
            <a:spcBef>
              <a:spcPct val="0"/>
            </a:spcBef>
            <a:spcAft>
              <a:spcPct val="35000"/>
            </a:spcAft>
            <a:buNone/>
          </a:pPr>
          <a:r>
            <a:rPr lang="en-US" sz="1700" kern="1200" dirty="0"/>
            <a:t>2022                        </a:t>
          </a:r>
        </a:p>
      </dsp:txBody>
      <dsp:txXfrm>
        <a:off x="3670410" y="2420096"/>
        <a:ext cx="2749112" cy="537799"/>
      </dsp:txXfrm>
    </dsp:sp>
    <dsp:sp modelId="{DF65791B-462E-4589-B98D-F60587330CA8}">
      <dsp:nvSpPr>
        <dsp:cNvPr id="0" name=""/>
        <dsp:cNvSpPr/>
      </dsp:nvSpPr>
      <dsp:spPr>
        <a:xfrm>
          <a:off x="2754039" y="3495694"/>
          <a:ext cx="4581854" cy="18822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Revenue Turnover &gt; 2 Billion</a:t>
          </a:r>
        </a:p>
        <a:p>
          <a:pPr marL="0" lvl="0" indent="0" algn="ctr" defTabSz="488950">
            <a:lnSpc>
              <a:spcPct val="90000"/>
            </a:lnSpc>
            <a:spcBef>
              <a:spcPct val="0"/>
            </a:spcBef>
            <a:spcAft>
              <a:spcPct val="35000"/>
            </a:spcAft>
            <a:buNone/>
          </a:pPr>
          <a:r>
            <a:rPr lang="en-US" sz="1100" kern="1200" dirty="0"/>
            <a:t>Happy clients</a:t>
          </a:r>
        </a:p>
        <a:p>
          <a:pPr marL="0" lvl="0" indent="0" algn="ctr" defTabSz="488950">
            <a:lnSpc>
              <a:spcPct val="90000"/>
            </a:lnSpc>
            <a:spcBef>
              <a:spcPct val="0"/>
            </a:spcBef>
            <a:spcAft>
              <a:spcPct val="35000"/>
            </a:spcAft>
            <a:buNone/>
          </a:pPr>
          <a:r>
            <a:rPr lang="en-US" sz="1100" kern="1200" dirty="0"/>
            <a:t>Quick feature rollout</a:t>
          </a:r>
        </a:p>
        <a:p>
          <a:pPr marL="0" lvl="0" indent="0" algn="ctr" defTabSz="488950">
            <a:lnSpc>
              <a:spcPct val="90000"/>
            </a:lnSpc>
            <a:spcBef>
              <a:spcPct val="0"/>
            </a:spcBef>
            <a:spcAft>
              <a:spcPct val="35000"/>
            </a:spcAft>
            <a:buNone/>
          </a:pPr>
          <a:r>
            <a:rPr lang="en-US" sz="1100" kern="1200" dirty="0"/>
            <a:t>At par with competition</a:t>
          </a:r>
        </a:p>
        <a:p>
          <a:pPr marL="0" lvl="0" indent="0" algn="ctr" defTabSz="488950">
            <a:lnSpc>
              <a:spcPct val="90000"/>
            </a:lnSpc>
            <a:spcBef>
              <a:spcPct val="0"/>
            </a:spcBef>
            <a:spcAft>
              <a:spcPct val="35000"/>
            </a:spcAft>
            <a:buNone/>
          </a:pPr>
          <a:r>
            <a:rPr lang="en-US" sz="1100" kern="1200" dirty="0"/>
            <a:t>Strategy for Continuous delivery</a:t>
          </a:r>
        </a:p>
        <a:p>
          <a:pPr marL="0" lvl="0" indent="0" algn="ctr" defTabSz="488950">
            <a:lnSpc>
              <a:spcPct val="90000"/>
            </a:lnSpc>
            <a:spcBef>
              <a:spcPct val="0"/>
            </a:spcBef>
            <a:spcAft>
              <a:spcPct val="35000"/>
            </a:spcAft>
            <a:buNone/>
          </a:pPr>
          <a:r>
            <a:rPr lang="en-US" sz="1100" kern="1200" dirty="0"/>
            <a:t>Reduced costs</a:t>
          </a:r>
        </a:p>
        <a:p>
          <a:pPr marL="0" lvl="0" indent="0" algn="ctr" defTabSz="488950">
            <a:lnSpc>
              <a:spcPct val="90000"/>
            </a:lnSpc>
            <a:spcBef>
              <a:spcPct val="0"/>
            </a:spcBef>
            <a:spcAft>
              <a:spcPct val="35000"/>
            </a:spcAft>
            <a:buNone/>
          </a:pPr>
          <a:r>
            <a:rPr lang="en-US" sz="1100" kern="1200" dirty="0"/>
            <a:t>Customer base &gt;  15k</a:t>
          </a:r>
        </a:p>
        <a:p>
          <a:pPr marL="0" lvl="0" indent="0" algn="ctr" defTabSz="488950">
            <a:lnSpc>
              <a:spcPct val="90000"/>
            </a:lnSpc>
            <a:spcBef>
              <a:spcPct val="0"/>
            </a:spcBef>
            <a:spcAft>
              <a:spcPct val="35000"/>
            </a:spcAft>
            <a:buNone/>
          </a:pPr>
          <a:r>
            <a:rPr lang="en-US" sz="1100" kern="1200" dirty="0"/>
            <a:t>Markets – Asia, Europe</a:t>
          </a:r>
        </a:p>
        <a:p>
          <a:pPr marL="0" lvl="0" indent="0" algn="ctr" defTabSz="488950">
            <a:lnSpc>
              <a:spcPct val="90000"/>
            </a:lnSpc>
            <a:spcBef>
              <a:spcPct val="0"/>
            </a:spcBef>
            <a:spcAft>
              <a:spcPct val="35000"/>
            </a:spcAft>
            <a:buNone/>
          </a:pPr>
          <a:endParaRPr lang="en-US" sz="1100" kern="1200" dirty="0"/>
        </a:p>
        <a:p>
          <a:pPr marL="0" lvl="0" indent="0" algn="ctr" defTabSz="488950">
            <a:lnSpc>
              <a:spcPct val="90000"/>
            </a:lnSpc>
            <a:spcBef>
              <a:spcPct val="0"/>
            </a:spcBef>
            <a:spcAft>
              <a:spcPct val="35000"/>
            </a:spcAft>
            <a:buNone/>
          </a:pPr>
          <a:endParaRPr lang="en-US" sz="1100" kern="1200" dirty="0"/>
        </a:p>
      </dsp:txBody>
      <dsp:txXfrm>
        <a:off x="2754039" y="3495694"/>
        <a:ext cx="4581854" cy="1882297"/>
      </dsp:txXfrm>
    </dsp:sp>
    <dsp:sp modelId="{DBA410EB-5F61-4F46-92D9-C5B0AA59EE15}">
      <dsp:nvSpPr>
        <dsp:cNvPr id="0" name=""/>
        <dsp:cNvSpPr/>
      </dsp:nvSpPr>
      <dsp:spPr>
        <a:xfrm>
          <a:off x="5044967" y="2957895"/>
          <a:ext cx="0" cy="430239"/>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4991187" y="3388134"/>
          <a:ext cx="107559" cy="107559"/>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7525180" y="1314439"/>
          <a:ext cx="537799" cy="2749112"/>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1">
          <a:noAutofit/>
        </a:bodyPr>
        <a:lstStyle/>
        <a:p>
          <a:pPr marL="0" lvl="0" indent="0" algn="ctr" defTabSz="755650">
            <a:lnSpc>
              <a:spcPct val="90000"/>
            </a:lnSpc>
            <a:spcBef>
              <a:spcPct val="0"/>
            </a:spcBef>
            <a:spcAft>
              <a:spcPct val="35000"/>
            </a:spcAft>
            <a:buNone/>
          </a:pPr>
          <a:r>
            <a:rPr lang="en-US" sz="1700" kern="1200" dirty="0"/>
            <a:t>2023     </a:t>
          </a:r>
        </a:p>
      </dsp:txBody>
      <dsp:txXfrm rot="-5400000">
        <a:off x="6419524" y="2446349"/>
        <a:ext cx="2722859" cy="485293"/>
      </dsp:txXfrm>
    </dsp:sp>
    <dsp:sp modelId="{B4723E2A-4FF1-452A-BD25-8EC364F15A6F}">
      <dsp:nvSpPr>
        <dsp:cNvPr id="0" name=""/>
        <dsp:cNvSpPr/>
      </dsp:nvSpPr>
      <dsp:spPr>
        <a:xfrm>
          <a:off x="5503152" y="0"/>
          <a:ext cx="4581854" cy="18822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Revenue Turnover &gt; 3 Billion</a:t>
          </a:r>
        </a:p>
        <a:p>
          <a:pPr marL="0" lvl="0" indent="0" algn="ctr" defTabSz="488950">
            <a:lnSpc>
              <a:spcPct val="90000"/>
            </a:lnSpc>
            <a:spcBef>
              <a:spcPct val="0"/>
            </a:spcBef>
            <a:spcAft>
              <a:spcPct val="35000"/>
            </a:spcAft>
            <a:buNone/>
          </a:pPr>
          <a:r>
            <a:rPr lang="en-US" sz="1100" kern="1200" dirty="0"/>
            <a:t>Satisfied clients</a:t>
          </a:r>
        </a:p>
        <a:p>
          <a:pPr marL="0" lvl="0" indent="0" algn="ctr" defTabSz="488950">
            <a:lnSpc>
              <a:spcPct val="90000"/>
            </a:lnSpc>
            <a:spcBef>
              <a:spcPct val="0"/>
            </a:spcBef>
            <a:spcAft>
              <a:spcPct val="35000"/>
            </a:spcAft>
            <a:buNone/>
          </a:pPr>
          <a:r>
            <a:rPr lang="en-US" sz="1100" kern="1200" dirty="0"/>
            <a:t>Features rollouts every week</a:t>
          </a:r>
        </a:p>
        <a:p>
          <a:pPr marL="0" lvl="0" indent="0" algn="ctr" defTabSz="488950">
            <a:lnSpc>
              <a:spcPct val="90000"/>
            </a:lnSpc>
            <a:spcBef>
              <a:spcPct val="0"/>
            </a:spcBef>
            <a:spcAft>
              <a:spcPct val="35000"/>
            </a:spcAft>
            <a:buNone/>
          </a:pPr>
          <a:r>
            <a:rPr lang="en-US" sz="1100" kern="1200" dirty="0"/>
            <a:t>Be the Market leader</a:t>
          </a:r>
        </a:p>
        <a:p>
          <a:pPr marL="0" lvl="0" indent="0" algn="ctr" defTabSz="488950">
            <a:lnSpc>
              <a:spcPct val="90000"/>
            </a:lnSpc>
            <a:spcBef>
              <a:spcPct val="0"/>
            </a:spcBef>
            <a:spcAft>
              <a:spcPct val="35000"/>
            </a:spcAft>
            <a:buNone/>
          </a:pPr>
          <a:r>
            <a:rPr lang="en-US" sz="1100" kern="1200" dirty="0"/>
            <a:t>CI/CD enablement</a:t>
          </a:r>
        </a:p>
        <a:p>
          <a:pPr marL="0" lvl="0" indent="0" algn="ctr" defTabSz="488950">
            <a:lnSpc>
              <a:spcPct val="90000"/>
            </a:lnSpc>
            <a:spcBef>
              <a:spcPct val="0"/>
            </a:spcBef>
            <a:spcAft>
              <a:spcPct val="35000"/>
            </a:spcAft>
            <a:buNone/>
          </a:pPr>
          <a:r>
            <a:rPr lang="en-US" sz="1100" kern="1200" dirty="0"/>
            <a:t>Unwanted costs reduced by 50%</a:t>
          </a:r>
        </a:p>
        <a:p>
          <a:pPr marL="0" lvl="0" indent="0" algn="ctr" defTabSz="488950">
            <a:lnSpc>
              <a:spcPct val="90000"/>
            </a:lnSpc>
            <a:spcBef>
              <a:spcPct val="0"/>
            </a:spcBef>
            <a:spcAft>
              <a:spcPct val="35000"/>
            </a:spcAft>
            <a:buNone/>
          </a:pPr>
          <a:r>
            <a:rPr lang="en-US" sz="1100" kern="1200" dirty="0"/>
            <a:t>Customer base &gt;  25k</a:t>
          </a:r>
        </a:p>
        <a:p>
          <a:pPr marL="0" lvl="0" indent="0" algn="ctr" defTabSz="488950">
            <a:lnSpc>
              <a:spcPct val="90000"/>
            </a:lnSpc>
            <a:spcBef>
              <a:spcPct val="0"/>
            </a:spcBef>
            <a:spcAft>
              <a:spcPct val="35000"/>
            </a:spcAft>
            <a:buNone/>
          </a:pPr>
          <a:r>
            <a:rPr lang="en-US" sz="1100" kern="1200" dirty="0"/>
            <a:t>Markets – Asia Europe, America</a:t>
          </a:r>
        </a:p>
      </dsp:txBody>
      <dsp:txXfrm>
        <a:off x="5503152" y="0"/>
        <a:ext cx="4581854" cy="1882297"/>
      </dsp:txXfrm>
    </dsp:sp>
    <dsp:sp modelId="{440E9361-37D2-4157-AF38-7B49AD23708B}">
      <dsp:nvSpPr>
        <dsp:cNvPr id="0" name=""/>
        <dsp:cNvSpPr/>
      </dsp:nvSpPr>
      <dsp:spPr>
        <a:xfrm>
          <a:off x="7794079" y="1989857"/>
          <a:ext cx="0" cy="430239"/>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7740299" y="1882297"/>
          <a:ext cx="107559" cy="107559"/>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7/18/2021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7/18/2021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7/18/2021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7/18/2021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7/18/2021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7/18/2021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7/18/2021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7/18/2021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7/18/2021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7/18/2021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7/18/2021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UdaPEOPLE</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Future IS HERE</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709394"/>
          </a:xfrm>
        </p:spPr>
        <p:txBody>
          <a:bodyPr/>
          <a:lstStyle/>
          <a:p>
            <a:r>
              <a:rPr lang="en-US" dirty="0"/>
              <a:t>Company Current State and Future ASPIRATION</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3590592862"/>
              </p:ext>
            </p:extLst>
          </p:nvPr>
        </p:nvGraphicFramePr>
        <p:xfrm>
          <a:off x="846423" y="1480009"/>
          <a:ext cx="10089934" cy="53779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F762D-E7A6-4EEA-BE35-EA828B05EB56}"/>
              </a:ext>
            </a:extLst>
          </p:cNvPr>
          <p:cNvSpPr>
            <a:spLocks noGrp="1"/>
          </p:cNvSpPr>
          <p:nvPr>
            <p:ph type="title"/>
          </p:nvPr>
        </p:nvSpPr>
        <p:spPr>
          <a:xfrm>
            <a:off x="581192" y="702156"/>
            <a:ext cx="11029616" cy="529236"/>
          </a:xfrm>
        </p:spPr>
        <p:txBody>
          <a:bodyPr/>
          <a:lstStyle/>
          <a:p>
            <a:r>
              <a:rPr lang="en-US" dirty="0"/>
              <a:t>What IS CI/CD </a:t>
            </a:r>
            <a:endParaRPr lang="en-IN" dirty="0"/>
          </a:p>
        </p:txBody>
      </p:sp>
      <p:sp>
        <p:nvSpPr>
          <p:cNvPr id="3" name="Content Placeholder 2">
            <a:extLst>
              <a:ext uri="{FF2B5EF4-FFF2-40B4-BE49-F238E27FC236}">
                <a16:creationId xmlns:a16="http://schemas.microsoft.com/office/drawing/2014/main" id="{1FF82FBA-2643-4645-A732-436F0C099230}"/>
              </a:ext>
            </a:extLst>
          </p:cNvPr>
          <p:cNvSpPr>
            <a:spLocks noGrp="1"/>
          </p:cNvSpPr>
          <p:nvPr>
            <p:ph idx="1"/>
          </p:nvPr>
        </p:nvSpPr>
        <p:spPr>
          <a:xfrm>
            <a:off x="581192" y="1341120"/>
            <a:ext cx="11029615" cy="5047488"/>
          </a:xfrm>
        </p:spPr>
        <p:txBody>
          <a:bodyPr/>
          <a:lstStyle/>
          <a:p>
            <a:r>
              <a:rPr lang="en-US" dirty="0"/>
              <a:t>Continuous Integration ensures code is integrated into a shared repository and building/testing each change automatically, as early as possible - usually several times a day</a:t>
            </a:r>
          </a:p>
          <a:p>
            <a:r>
              <a:rPr lang="en-US" dirty="0"/>
              <a:t>Continuous Delivery ensures that all builds have gone through the testing cycles and the final deployable package is available to be deployed into production whenever required</a:t>
            </a:r>
          </a:p>
          <a:p>
            <a:r>
              <a:rPr lang="en-US" dirty="0"/>
              <a:t>Continuous Deployment – Publishing tested artifacts automatically to production with out any manual intervention in a standardized and consistent manner</a:t>
            </a:r>
          </a:p>
          <a:p>
            <a:endParaRPr lang="en-US" dirty="0"/>
          </a:p>
          <a:p>
            <a:endParaRPr lang="en-US" dirty="0"/>
          </a:p>
          <a:p>
            <a:endParaRPr lang="en-US" dirty="0"/>
          </a:p>
          <a:p>
            <a:endParaRPr lang="en-US" dirty="0"/>
          </a:p>
          <a:p>
            <a:endParaRPr lang="en-US" dirty="0"/>
          </a:p>
          <a:p>
            <a:endParaRPr lang="en-US" dirty="0"/>
          </a:p>
          <a:p>
            <a:endParaRPr lang="en-IN" dirty="0"/>
          </a:p>
        </p:txBody>
      </p:sp>
      <p:sp>
        <p:nvSpPr>
          <p:cNvPr id="4" name="Rectangle 3" descr="cccCon">
            <a:extLst>
              <a:ext uri="{FF2B5EF4-FFF2-40B4-BE49-F238E27FC236}">
                <a16:creationId xmlns:a16="http://schemas.microsoft.com/office/drawing/2014/main" id="{772D0537-9F7E-41ED-8B1C-13D00FBD5F18}"/>
              </a:ext>
            </a:extLst>
          </p:cNvPr>
          <p:cNvSpPr/>
          <p:nvPr/>
        </p:nvSpPr>
        <p:spPr>
          <a:xfrm>
            <a:off x="1292352" y="3864864"/>
            <a:ext cx="1560576" cy="8534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Continuous Integration</a:t>
            </a:r>
            <a:endParaRPr lang="en-IN" dirty="0">
              <a:solidFill>
                <a:srgbClr val="FFFF00"/>
              </a:solidFill>
            </a:endParaRPr>
          </a:p>
        </p:txBody>
      </p:sp>
      <p:sp>
        <p:nvSpPr>
          <p:cNvPr id="8" name="Isosceles Triangle 7">
            <a:extLst>
              <a:ext uri="{FF2B5EF4-FFF2-40B4-BE49-F238E27FC236}">
                <a16:creationId xmlns:a16="http://schemas.microsoft.com/office/drawing/2014/main" id="{9D5161FE-0841-4895-96D1-35FE96550F91}"/>
              </a:ext>
            </a:extLst>
          </p:cNvPr>
          <p:cNvSpPr/>
          <p:nvPr/>
        </p:nvSpPr>
        <p:spPr>
          <a:xfrm>
            <a:off x="3564088" y="3864864"/>
            <a:ext cx="1324904" cy="85344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plus</a:t>
            </a:r>
            <a:endParaRPr lang="en-IN" dirty="0"/>
          </a:p>
        </p:txBody>
      </p:sp>
      <p:sp>
        <p:nvSpPr>
          <p:cNvPr id="9" name="Arrow: Right 8">
            <a:extLst>
              <a:ext uri="{FF2B5EF4-FFF2-40B4-BE49-F238E27FC236}">
                <a16:creationId xmlns:a16="http://schemas.microsoft.com/office/drawing/2014/main" id="{846E60A7-0787-46DA-8CCE-E6C328A4A7F0}"/>
              </a:ext>
            </a:extLst>
          </p:cNvPr>
          <p:cNvSpPr/>
          <p:nvPr/>
        </p:nvSpPr>
        <p:spPr>
          <a:xfrm>
            <a:off x="2852928" y="4209289"/>
            <a:ext cx="109728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Right 12">
            <a:extLst>
              <a:ext uri="{FF2B5EF4-FFF2-40B4-BE49-F238E27FC236}">
                <a16:creationId xmlns:a16="http://schemas.microsoft.com/office/drawing/2014/main" id="{28BD5212-D4B0-479A-AA6C-5058923CE9D6}"/>
              </a:ext>
            </a:extLst>
          </p:cNvPr>
          <p:cNvSpPr/>
          <p:nvPr/>
        </p:nvSpPr>
        <p:spPr>
          <a:xfrm>
            <a:off x="4502872" y="4186429"/>
            <a:ext cx="109728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descr="cccCon">
            <a:extLst>
              <a:ext uri="{FF2B5EF4-FFF2-40B4-BE49-F238E27FC236}">
                <a16:creationId xmlns:a16="http://schemas.microsoft.com/office/drawing/2014/main" id="{31BFE4B2-98D3-4018-88FA-1091D396D1DB}"/>
              </a:ext>
            </a:extLst>
          </p:cNvPr>
          <p:cNvSpPr/>
          <p:nvPr/>
        </p:nvSpPr>
        <p:spPr>
          <a:xfrm>
            <a:off x="5600152" y="3864864"/>
            <a:ext cx="1560576" cy="8534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Continuous Deployment</a:t>
            </a:r>
            <a:endParaRPr lang="en-IN" dirty="0">
              <a:solidFill>
                <a:srgbClr val="FFFF00"/>
              </a:solidFill>
            </a:endParaRPr>
          </a:p>
        </p:txBody>
      </p:sp>
      <p:cxnSp>
        <p:nvCxnSpPr>
          <p:cNvPr id="17" name="Straight Arrow Connector 16">
            <a:extLst>
              <a:ext uri="{FF2B5EF4-FFF2-40B4-BE49-F238E27FC236}">
                <a16:creationId xmlns:a16="http://schemas.microsoft.com/office/drawing/2014/main" id="{35BA37E5-0D2E-4164-9DE3-39A8C4D2B83D}"/>
              </a:ext>
            </a:extLst>
          </p:cNvPr>
          <p:cNvCxnSpPr>
            <a:cxnSpLocks/>
            <a:stCxn id="14" idx="3"/>
          </p:cNvCxnSpPr>
          <p:nvPr/>
        </p:nvCxnSpPr>
        <p:spPr>
          <a:xfrm>
            <a:off x="7160728" y="4291584"/>
            <a:ext cx="12029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152B21D5-CF5A-40E6-BF14-E04C81063EC8}"/>
              </a:ext>
            </a:extLst>
          </p:cNvPr>
          <p:cNvSpPr/>
          <p:nvPr/>
        </p:nvSpPr>
        <p:spPr>
          <a:xfrm>
            <a:off x="8430707" y="3639312"/>
            <a:ext cx="1910120" cy="13045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Continuous Delivery</a:t>
            </a:r>
            <a:endParaRPr lang="en-IN" dirty="0"/>
          </a:p>
        </p:txBody>
      </p:sp>
      <p:sp>
        <p:nvSpPr>
          <p:cNvPr id="21" name="Oval 20">
            <a:extLst>
              <a:ext uri="{FF2B5EF4-FFF2-40B4-BE49-F238E27FC236}">
                <a16:creationId xmlns:a16="http://schemas.microsoft.com/office/drawing/2014/main" id="{5D8BDC4A-465F-44EF-95B5-CAE5101DFCE1}"/>
              </a:ext>
            </a:extLst>
          </p:cNvPr>
          <p:cNvSpPr/>
          <p:nvPr/>
        </p:nvSpPr>
        <p:spPr>
          <a:xfrm>
            <a:off x="1262670" y="5321488"/>
            <a:ext cx="1267968"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Build</a:t>
            </a:r>
            <a:endParaRPr lang="en-IN" dirty="0"/>
          </a:p>
        </p:txBody>
      </p:sp>
      <p:cxnSp>
        <p:nvCxnSpPr>
          <p:cNvPr id="23" name="Straight Arrow Connector 22">
            <a:extLst>
              <a:ext uri="{FF2B5EF4-FFF2-40B4-BE49-F238E27FC236}">
                <a16:creationId xmlns:a16="http://schemas.microsoft.com/office/drawing/2014/main" id="{CC32BA54-5E3A-4A13-B9E3-67BF1F16CAE3}"/>
              </a:ext>
            </a:extLst>
          </p:cNvPr>
          <p:cNvCxnSpPr/>
          <p:nvPr/>
        </p:nvCxnSpPr>
        <p:spPr>
          <a:xfrm>
            <a:off x="1719072" y="5693664"/>
            <a:ext cx="3535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C3A030F4-6BE7-4681-8311-8D14B0558142}"/>
              </a:ext>
            </a:extLst>
          </p:cNvPr>
          <p:cNvSpPr/>
          <p:nvPr/>
        </p:nvSpPr>
        <p:spPr>
          <a:xfrm>
            <a:off x="4161438" y="5260086"/>
            <a:ext cx="1324904"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Analyze</a:t>
            </a:r>
            <a:endParaRPr lang="en-IN" dirty="0"/>
          </a:p>
        </p:txBody>
      </p:sp>
      <p:cxnSp>
        <p:nvCxnSpPr>
          <p:cNvPr id="27" name="Straight Arrow Connector 26">
            <a:extLst>
              <a:ext uri="{FF2B5EF4-FFF2-40B4-BE49-F238E27FC236}">
                <a16:creationId xmlns:a16="http://schemas.microsoft.com/office/drawing/2014/main" id="{75A84327-4AE5-46EE-8F69-2B6008C43FF4}"/>
              </a:ext>
            </a:extLst>
          </p:cNvPr>
          <p:cNvCxnSpPr/>
          <p:nvPr/>
        </p:nvCxnSpPr>
        <p:spPr>
          <a:xfrm>
            <a:off x="3340608" y="5662068"/>
            <a:ext cx="3535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32E4C50B-E30E-4669-93FF-1BB11353EA87}"/>
              </a:ext>
            </a:extLst>
          </p:cNvPr>
          <p:cNvSpPr/>
          <p:nvPr/>
        </p:nvSpPr>
        <p:spPr>
          <a:xfrm>
            <a:off x="2731050" y="5327264"/>
            <a:ext cx="1267968"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a:t>
            </a:r>
            <a:endParaRPr lang="en-IN" dirty="0"/>
          </a:p>
        </p:txBody>
      </p:sp>
      <p:sp>
        <p:nvSpPr>
          <p:cNvPr id="29" name="Oval 28">
            <a:extLst>
              <a:ext uri="{FF2B5EF4-FFF2-40B4-BE49-F238E27FC236}">
                <a16:creationId xmlns:a16="http://schemas.microsoft.com/office/drawing/2014/main" id="{E0E540DB-B55F-4DEC-802D-514636CBCBCF}"/>
              </a:ext>
            </a:extLst>
          </p:cNvPr>
          <p:cNvSpPr/>
          <p:nvPr/>
        </p:nvSpPr>
        <p:spPr>
          <a:xfrm>
            <a:off x="5689561" y="5260086"/>
            <a:ext cx="1324904"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Deploy</a:t>
            </a:r>
            <a:endParaRPr lang="en-IN" dirty="0"/>
          </a:p>
        </p:txBody>
      </p:sp>
      <p:cxnSp>
        <p:nvCxnSpPr>
          <p:cNvPr id="31" name="Straight Arrow Connector 30">
            <a:extLst>
              <a:ext uri="{FF2B5EF4-FFF2-40B4-BE49-F238E27FC236}">
                <a16:creationId xmlns:a16="http://schemas.microsoft.com/office/drawing/2014/main" id="{54B1B638-CDCD-4AC9-95FE-6A3453D0BD88}"/>
              </a:ext>
            </a:extLst>
          </p:cNvPr>
          <p:cNvCxnSpPr>
            <a:endCxn id="29" idx="2"/>
          </p:cNvCxnSpPr>
          <p:nvPr/>
        </p:nvCxnSpPr>
        <p:spPr>
          <a:xfrm>
            <a:off x="5423379" y="5717286"/>
            <a:ext cx="3210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C752B500-E110-418C-BDA9-B2BC11731769}"/>
              </a:ext>
            </a:extLst>
          </p:cNvPr>
          <p:cNvSpPr/>
          <p:nvPr/>
        </p:nvSpPr>
        <p:spPr>
          <a:xfrm>
            <a:off x="7307030" y="5241444"/>
            <a:ext cx="1324904"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Verify</a:t>
            </a:r>
            <a:endParaRPr lang="en-IN" dirty="0"/>
          </a:p>
        </p:txBody>
      </p:sp>
      <p:sp>
        <p:nvSpPr>
          <p:cNvPr id="33" name="Oval 32">
            <a:extLst>
              <a:ext uri="{FF2B5EF4-FFF2-40B4-BE49-F238E27FC236}">
                <a16:creationId xmlns:a16="http://schemas.microsoft.com/office/drawing/2014/main" id="{8F455DD5-E8B6-402E-8288-A50C5361DB7E}"/>
              </a:ext>
            </a:extLst>
          </p:cNvPr>
          <p:cNvSpPr/>
          <p:nvPr/>
        </p:nvSpPr>
        <p:spPr>
          <a:xfrm>
            <a:off x="8843257" y="5197752"/>
            <a:ext cx="1523971"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Promote</a:t>
            </a:r>
            <a:endParaRPr lang="en-IN" dirty="0"/>
          </a:p>
        </p:txBody>
      </p:sp>
      <p:cxnSp>
        <p:nvCxnSpPr>
          <p:cNvPr id="35" name="Straight Arrow Connector 34">
            <a:extLst>
              <a:ext uri="{FF2B5EF4-FFF2-40B4-BE49-F238E27FC236}">
                <a16:creationId xmlns:a16="http://schemas.microsoft.com/office/drawing/2014/main" id="{69706E2B-A86F-41F4-83B7-2142D731FAF6}"/>
              </a:ext>
            </a:extLst>
          </p:cNvPr>
          <p:cNvCxnSpPr>
            <a:stCxn id="29" idx="6"/>
          </p:cNvCxnSpPr>
          <p:nvPr/>
        </p:nvCxnSpPr>
        <p:spPr>
          <a:xfrm>
            <a:off x="7014465" y="5717286"/>
            <a:ext cx="2661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3C53084-A239-4115-BCDA-445350355805}"/>
              </a:ext>
            </a:extLst>
          </p:cNvPr>
          <p:cNvCxnSpPr/>
          <p:nvPr/>
        </p:nvCxnSpPr>
        <p:spPr>
          <a:xfrm>
            <a:off x="8233684" y="5717286"/>
            <a:ext cx="3535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C95444DE-B990-41A3-B780-5CC17A6CA6EC}"/>
              </a:ext>
            </a:extLst>
          </p:cNvPr>
          <p:cNvSpPr/>
          <p:nvPr/>
        </p:nvSpPr>
        <p:spPr>
          <a:xfrm>
            <a:off x="5916153" y="6403848"/>
            <a:ext cx="1719072" cy="411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Rollback</a:t>
            </a:r>
            <a:endParaRPr lang="en-IN" dirty="0"/>
          </a:p>
        </p:txBody>
      </p:sp>
      <p:cxnSp>
        <p:nvCxnSpPr>
          <p:cNvPr id="39" name="Straight Arrow Connector 38">
            <a:extLst>
              <a:ext uri="{FF2B5EF4-FFF2-40B4-BE49-F238E27FC236}">
                <a16:creationId xmlns:a16="http://schemas.microsoft.com/office/drawing/2014/main" id="{101AB3DA-F4F0-44B0-A268-75C4A9F168A1}"/>
              </a:ext>
            </a:extLst>
          </p:cNvPr>
          <p:cNvCxnSpPr/>
          <p:nvPr/>
        </p:nvCxnSpPr>
        <p:spPr>
          <a:xfrm>
            <a:off x="6095999" y="6174486"/>
            <a:ext cx="284441" cy="214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139408F-76F8-4734-93A5-715343003C17}"/>
              </a:ext>
            </a:extLst>
          </p:cNvPr>
          <p:cNvCxnSpPr>
            <a:cxnSpLocks/>
          </p:cNvCxnSpPr>
          <p:nvPr/>
        </p:nvCxnSpPr>
        <p:spPr>
          <a:xfrm flipH="1">
            <a:off x="7046900" y="6137556"/>
            <a:ext cx="280492" cy="251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29D94FD3-C60D-4134-9B5F-3DCE7FF51D7D}"/>
              </a:ext>
            </a:extLst>
          </p:cNvPr>
          <p:cNvCxnSpPr>
            <a:cxnSpLocks/>
            <a:stCxn id="37" idx="1"/>
          </p:cNvCxnSpPr>
          <p:nvPr/>
        </p:nvCxnSpPr>
        <p:spPr>
          <a:xfrm flipH="1">
            <a:off x="1895856" y="6609588"/>
            <a:ext cx="4020297" cy="41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F6C0BD18-6027-4909-A29C-3E09847E1968}"/>
              </a:ext>
            </a:extLst>
          </p:cNvPr>
          <p:cNvCxnSpPr>
            <a:cxnSpLocks/>
          </p:cNvCxnSpPr>
          <p:nvPr/>
        </p:nvCxnSpPr>
        <p:spPr>
          <a:xfrm flipV="1">
            <a:off x="1895856" y="6215560"/>
            <a:ext cx="0" cy="4351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A863592-A880-4490-8ECE-CC6052FB8A8B}"/>
              </a:ext>
            </a:extLst>
          </p:cNvPr>
          <p:cNvCxnSpPr>
            <a:endCxn id="28" idx="2"/>
          </p:cNvCxnSpPr>
          <p:nvPr/>
        </p:nvCxnSpPr>
        <p:spPr>
          <a:xfrm>
            <a:off x="2530638" y="5778688"/>
            <a:ext cx="200412" cy="5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EAB85381-1C32-49E4-9D21-794432B16A03}"/>
              </a:ext>
            </a:extLst>
          </p:cNvPr>
          <p:cNvCxnSpPr>
            <a:endCxn id="24" idx="2"/>
          </p:cNvCxnSpPr>
          <p:nvPr/>
        </p:nvCxnSpPr>
        <p:spPr>
          <a:xfrm>
            <a:off x="3999018" y="5717286"/>
            <a:ext cx="1624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2733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B3758-5EC6-4671-B4EC-8953CACACF69}"/>
              </a:ext>
            </a:extLst>
          </p:cNvPr>
          <p:cNvSpPr>
            <a:spLocks noGrp="1"/>
          </p:cNvSpPr>
          <p:nvPr>
            <p:ph type="title"/>
          </p:nvPr>
        </p:nvSpPr>
        <p:spPr/>
        <p:txBody>
          <a:bodyPr/>
          <a:lstStyle/>
          <a:p>
            <a:r>
              <a:rPr lang="en-US" dirty="0"/>
              <a:t>CI/CD Principles and benefits </a:t>
            </a:r>
            <a:endParaRPr lang="en-IN" dirty="0"/>
          </a:p>
        </p:txBody>
      </p:sp>
      <p:sp>
        <p:nvSpPr>
          <p:cNvPr id="3" name="Content Placeholder 2">
            <a:extLst>
              <a:ext uri="{FF2B5EF4-FFF2-40B4-BE49-F238E27FC236}">
                <a16:creationId xmlns:a16="http://schemas.microsoft.com/office/drawing/2014/main" id="{8DAF9501-32B5-4C4C-823C-923B0F5B8308}"/>
              </a:ext>
            </a:extLst>
          </p:cNvPr>
          <p:cNvSpPr>
            <a:spLocks noGrp="1"/>
          </p:cNvSpPr>
          <p:nvPr>
            <p:ph idx="1"/>
          </p:nvPr>
        </p:nvSpPr>
        <p:spPr>
          <a:xfrm>
            <a:off x="648249" y="2102429"/>
            <a:ext cx="11029615" cy="3634486"/>
          </a:xfrm>
        </p:spPr>
        <p:txBody>
          <a:bodyPr>
            <a:normAutofit/>
          </a:bodyPr>
          <a:lstStyle/>
          <a:p>
            <a:pPr>
              <a:buFont typeface="Wingdings" panose="05000000000000000000" pitchFamily="2" charset="2"/>
              <a:buChar char="Ø"/>
            </a:pPr>
            <a:r>
              <a:rPr lang="en-US" sz="1400" dirty="0"/>
              <a:t>Reliable repeatable process                                                                                                    Unlimited Releases with same results         </a:t>
            </a:r>
          </a:p>
          <a:p>
            <a:pPr>
              <a:buFont typeface="Wingdings" panose="05000000000000000000" pitchFamily="2" charset="2"/>
              <a:buChar char="Ø"/>
            </a:pPr>
            <a:r>
              <a:rPr lang="en-US" sz="1400" dirty="0"/>
              <a:t>Automate everything                                                                                                                 quick turnaround with less errors</a:t>
            </a:r>
          </a:p>
          <a:p>
            <a:pPr>
              <a:buFont typeface="Wingdings" panose="05000000000000000000" pitchFamily="2" charset="2"/>
              <a:buChar char="Ø"/>
            </a:pPr>
            <a:r>
              <a:rPr lang="en-US" sz="1400" dirty="0"/>
              <a:t>Version control everything                                                                                                         Not just code but everything (Infra,config,test case)                                                                                                                   </a:t>
            </a:r>
          </a:p>
          <a:p>
            <a:pPr>
              <a:buFont typeface="Wingdings" panose="05000000000000000000" pitchFamily="2" charset="2"/>
              <a:buChar char="Ø"/>
            </a:pPr>
            <a:r>
              <a:rPr lang="en-US" sz="1400" dirty="0"/>
              <a:t>Bring the pain forward                                                                                                                 Do difficult things often to force us to improve</a:t>
            </a:r>
          </a:p>
          <a:p>
            <a:pPr>
              <a:buFont typeface="Wingdings" panose="05000000000000000000" pitchFamily="2" charset="2"/>
              <a:buChar char="Ø"/>
            </a:pPr>
            <a:r>
              <a:rPr lang="en-US" sz="1400" dirty="0"/>
              <a:t>Build in Quality                                                                                                                              Process with checks and metrics to improve quality                                                                                                                               </a:t>
            </a:r>
          </a:p>
          <a:p>
            <a:pPr>
              <a:buFont typeface="Wingdings" panose="05000000000000000000" pitchFamily="2" charset="2"/>
              <a:buChar char="Ø"/>
            </a:pPr>
            <a:r>
              <a:rPr lang="en-US" sz="1400" dirty="0"/>
              <a:t>Done means released                                                                                                                   complete feature end way to production </a:t>
            </a:r>
          </a:p>
          <a:p>
            <a:pPr>
              <a:buFont typeface="Wingdings" panose="05000000000000000000" pitchFamily="2" charset="2"/>
              <a:buChar char="Ø"/>
            </a:pPr>
            <a:r>
              <a:rPr lang="en-US" sz="1400" dirty="0"/>
              <a:t>Everyone is responsible                                                                                                        Shared responsibility with aim to achieve goal</a:t>
            </a:r>
          </a:p>
          <a:p>
            <a:pPr>
              <a:buFont typeface="Wingdings" panose="05000000000000000000" pitchFamily="2" charset="2"/>
              <a:buChar char="Ø"/>
            </a:pPr>
            <a:r>
              <a:rPr lang="en-IN" sz="1400" dirty="0"/>
              <a:t>Continuous improvement                                                                                                   common goal with focus on small daily improvements</a:t>
            </a:r>
          </a:p>
        </p:txBody>
      </p:sp>
      <p:sp>
        <p:nvSpPr>
          <p:cNvPr id="7" name="Oval 6">
            <a:extLst>
              <a:ext uri="{FF2B5EF4-FFF2-40B4-BE49-F238E27FC236}">
                <a16:creationId xmlns:a16="http://schemas.microsoft.com/office/drawing/2014/main" id="{B6659998-E0A0-44BC-86D8-0081A523D33F}"/>
              </a:ext>
            </a:extLst>
          </p:cNvPr>
          <p:cNvSpPr/>
          <p:nvPr/>
        </p:nvSpPr>
        <p:spPr>
          <a:xfrm>
            <a:off x="5035296" y="3596640"/>
            <a:ext cx="1694690" cy="1060704"/>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Translates</a:t>
            </a:r>
            <a:endParaRPr lang="en-IN" dirty="0"/>
          </a:p>
        </p:txBody>
      </p:sp>
      <p:cxnSp>
        <p:nvCxnSpPr>
          <p:cNvPr id="9" name="Straight Arrow Connector 8">
            <a:extLst>
              <a:ext uri="{FF2B5EF4-FFF2-40B4-BE49-F238E27FC236}">
                <a16:creationId xmlns:a16="http://schemas.microsoft.com/office/drawing/2014/main" id="{BD6D483C-0874-48A1-858D-7DD920C4B562}"/>
              </a:ext>
            </a:extLst>
          </p:cNvPr>
          <p:cNvCxnSpPr>
            <a:cxnSpLocks/>
            <a:endCxn id="7" idx="1"/>
          </p:cNvCxnSpPr>
          <p:nvPr/>
        </p:nvCxnSpPr>
        <p:spPr>
          <a:xfrm>
            <a:off x="3035808" y="3084576"/>
            <a:ext cx="2247670" cy="6674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9ACF5B3-24A2-434D-BD33-CC427405631C}"/>
              </a:ext>
            </a:extLst>
          </p:cNvPr>
          <p:cNvCxnSpPr/>
          <p:nvPr/>
        </p:nvCxnSpPr>
        <p:spPr>
          <a:xfrm>
            <a:off x="2511552" y="3429000"/>
            <a:ext cx="2523744" cy="569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79225A2-26BE-406D-98A6-22F11FBCE390}"/>
              </a:ext>
            </a:extLst>
          </p:cNvPr>
          <p:cNvCxnSpPr>
            <a:cxnSpLocks/>
            <a:endCxn id="7" idx="3"/>
          </p:cNvCxnSpPr>
          <p:nvPr/>
        </p:nvCxnSpPr>
        <p:spPr>
          <a:xfrm>
            <a:off x="2938272" y="3919672"/>
            <a:ext cx="2345206" cy="5823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0726B43-01B0-443A-B10F-1279E773FBED}"/>
              </a:ext>
            </a:extLst>
          </p:cNvPr>
          <p:cNvCxnSpPr/>
          <p:nvPr/>
        </p:nvCxnSpPr>
        <p:spPr>
          <a:xfrm>
            <a:off x="2657856" y="4126992"/>
            <a:ext cx="2804160" cy="530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ABB20BD-B673-4A9E-A838-41A153C635CC}"/>
              </a:ext>
            </a:extLst>
          </p:cNvPr>
          <p:cNvCxnSpPr/>
          <p:nvPr/>
        </p:nvCxnSpPr>
        <p:spPr>
          <a:xfrm>
            <a:off x="2109216" y="4511040"/>
            <a:ext cx="3474720" cy="146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7694939-4C06-4A50-9FE9-06CA028C6FB0}"/>
              </a:ext>
            </a:extLst>
          </p:cNvPr>
          <p:cNvCxnSpPr>
            <a:cxnSpLocks/>
            <a:endCxn id="7" idx="4"/>
          </p:cNvCxnSpPr>
          <p:nvPr/>
        </p:nvCxnSpPr>
        <p:spPr>
          <a:xfrm flipV="1">
            <a:off x="2657856" y="4657344"/>
            <a:ext cx="3224785" cy="222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F99CE8B-1414-493C-ABFF-A38C0A9CA580}"/>
              </a:ext>
            </a:extLst>
          </p:cNvPr>
          <p:cNvCxnSpPr>
            <a:cxnSpLocks/>
          </p:cNvCxnSpPr>
          <p:nvPr/>
        </p:nvCxnSpPr>
        <p:spPr>
          <a:xfrm flipV="1">
            <a:off x="2779775" y="4496230"/>
            <a:ext cx="2944369" cy="578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5A25676-D291-42B6-B2C5-BCEBCE456B75}"/>
              </a:ext>
            </a:extLst>
          </p:cNvPr>
          <p:cNvCxnSpPr>
            <a:cxnSpLocks/>
          </p:cNvCxnSpPr>
          <p:nvPr/>
        </p:nvCxnSpPr>
        <p:spPr>
          <a:xfrm flipV="1">
            <a:off x="6095999" y="2974849"/>
            <a:ext cx="1456946" cy="559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BF308D5-9CCA-4044-BAA6-32DC2EDC6DF5}"/>
              </a:ext>
            </a:extLst>
          </p:cNvPr>
          <p:cNvCxnSpPr>
            <a:cxnSpLocks/>
          </p:cNvCxnSpPr>
          <p:nvPr/>
        </p:nvCxnSpPr>
        <p:spPr>
          <a:xfrm flipV="1">
            <a:off x="6493996" y="3682151"/>
            <a:ext cx="1150388" cy="1553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D19F8C5-6E90-4F4C-ABB3-B0C41ACB1F1A}"/>
              </a:ext>
            </a:extLst>
          </p:cNvPr>
          <p:cNvCxnSpPr/>
          <p:nvPr/>
        </p:nvCxnSpPr>
        <p:spPr>
          <a:xfrm>
            <a:off x="6729986" y="3998976"/>
            <a:ext cx="9875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0F376BF-ECA6-4D24-B335-B7511E183E42}"/>
              </a:ext>
            </a:extLst>
          </p:cNvPr>
          <p:cNvCxnSpPr/>
          <p:nvPr/>
        </p:nvCxnSpPr>
        <p:spPr>
          <a:xfrm>
            <a:off x="6656834" y="4235223"/>
            <a:ext cx="9875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5587A72-7585-4D7D-836F-69EF670BD9A0}"/>
              </a:ext>
            </a:extLst>
          </p:cNvPr>
          <p:cNvCxnSpPr>
            <a:cxnSpLocks/>
          </p:cNvCxnSpPr>
          <p:nvPr/>
        </p:nvCxnSpPr>
        <p:spPr>
          <a:xfrm>
            <a:off x="6429111" y="4584192"/>
            <a:ext cx="12801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7C773D43-6D33-4075-B5B5-1EC8C06AB4C1}"/>
              </a:ext>
            </a:extLst>
          </p:cNvPr>
          <p:cNvCxnSpPr>
            <a:cxnSpLocks/>
          </p:cNvCxnSpPr>
          <p:nvPr/>
        </p:nvCxnSpPr>
        <p:spPr>
          <a:xfrm>
            <a:off x="6163057" y="4657344"/>
            <a:ext cx="1598905" cy="3097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2567AFA9-51A9-4016-8F05-1098A5336DBD}"/>
              </a:ext>
            </a:extLst>
          </p:cNvPr>
          <p:cNvCxnSpPr>
            <a:cxnSpLocks/>
          </p:cNvCxnSpPr>
          <p:nvPr/>
        </p:nvCxnSpPr>
        <p:spPr>
          <a:xfrm>
            <a:off x="6095999" y="4657344"/>
            <a:ext cx="1133856" cy="662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E682A5E8-DED4-43E8-8A36-400614B635C2}"/>
              </a:ext>
            </a:extLst>
          </p:cNvPr>
          <p:cNvCxnSpPr>
            <a:cxnSpLocks/>
          </p:cNvCxnSpPr>
          <p:nvPr/>
        </p:nvCxnSpPr>
        <p:spPr>
          <a:xfrm flipV="1">
            <a:off x="6493996" y="3254475"/>
            <a:ext cx="1058949" cy="441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3965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65E34-699E-4776-834E-85F0B5A953FF}"/>
              </a:ext>
            </a:extLst>
          </p:cNvPr>
          <p:cNvSpPr>
            <a:spLocks noGrp="1"/>
          </p:cNvSpPr>
          <p:nvPr>
            <p:ph type="title"/>
          </p:nvPr>
        </p:nvSpPr>
        <p:spPr>
          <a:xfrm>
            <a:off x="581192" y="702156"/>
            <a:ext cx="11029616" cy="620617"/>
          </a:xfrm>
        </p:spPr>
        <p:txBody>
          <a:bodyPr/>
          <a:lstStyle/>
          <a:p>
            <a:r>
              <a:rPr lang="en-US" dirty="0"/>
              <a:t>Value FRAMEWORK</a:t>
            </a:r>
            <a:endParaRPr lang="en-IN" dirty="0"/>
          </a:p>
        </p:txBody>
      </p:sp>
      <p:sp>
        <p:nvSpPr>
          <p:cNvPr id="3" name="Content Placeholder 2">
            <a:extLst>
              <a:ext uri="{FF2B5EF4-FFF2-40B4-BE49-F238E27FC236}">
                <a16:creationId xmlns:a16="http://schemas.microsoft.com/office/drawing/2014/main" id="{F0462501-4A25-4B98-95B4-1EF00FC45086}"/>
              </a:ext>
            </a:extLst>
          </p:cNvPr>
          <p:cNvSpPr>
            <a:spLocks noGrp="1"/>
          </p:cNvSpPr>
          <p:nvPr>
            <p:ph idx="1"/>
          </p:nvPr>
        </p:nvSpPr>
        <p:spPr>
          <a:xfrm>
            <a:off x="581192" y="1322773"/>
            <a:ext cx="11029615" cy="5246703"/>
          </a:xfrm>
        </p:spPr>
        <p:txBody>
          <a:bodyPr/>
          <a:lstStyle/>
          <a:p>
            <a:pPr marL="0" indent="0">
              <a:buNone/>
            </a:pPr>
            <a:r>
              <a:rPr lang="en-US" dirty="0"/>
              <a:t>                                                                                          </a:t>
            </a:r>
            <a:endParaRPr lang="en-IN" dirty="0"/>
          </a:p>
        </p:txBody>
      </p:sp>
      <p:sp>
        <p:nvSpPr>
          <p:cNvPr id="4" name="Rectangle 3">
            <a:extLst>
              <a:ext uri="{FF2B5EF4-FFF2-40B4-BE49-F238E27FC236}">
                <a16:creationId xmlns:a16="http://schemas.microsoft.com/office/drawing/2014/main" id="{DF86A647-2556-4FEB-8B50-FBC33772AED5}"/>
              </a:ext>
            </a:extLst>
          </p:cNvPr>
          <p:cNvSpPr/>
          <p:nvPr/>
        </p:nvSpPr>
        <p:spPr>
          <a:xfrm>
            <a:off x="1149653" y="1943390"/>
            <a:ext cx="2787589" cy="2086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t>Faster and More Frequent Production Deployments leads to New value-generating features released more quickly</a:t>
            </a:r>
          </a:p>
          <a:p>
            <a:endParaRPr lang="en-US" sz="1000" dirty="0"/>
          </a:p>
          <a:p>
            <a:r>
              <a:rPr lang="en-US" sz="1000" dirty="0"/>
              <a:t>Deploy to Production Without Manual Checks lead to </a:t>
            </a:r>
            <a:r>
              <a:rPr lang="en-IN" sz="1000" dirty="0"/>
              <a:t>Less time to market</a:t>
            </a:r>
            <a:endParaRPr lang="en-US" sz="1000" dirty="0"/>
          </a:p>
          <a:p>
            <a:endParaRPr lang="en-US" sz="1000" dirty="0"/>
          </a:p>
          <a:p>
            <a:endParaRPr lang="en-IN" sz="1000" dirty="0"/>
          </a:p>
        </p:txBody>
      </p:sp>
      <p:sp>
        <p:nvSpPr>
          <p:cNvPr id="7" name="Rectangle 6">
            <a:extLst>
              <a:ext uri="{FF2B5EF4-FFF2-40B4-BE49-F238E27FC236}">
                <a16:creationId xmlns:a16="http://schemas.microsoft.com/office/drawing/2014/main" id="{CA2C87F2-9B93-4A70-82AB-5E47321052DB}"/>
              </a:ext>
            </a:extLst>
          </p:cNvPr>
          <p:cNvSpPr/>
          <p:nvPr/>
        </p:nvSpPr>
        <p:spPr>
          <a:xfrm>
            <a:off x="1112667" y="4694888"/>
            <a:ext cx="2787589" cy="1961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000" dirty="0"/>
              <a:t>Automated Smoke Tests leads to </a:t>
            </a:r>
            <a:r>
              <a:rPr lang="en-US" sz="1000" dirty="0"/>
              <a:t>reduced downtime from a deploy-related crash or major bug</a:t>
            </a:r>
          </a:p>
          <a:p>
            <a:endParaRPr lang="en-US" sz="1000" dirty="0"/>
          </a:p>
          <a:p>
            <a:r>
              <a:rPr lang="en-US" sz="1000" dirty="0"/>
              <a:t>Automated Rollback Triggered by Job Failure leads to Quick undo to return production to working state</a:t>
            </a:r>
            <a:endParaRPr lang="en-IN" sz="1000" dirty="0"/>
          </a:p>
        </p:txBody>
      </p:sp>
      <p:sp>
        <p:nvSpPr>
          <p:cNvPr id="10" name="Rectangle 9">
            <a:extLst>
              <a:ext uri="{FF2B5EF4-FFF2-40B4-BE49-F238E27FC236}">
                <a16:creationId xmlns:a16="http://schemas.microsoft.com/office/drawing/2014/main" id="{C38E22B3-73C6-417E-835C-C51243B95995}"/>
              </a:ext>
            </a:extLst>
          </p:cNvPr>
          <p:cNvSpPr/>
          <p:nvPr/>
        </p:nvSpPr>
        <p:spPr>
          <a:xfrm>
            <a:off x="7910004" y="1943390"/>
            <a:ext cx="2716567" cy="2086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t>Catch errors early lead to less time spent on issues from new development code </a:t>
            </a:r>
          </a:p>
          <a:p>
            <a:endParaRPr lang="en-US" sz="1000" dirty="0"/>
          </a:p>
          <a:p>
            <a:r>
              <a:rPr lang="en-IN" sz="1000" dirty="0"/>
              <a:t>Automate Infrastructure Clean up</a:t>
            </a:r>
            <a:r>
              <a:rPr lang="en-US" sz="1000" dirty="0"/>
              <a:t> leads to Less infrastructure costs from unused resources</a:t>
            </a:r>
          </a:p>
          <a:p>
            <a:endParaRPr lang="en-US" sz="1000" dirty="0"/>
          </a:p>
        </p:txBody>
      </p:sp>
      <p:sp>
        <p:nvSpPr>
          <p:cNvPr id="11" name="Rectangle 10">
            <a:extLst>
              <a:ext uri="{FF2B5EF4-FFF2-40B4-BE49-F238E27FC236}">
                <a16:creationId xmlns:a16="http://schemas.microsoft.com/office/drawing/2014/main" id="{660A8F60-E283-4285-99B1-AB3E7B716330}"/>
              </a:ext>
            </a:extLst>
          </p:cNvPr>
          <p:cNvSpPr/>
          <p:nvPr/>
        </p:nvSpPr>
        <p:spPr>
          <a:xfrm>
            <a:off x="7910004" y="4650259"/>
            <a:ext cx="2787590" cy="1961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t>Catch unit test failures lead to less bugs in production</a:t>
            </a:r>
          </a:p>
          <a:p>
            <a:endParaRPr lang="en-US" sz="1000" dirty="0"/>
          </a:p>
          <a:p>
            <a:r>
              <a:rPr lang="en-US" sz="1000" dirty="0"/>
              <a:t>Detect Security Vulnerabilities lead to prevent embarrassing or costly security holes</a:t>
            </a:r>
            <a:endParaRPr lang="en-IN" sz="1000" dirty="0"/>
          </a:p>
          <a:p>
            <a:pPr algn="ctr"/>
            <a:endParaRPr lang="en-IN" sz="1000" dirty="0"/>
          </a:p>
        </p:txBody>
      </p:sp>
      <p:sp>
        <p:nvSpPr>
          <p:cNvPr id="14" name="Rectangle 13">
            <a:extLst>
              <a:ext uri="{FF2B5EF4-FFF2-40B4-BE49-F238E27FC236}">
                <a16:creationId xmlns:a16="http://schemas.microsoft.com/office/drawing/2014/main" id="{1EADBB19-4E90-4DD3-AC9A-02A733E879C0}"/>
              </a:ext>
            </a:extLst>
          </p:cNvPr>
          <p:cNvSpPr/>
          <p:nvPr/>
        </p:nvSpPr>
        <p:spPr>
          <a:xfrm>
            <a:off x="1473688" y="1497696"/>
            <a:ext cx="2139521" cy="2707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Increase revenue</a:t>
            </a:r>
            <a:endParaRPr lang="en-IN" dirty="0"/>
          </a:p>
        </p:txBody>
      </p:sp>
      <p:sp>
        <p:nvSpPr>
          <p:cNvPr id="16" name="Rectangle 15">
            <a:extLst>
              <a:ext uri="{FF2B5EF4-FFF2-40B4-BE49-F238E27FC236}">
                <a16:creationId xmlns:a16="http://schemas.microsoft.com/office/drawing/2014/main" id="{3A7C4CBC-74A7-49EB-9D0B-90B26B8DCA70}"/>
              </a:ext>
            </a:extLst>
          </p:cNvPr>
          <p:cNvSpPr/>
          <p:nvPr/>
        </p:nvSpPr>
        <p:spPr>
          <a:xfrm>
            <a:off x="1436702" y="4210815"/>
            <a:ext cx="2139520" cy="2219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Protect Revenue</a:t>
            </a:r>
            <a:endParaRPr lang="en-IN" dirty="0"/>
          </a:p>
        </p:txBody>
      </p:sp>
      <p:sp>
        <p:nvSpPr>
          <p:cNvPr id="17" name="Rectangle 16">
            <a:extLst>
              <a:ext uri="{FF2B5EF4-FFF2-40B4-BE49-F238E27FC236}">
                <a16:creationId xmlns:a16="http://schemas.microsoft.com/office/drawing/2014/main" id="{7DDAEC52-905D-41E2-AF36-08F8304C199C}"/>
              </a:ext>
            </a:extLst>
          </p:cNvPr>
          <p:cNvSpPr/>
          <p:nvPr/>
        </p:nvSpPr>
        <p:spPr>
          <a:xfrm>
            <a:off x="8105313" y="1497696"/>
            <a:ext cx="2299316" cy="2707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Reduce Cost</a:t>
            </a:r>
            <a:endParaRPr lang="en-IN" dirty="0"/>
          </a:p>
        </p:txBody>
      </p:sp>
      <p:sp>
        <p:nvSpPr>
          <p:cNvPr id="18" name="Rectangle 17">
            <a:extLst>
              <a:ext uri="{FF2B5EF4-FFF2-40B4-BE49-F238E27FC236}">
                <a16:creationId xmlns:a16="http://schemas.microsoft.com/office/drawing/2014/main" id="{BB80D889-3FB3-4495-890C-31D6349FD00D}"/>
              </a:ext>
            </a:extLst>
          </p:cNvPr>
          <p:cNvSpPr/>
          <p:nvPr/>
        </p:nvSpPr>
        <p:spPr>
          <a:xfrm>
            <a:off x="8105313" y="4210815"/>
            <a:ext cx="2299316" cy="2219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Avoid Cost</a:t>
            </a:r>
            <a:endParaRPr lang="en-IN" dirty="0"/>
          </a:p>
        </p:txBody>
      </p:sp>
    </p:spTree>
    <p:extLst>
      <p:ext uri="{BB962C8B-B14F-4D97-AF65-F5344CB8AC3E}">
        <p14:creationId xmlns:p14="http://schemas.microsoft.com/office/powerpoint/2010/main" val="27570627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{46B976E9-EF24-4FFC-BD65-1E3A926D4A59}tf33552983_win32</Template>
  <TotalTime>285</TotalTime>
  <Words>410</Words>
  <Application>Microsoft Office PowerPoint</Application>
  <PresentationFormat>Widescreen</PresentationFormat>
  <Paragraphs>78</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Franklin Gothic Book</vt:lpstr>
      <vt:lpstr>Franklin Gothic Demi</vt:lpstr>
      <vt:lpstr>Wingdings</vt:lpstr>
      <vt:lpstr>Wingdings 2</vt:lpstr>
      <vt:lpstr>DividendVTI</vt:lpstr>
      <vt:lpstr>UdaPEOPLE</vt:lpstr>
      <vt:lpstr>Company Current State and Future ASPIRATION</vt:lpstr>
      <vt:lpstr>What IS CI/CD </vt:lpstr>
      <vt:lpstr>CI/CD Principles and benefits </vt:lpstr>
      <vt:lpstr>Value FRAMEWORK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UdaPEOPLE</dc:title>
  <dc:creator>Tarun Girdhar</dc:creator>
  <cp:lastModifiedBy>Tarun Girdhar</cp:lastModifiedBy>
  <cp:revision>14</cp:revision>
  <dcterms:created xsi:type="dcterms:W3CDTF">2021-07-18T04:18:36Z</dcterms:created>
  <dcterms:modified xsi:type="dcterms:W3CDTF">2021-07-18T09:04:09Z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