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un\Desktop\GOOGLE%20DA\Project\Project%201\RESULTS\CYCLISTIC_FINAL_VISUALIZ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un\Desktop\GOOGLE%20DA\Project\Project%201\RESULTS\CYCLISTIC_FINAL_VISUALIZATION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un\Desktop\GOOGLE%20DA\Project\Project%201\RESULTS\CYCLISTIC_FINAL_VISUALIZ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un\Desktop\GOOGLE%20DA\Project\Project%201\RESULTS\CYCLISTIC_FINAL_VISUALIZ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un\Desktop\GOOGLE%20DA\Project\Project%201\RESULTS\CYCLISTIC_FINAL_VISUALIZA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un\Desktop\GOOGLE%20DA\Project\Project%201\RESULTS\CYCLISTIC_FINAL_VISUALIZA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un\Desktop\GOOGLE%20DA\Project\Project%201\RESULTS\CYCLISTIC_FINAL_VISUALIZA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un\Desktop\GOOGLE%20DA\Project\Project%201\RESULTS\CYCLISTIC_FINAL_VISUALIZATION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un\Desktop\GOOGLE%20DA\Project\Project%201\RESULTS\CYCLISTIC_FINAL_VISUALIZATION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un\Desktop\GOOGLE%20DA\Project\Project%201\RESULTS\CYCLISTIC_FINAL_VISUALIZATIO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no_of_riders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F1-4228-891C-E72F65F9A4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F1-4228-891C-E72F65F9A44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1493398</c:v>
                </c:pt>
                <c:pt idx="1">
                  <c:v>2584181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F1-4228-891C-E72F65F9A44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[CYCLISTIC_FINAL_VISUALIZATIONS.xlsx]Sheet8 (2)!PivotTable2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MEMBER</a:t>
            </a:r>
          </a:p>
        </c:rich>
      </c:tx>
      <c:layout>
        <c:manualLayout>
          <c:xMode val="edge"/>
          <c:yMode val="edge"/>
          <c:x val="0.45019916025180656"/>
          <c:y val="1.76949752017810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0424664719546501"/>
          <c:y val="6.7618491458081631E-2"/>
          <c:w val="0.64705817701495338"/>
          <c:h val="0.820510949375477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'Sheet8 (2)'!$H$3:$H$4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'Sheet8 (2)'!$G$5:$G$35</c:f>
              <c:strCache>
                <c:ptCount val="30"/>
                <c:pt idx="0">
                  <c:v>Clinton St &amp; Lake St</c:v>
                </c:pt>
                <c:pt idx="1">
                  <c:v>Wabash Ave &amp; Roosevelt Rd</c:v>
                </c:pt>
                <c:pt idx="2">
                  <c:v>Desplaines St &amp; Kinzie St</c:v>
                </c:pt>
                <c:pt idx="3">
                  <c:v>Green St &amp; Madison St</c:v>
                </c:pt>
                <c:pt idx="4">
                  <c:v>Indiana Ave &amp; Roosevelt Rd</c:v>
                </c:pt>
                <c:pt idx="5">
                  <c:v>State St &amp; 33rd St</c:v>
                </c:pt>
                <c:pt idx="6">
                  <c:v>Dearborn Pkwy &amp; Delaware Pl</c:v>
                </c:pt>
                <c:pt idx="7">
                  <c:v>Ellis Ave &amp; 55th St</c:v>
                </c:pt>
                <c:pt idx="8">
                  <c:v>Loomis St &amp; Lexington St</c:v>
                </c:pt>
                <c:pt idx="9">
                  <c:v>Wilton Ave &amp; Belmont Ave</c:v>
                </c:pt>
                <c:pt idx="10">
                  <c:v>Wells St &amp; Huron St</c:v>
                </c:pt>
                <c:pt idx="11">
                  <c:v>Broadway &amp; Barry Ave</c:v>
                </c:pt>
                <c:pt idx="12">
                  <c:v>Wells St &amp; Hubbard St</c:v>
                </c:pt>
                <c:pt idx="13">
                  <c:v>Morgan St &amp; Polk St</c:v>
                </c:pt>
                <c:pt idx="14">
                  <c:v>Larrabee St &amp; Kingsbury St</c:v>
                </c:pt>
                <c:pt idx="15">
                  <c:v>Canal St &amp; Adams St</c:v>
                </c:pt>
                <c:pt idx="16">
                  <c:v>Daley Center Plaza</c:v>
                </c:pt>
                <c:pt idx="17">
                  <c:v>DuSable Lake Shore Dr &amp; North Blvd</c:v>
                </c:pt>
                <c:pt idx="18">
                  <c:v>Ellis Ave &amp; 60th St</c:v>
                </c:pt>
                <c:pt idx="19">
                  <c:v>Dearborn St &amp; Erie St</c:v>
                </c:pt>
                <c:pt idx="20">
                  <c:v>Canal St &amp; Madison St</c:v>
                </c:pt>
                <c:pt idx="21">
                  <c:v>State St &amp; Chicago Ave</c:v>
                </c:pt>
                <c:pt idx="22">
                  <c:v>University Ave &amp; 57th St</c:v>
                </c:pt>
                <c:pt idx="23">
                  <c:v>Wells St &amp; Elm St</c:v>
                </c:pt>
                <c:pt idx="24">
                  <c:v>Wells St &amp; Concord Ln</c:v>
                </c:pt>
                <c:pt idx="25">
                  <c:v>Clinton St &amp; Jackson Blvd</c:v>
                </c:pt>
                <c:pt idx="26">
                  <c:v>Clark St &amp; Elm St</c:v>
                </c:pt>
                <c:pt idx="27">
                  <c:v>Clinton St &amp; Madison St</c:v>
                </c:pt>
                <c:pt idx="28">
                  <c:v>Clinton St &amp; Washington Blvd</c:v>
                </c:pt>
                <c:pt idx="29">
                  <c:v>Kingsbury St &amp; Kinzie St</c:v>
                </c:pt>
              </c:strCache>
            </c:strRef>
          </c:cat>
          <c:val>
            <c:numRef>
              <c:f>'Sheet8 (2)'!$H$5:$H$35</c:f>
              <c:numCache>
                <c:formatCode>General</c:formatCode>
                <c:ptCount val="30"/>
                <c:pt idx="0">
                  <c:v>12557</c:v>
                </c:pt>
                <c:pt idx="1">
                  <c:v>12566</c:v>
                </c:pt>
                <c:pt idx="2">
                  <c:v>12589</c:v>
                </c:pt>
                <c:pt idx="3">
                  <c:v>12700</c:v>
                </c:pt>
                <c:pt idx="4">
                  <c:v>12891</c:v>
                </c:pt>
                <c:pt idx="5">
                  <c:v>13004</c:v>
                </c:pt>
                <c:pt idx="6">
                  <c:v>13097</c:v>
                </c:pt>
                <c:pt idx="7">
                  <c:v>13534</c:v>
                </c:pt>
                <c:pt idx="8">
                  <c:v>13598</c:v>
                </c:pt>
                <c:pt idx="9">
                  <c:v>13652</c:v>
                </c:pt>
                <c:pt idx="10">
                  <c:v>13695</c:v>
                </c:pt>
                <c:pt idx="11">
                  <c:v>14047</c:v>
                </c:pt>
                <c:pt idx="12">
                  <c:v>14052</c:v>
                </c:pt>
                <c:pt idx="13">
                  <c:v>14192</c:v>
                </c:pt>
                <c:pt idx="14">
                  <c:v>14516</c:v>
                </c:pt>
                <c:pt idx="15">
                  <c:v>14683</c:v>
                </c:pt>
                <c:pt idx="16">
                  <c:v>14693</c:v>
                </c:pt>
                <c:pt idx="17">
                  <c:v>14960</c:v>
                </c:pt>
                <c:pt idx="18">
                  <c:v>14997</c:v>
                </c:pt>
                <c:pt idx="19">
                  <c:v>15758</c:v>
                </c:pt>
                <c:pt idx="20">
                  <c:v>16081</c:v>
                </c:pt>
                <c:pt idx="21">
                  <c:v>16709</c:v>
                </c:pt>
                <c:pt idx="22">
                  <c:v>17084</c:v>
                </c:pt>
                <c:pt idx="23">
                  <c:v>17091</c:v>
                </c:pt>
                <c:pt idx="24">
                  <c:v>17549</c:v>
                </c:pt>
                <c:pt idx="25">
                  <c:v>17556</c:v>
                </c:pt>
                <c:pt idx="26">
                  <c:v>21265</c:v>
                </c:pt>
                <c:pt idx="27">
                  <c:v>22200</c:v>
                </c:pt>
                <c:pt idx="28">
                  <c:v>24214</c:v>
                </c:pt>
                <c:pt idx="29">
                  <c:v>25486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3E-4A9E-9131-4FBACE4B1B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3643488"/>
        <c:axId val="23640128"/>
      </c:barChart>
      <c:catAx>
        <c:axId val="236434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Station’s Name</a:t>
                </a:r>
                <a:endParaRPr lang="en-IN" b="1" dirty="0"/>
              </a:p>
            </c:rich>
          </c:tx>
          <c:layout>
            <c:manualLayout>
              <c:xMode val="edge"/>
              <c:yMode val="edge"/>
              <c:x val="1.28311233884269E-2"/>
              <c:y val="0.391015146335954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40128"/>
        <c:crosses val="autoZero"/>
        <c:auto val="1"/>
        <c:lblAlgn val="ctr"/>
        <c:lblOffset val="100"/>
        <c:noMultiLvlLbl val="0"/>
      </c:catAx>
      <c:valAx>
        <c:axId val="23640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No.</a:t>
                </a:r>
                <a:r>
                  <a:rPr lang="en-US" b="1" baseline="0" dirty="0"/>
                  <a:t> of Rides</a:t>
                </a:r>
                <a:endParaRPr lang="en-IN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43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[CYCLISTIC_FINAL_VISUALIZATIONS.xlsx]Sheet2!PivotTable3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Sheet2!$G$3:$G$4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Sheet2!$F$5:$F$8</c:f>
              <c:strCache>
                <c:ptCount val="3"/>
                <c:pt idx="0">
                  <c:v>classic_bike</c:v>
                </c:pt>
                <c:pt idx="1">
                  <c:v>electric_bike</c:v>
                </c:pt>
                <c:pt idx="2">
                  <c:v>electric_scooter</c:v>
                </c:pt>
              </c:strCache>
            </c:strRef>
          </c:cat>
          <c:val>
            <c:numRef>
              <c:f>Sheet2!$G$5:$G$8</c:f>
              <c:numCache>
                <c:formatCode>General</c:formatCode>
                <c:ptCount val="3"/>
                <c:pt idx="0">
                  <c:v>955850</c:v>
                </c:pt>
                <c:pt idx="1">
                  <c:v>511808</c:v>
                </c:pt>
                <c:pt idx="2">
                  <c:v>25740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28-454D-A366-16E2DE10F360}"/>
            </c:ext>
          </c:extLst>
        </c:ser>
        <c:ser>
          <c:idx val="1"/>
          <c:order val="1"/>
          <c:tx>
            <c:strRef>
              <c:f>Sheet2!$H$3:$H$4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Sheet2!$F$5:$F$8</c:f>
              <c:strCache>
                <c:ptCount val="3"/>
                <c:pt idx="0">
                  <c:v>classic_bike</c:v>
                </c:pt>
                <c:pt idx="1">
                  <c:v>electric_bike</c:v>
                </c:pt>
                <c:pt idx="2">
                  <c:v>electric_scooter</c:v>
                </c:pt>
              </c:strCache>
            </c:strRef>
          </c:cat>
          <c:val>
            <c:numRef>
              <c:f>Sheet2!$H$5:$H$8</c:f>
              <c:numCache>
                <c:formatCode>General</c:formatCode>
                <c:ptCount val="3"/>
                <c:pt idx="0">
                  <c:v>1701910</c:v>
                </c:pt>
                <c:pt idx="1">
                  <c:v>860184</c:v>
                </c:pt>
                <c:pt idx="2">
                  <c:v>22087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28-454D-A366-16E2DE10F3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88690992"/>
        <c:axId val="1088688112"/>
      </c:barChart>
      <c:catAx>
        <c:axId val="108869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Rideable</a:t>
                </a:r>
                <a:r>
                  <a:rPr lang="en-IN" sz="1200" b="1" baseline="0"/>
                  <a:t> Type</a:t>
                </a:r>
                <a:endParaRPr lang="en-IN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688112"/>
        <c:crosses val="autoZero"/>
        <c:auto val="1"/>
        <c:lblAlgn val="ctr"/>
        <c:lblOffset val="100"/>
        <c:noMultiLvlLbl val="0"/>
      </c:catAx>
      <c:valAx>
        <c:axId val="10886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No.</a:t>
                </a:r>
                <a:r>
                  <a:rPr lang="en-IN" sz="1200" b="1" baseline="0"/>
                  <a:t> of Rides</a:t>
                </a:r>
                <a:endParaRPr lang="en-IN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69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070791705907292"/>
          <c:y val="2.8382969757076403E-2"/>
          <c:w val="0.21463117048716629"/>
          <c:h val="0.105885965555351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[CYCLISTIC_FINAL_VISUALIZATIONS.xlsx]Sheet3!PivotTable5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658128299730393"/>
          <c:y val="2.7756993137426862E-2"/>
          <c:w val="0.74342766082721545"/>
          <c:h val="0.80193028447758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Sheet3!$H$3:$H$4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Sheet3!$G$5:$G$16</c:f>
              <c:strCache>
                <c:ptCount val="11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</c:strCache>
            </c:strRef>
          </c:cat>
          <c:val>
            <c:numRef>
              <c:f>Sheet3!$H$5:$H$16</c:f>
              <c:numCache>
                <c:formatCode>General</c:formatCode>
                <c:ptCount val="11"/>
                <c:pt idx="0">
                  <c:v>17713</c:v>
                </c:pt>
                <c:pt idx="1">
                  <c:v>38170</c:v>
                </c:pt>
                <c:pt idx="2">
                  <c:v>62821</c:v>
                </c:pt>
                <c:pt idx="3">
                  <c:v>93944</c:v>
                </c:pt>
                <c:pt idx="4">
                  <c:v>167552</c:v>
                </c:pt>
                <c:pt idx="5">
                  <c:v>208397</c:v>
                </c:pt>
                <c:pt idx="6">
                  <c:v>231970</c:v>
                </c:pt>
                <c:pt idx="7">
                  <c:v>228518</c:v>
                </c:pt>
                <c:pt idx="8">
                  <c:v>216143</c:v>
                </c:pt>
                <c:pt idx="9">
                  <c:v>159354</c:v>
                </c:pt>
                <c:pt idx="10">
                  <c:v>68816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0F-49A0-BD55-1ADE5B0699EE}"/>
            </c:ext>
          </c:extLst>
        </c:ser>
        <c:ser>
          <c:idx val="1"/>
          <c:order val="1"/>
          <c:tx>
            <c:strRef>
              <c:f>Sheet3!$I$3:$I$4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Sheet3!$G$5:$G$16</c:f>
              <c:strCache>
                <c:ptCount val="11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</c:strCache>
            </c:strRef>
          </c:cat>
          <c:val>
            <c:numRef>
              <c:f>Sheet3!$I$5:$I$16</c:f>
              <c:numCache>
                <c:formatCode>General</c:formatCode>
                <c:ptCount val="11"/>
                <c:pt idx="0">
                  <c:v>96095</c:v>
                </c:pt>
                <c:pt idx="1">
                  <c:v>146566</c:v>
                </c:pt>
                <c:pt idx="2">
                  <c:v>167457</c:v>
                </c:pt>
                <c:pt idx="3">
                  <c:v>203854</c:v>
                </c:pt>
                <c:pt idx="4">
                  <c:v>274737</c:v>
                </c:pt>
                <c:pt idx="5">
                  <c:v>285945</c:v>
                </c:pt>
                <c:pt idx="6">
                  <c:v>308971</c:v>
                </c:pt>
                <c:pt idx="7">
                  <c:v>312805</c:v>
                </c:pt>
                <c:pt idx="8">
                  <c:v>320854</c:v>
                </c:pt>
                <c:pt idx="9">
                  <c:v>289762</c:v>
                </c:pt>
                <c:pt idx="10">
                  <c:v>177135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0F-49A0-BD55-1ADE5B0699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6458832"/>
        <c:axId val="1397416992"/>
      </c:barChart>
      <c:catAx>
        <c:axId val="138645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416992"/>
        <c:crosses val="autoZero"/>
        <c:auto val="1"/>
        <c:lblAlgn val="ctr"/>
        <c:lblOffset val="100"/>
        <c:noMultiLvlLbl val="0"/>
      </c:catAx>
      <c:valAx>
        <c:axId val="139741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No.</a:t>
                </a:r>
                <a:r>
                  <a:rPr lang="en-IN" sz="1100" b="1" baseline="0"/>
                  <a:t> of Rides</a:t>
                </a:r>
                <a:endParaRPr lang="en-IN" sz="1100" b="1"/>
              </a:p>
            </c:rich>
          </c:tx>
          <c:layout>
            <c:manualLayout>
              <c:xMode val="edge"/>
              <c:yMode val="edge"/>
              <c:x val="1.6020672975489945E-2"/>
              <c:y val="0.353507656589052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458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[CYCLISTIC_FINAL_VISUALIZATIONS.xlsx]Sheet4!PivotTable6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969040208061133"/>
          <c:y val="2.7164139973798882E-2"/>
          <c:w val="0.71484069333673772"/>
          <c:h val="0.781299363381883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Sheet4!$I$3:$I$4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Sheet4!$H$5:$H$12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Sheet4!$I$5:$I$12</c:f>
              <c:numCache>
                <c:formatCode>General</c:formatCode>
                <c:ptCount val="7"/>
                <c:pt idx="0">
                  <c:v>261544</c:v>
                </c:pt>
                <c:pt idx="1">
                  <c:v>176325</c:v>
                </c:pt>
                <c:pt idx="2">
                  <c:v>158680</c:v>
                </c:pt>
                <c:pt idx="3">
                  <c:v>184162</c:v>
                </c:pt>
                <c:pt idx="4">
                  <c:v>179916</c:v>
                </c:pt>
                <c:pt idx="5">
                  <c:v>219576</c:v>
                </c:pt>
                <c:pt idx="6">
                  <c:v>313195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B8-41EA-AE4B-B2D7205B4261}"/>
            </c:ext>
          </c:extLst>
        </c:ser>
        <c:ser>
          <c:idx val="1"/>
          <c:order val="1"/>
          <c:tx>
            <c:strRef>
              <c:f>Sheet4!$J$3:$J$4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Sheet4!$H$5:$H$12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Sheet4!$J$5:$J$12</c:f>
              <c:numCache>
                <c:formatCode>General</c:formatCode>
                <c:ptCount val="7"/>
                <c:pt idx="0">
                  <c:v>283784</c:v>
                </c:pt>
                <c:pt idx="1">
                  <c:v>378374</c:v>
                </c:pt>
                <c:pt idx="2">
                  <c:v>402386</c:v>
                </c:pt>
                <c:pt idx="3">
                  <c:v>431950</c:v>
                </c:pt>
                <c:pt idx="4">
                  <c:v>401161</c:v>
                </c:pt>
                <c:pt idx="5">
                  <c:v>364577</c:v>
                </c:pt>
                <c:pt idx="6">
                  <c:v>321949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B8-41EA-AE4B-B2D7205B42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66568816"/>
        <c:axId val="1366570256"/>
      </c:barChart>
      <c:catAx>
        <c:axId val="136656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570256"/>
        <c:crosses val="autoZero"/>
        <c:auto val="1"/>
        <c:lblAlgn val="ctr"/>
        <c:lblOffset val="100"/>
        <c:noMultiLvlLbl val="0"/>
      </c:catAx>
      <c:valAx>
        <c:axId val="136657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No.</a:t>
                </a:r>
                <a:r>
                  <a:rPr lang="en-IN" sz="1200" b="1" baseline="0"/>
                  <a:t> of Rides</a:t>
                </a:r>
                <a:endParaRPr lang="en-IN" sz="1200" b="1"/>
              </a:p>
            </c:rich>
          </c:tx>
          <c:layout>
            <c:manualLayout>
              <c:xMode val="edge"/>
              <c:yMode val="edge"/>
              <c:x val="3.0234869285524147E-2"/>
              <c:y val="0.319438303272180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56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[CYCLISTIC_FINAL_VISUALIZATIONS.xlsx]Sheet5!PivotTable7</c:name>
    <c:fmtId val="5"/>
  </c:pivotSource>
  <c:chart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Sheet5!$H$3:$H$4</c:f>
              <c:strCache>
                <c:ptCount val="1"/>
                <c:pt idx="0">
                  <c:v>casual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Sheet5!$G$5:$G$29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Sheet5!$H$5:$H$29</c:f>
              <c:numCache>
                <c:formatCode>General</c:formatCode>
                <c:ptCount val="24"/>
                <c:pt idx="0">
                  <c:v>21744</c:v>
                </c:pt>
                <c:pt idx="1">
                  <c:v>14379</c:v>
                </c:pt>
                <c:pt idx="2">
                  <c:v>8442</c:v>
                </c:pt>
                <c:pt idx="3">
                  <c:v>4568</c:v>
                </c:pt>
                <c:pt idx="4">
                  <c:v>3574</c:v>
                </c:pt>
                <c:pt idx="5">
                  <c:v>8064</c:v>
                </c:pt>
                <c:pt idx="6">
                  <c:v>19529</c:v>
                </c:pt>
                <c:pt idx="7">
                  <c:v>37676</c:v>
                </c:pt>
                <c:pt idx="8">
                  <c:v>52910</c:v>
                </c:pt>
                <c:pt idx="9">
                  <c:v>54124</c:v>
                </c:pt>
                <c:pt idx="10">
                  <c:v>69059</c:v>
                </c:pt>
                <c:pt idx="11">
                  <c:v>87985</c:v>
                </c:pt>
                <c:pt idx="12">
                  <c:v>102930</c:v>
                </c:pt>
                <c:pt idx="13">
                  <c:v>106677</c:v>
                </c:pt>
                <c:pt idx="14">
                  <c:v>110425</c:v>
                </c:pt>
                <c:pt idx="15">
                  <c:v>120239</c:v>
                </c:pt>
                <c:pt idx="16">
                  <c:v>136398</c:v>
                </c:pt>
                <c:pt idx="17">
                  <c:v>144436</c:v>
                </c:pt>
                <c:pt idx="18">
                  <c:v>119185</c:v>
                </c:pt>
                <c:pt idx="19">
                  <c:v>85772</c:v>
                </c:pt>
                <c:pt idx="20">
                  <c:v>61819</c:v>
                </c:pt>
                <c:pt idx="21">
                  <c:v>49825</c:v>
                </c:pt>
                <c:pt idx="22">
                  <c:v>43573</c:v>
                </c:pt>
                <c:pt idx="23">
                  <c:v>30065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86-4DE5-825E-16F57D7B87D9}"/>
            </c:ext>
          </c:extLst>
        </c:ser>
        <c:ser>
          <c:idx val="1"/>
          <c:order val="1"/>
          <c:tx>
            <c:strRef>
              <c:f>Sheet5!$I$3:$I$4</c:f>
              <c:strCache>
                <c:ptCount val="1"/>
                <c:pt idx="0">
                  <c:v>member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Sheet5!$G$5:$G$29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Sheet5!$I$5:$I$29</c:f>
              <c:numCache>
                <c:formatCode>General</c:formatCode>
                <c:ptCount val="24"/>
                <c:pt idx="0">
                  <c:v>18865</c:v>
                </c:pt>
                <c:pt idx="1">
                  <c:v>11045</c:v>
                </c:pt>
                <c:pt idx="2">
                  <c:v>5934</c:v>
                </c:pt>
                <c:pt idx="3">
                  <c:v>4064</c:v>
                </c:pt>
                <c:pt idx="4">
                  <c:v>5180</c:v>
                </c:pt>
                <c:pt idx="5">
                  <c:v>24716</c:v>
                </c:pt>
                <c:pt idx="6">
                  <c:v>77031</c:v>
                </c:pt>
                <c:pt idx="7">
                  <c:v>149993</c:v>
                </c:pt>
                <c:pt idx="8">
                  <c:v>185248</c:v>
                </c:pt>
                <c:pt idx="9">
                  <c:v>121868</c:v>
                </c:pt>
                <c:pt idx="10">
                  <c:v>107058</c:v>
                </c:pt>
                <c:pt idx="11">
                  <c:v>124581</c:v>
                </c:pt>
                <c:pt idx="12">
                  <c:v>142198</c:v>
                </c:pt>
                <c:pt idx="13">
                  <c:v>141464</c:v>
                </c:pt>
                <c:pt idx="14">
                  <c:v>142120</c:v>
                </c:pt>
                <c:pt idx="15">
                  <c:v>174836</c:v>
                </c:pt>
                <c:pt idx="16">
                  <c:v>244246</c:v>
                </c:pt>
                <c:pt idx="17">
                  <c:v>283589</c:v>
                </c:pt>
                <c:pt idx="18">
                  <c:v>212062</c:v>
                </c:pt>
                <c:pt idx="19">
                  <c:v>146882</c:v>
                </c:pt>
                <c:pt idx="20">
                  <c:v>101534</c:v>
                </c:pt>
                <c:pt idx="21">
                  <c:v>75436</c:v>
                </c:pt>
                <c:pt idx="22">
                  <c:v>52381</c:v>
                </c:pt>
                <c:pt idx="23">
                  <c:v>31850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86-4DE5-825E-16F57D7B87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97532320"/>
        <c:axId val="1397533760"/>
      </c:barChart>
      <c:catAx>
        <c:axId val="1397532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533760"/>
        <c:crosses val="autoZero"/>
        <c:auto val="1"/>
        <c:lblAlgn val="ctr"/>
        <c:lblOffset val="100"/>
        <c:noMultiLvlLbl val="0"/>
      </c:catAx>
      <c:valAx>
        <c:axId val="139753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No.of Rides</a:t>
                </a:r>
              </a:p>
            </c:rich>
          </c:tx>
          <c:layout>
            <c:manualLayout>
              <c:xMode val="edge"/>
              <c:yMode val="edge"/>
              <c:x val="5.6552834864475364E-3"/>
              <c:y val="0.3969925962947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53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59878340737471"/>
          <c:y val="4.9488989915738663E-2"/>
          <c:w val="0.15128839897548113"/>
          <c:h val="5.70447178740318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[CYCLISTIC_FINAL_VISUALIZATIONS.xlsx]Sheet6!PivotTable10</c:name>
    <c:fmtId val="4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810969109349785"/>
          <c:y val="3.4154642048593961E-2"/>
          <c:w val="0.70751534840995955"/>
          <c:h val="0.85043347301612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Sheet6!$H$5</c:f>
              <c:strCache>
                <c:ptCount val="1"/>
                <c:pt idx="0">
                  <c:v>Sum of 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Sheet6!$G$6:$G$12</c:f>
              <c:strCache>
                <c:ptCount val="6"/>
                <c:pt idx="0">
                  <c:v>0-10 mins</c:v>
                </c:pt>
                <c:pt idx="1">
                  <c:v>10-20 mins</c:v>
                </c:pt>
                <c:pt idx="2">
                  <c:v>20-30 mins</c:v>
                </c:pt>
                <c:pt idx="3">
                  <c:v>30-40 mins</c:v>
                </c:pt>
                <c:pt idx="4">
                  <c:v>40-50 mins</c:v>
                </c:pt>
                <c:pt idx="5">
                  <c:v>50+ mins</c:v>
                </c:pt>
              </c:strCache>
            </c:strRef>
          </c:cat>
          <c:val>
            <c:numRef>
              <c:f>Sheet6!$H$6:$H$12</c:f>
              <c:numCache>
                <c:formatCode>General</c:formatCode>
                <c:ptCount val="6"/>
                <c:pt idx="0">
                  <c:v>1379644</c:v>
                </c:pt>
                <c:pt idx="1">
                  <c:v>822212</c:v>
                </c:pt>
                <c:pt idx="2">
                  <c:v>223884</c:v>
                </c:pt>
                <c:pt idx="3">
                  <c:v>93694</c:v>
                </c:pt>
                <c:pt idx="4">
                  <c:v>36884</c:v>
                </c:pt>
                <c:pt idx="5">
                  <c:v>27863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EA-4D21-89F8-501A93F00810}"/>
            </c:ext>
          </c:extLst>
        </c:ser>
        <c:ser>
          <c:idx val="1"/>
          <c:order val="1"/>
          <c:tx>
            <c:strRef>
              <c:f>Sheet6!$I$5</c:f>
              <c:strCache>
                <c:ptCount val="1"/>
                <c:pt idx="0">
                  <c:v>Sum of 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Sheet6!$G$6:$G$12</c:f>
              <c:strCache>
                <c:ptCount val="6"/>
                <c:pt idx="0">
                  <c:v>0-10 mins</c:v>
                </c:pt>
                <c:pt idx="1">
                  <c:v>10-20 mins</c:v>
                </c:pt>
                <c:pt idx="2">
                  <c:v>20-30 mins</c:v>
                </c:pt>
                <c:pt idx="3">
                  <c:v>30-40 mins</c:v>
                </c:pt>
                <c:pt idx="4">
                  <c:v>40-50 mins</c:v>
                </c:pt>
                <c:pt idx="5">
                  <c:v>50+ mins</c:v>
                </c:pt>
              </c:strCache>
            </c:strRef>
          </c:cat>
          <c:val>
            <c:numRef>
              <c:f>Sheet6!$I$6:$I$12</c:f>
              <c:numCache>
                <c:formatCode>General</c:formatCode>
                <c:ptCount val="6"/>
                <c:pt idx="0">
                  <c:v>511219</c:v>
                </c:pt>
                <c:pt idx="1">
                  <c:v>489708</c:v>
                </c:pt>
                <c:pt idx="2">
                  <c:v>190734</c:v>
                </c:pt>
                <c:pt idx="3">
                  <c:v>97957</c:v>
                </c:pt>
                <c:pt idx="4">
                  <c:v>58421</c:v>
                </c:pt>
                <c:pt idx="5">
                  <c:v>145359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EA-4D21-89F8-501A93F008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96725840"/>
        <c:axId val="1396723920"/>
      </c:barChart>
      <c:catAx>
        <c:axId val="139672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723920"/>
        <c:crosses val="autoZero"/>
        <c:auto val="1"/>
        <c:lblAlgn val="ctr"/>
        <c:lblOffset val="100"/>
        <c:noMultiLvlLbl val="0"/>
      </c:catAx>
      <c:valAx>
        <c:axId val="139672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/>
                  <a:t>No.of</a:t>
                </a:r>
                <a:r>
                  <a:rPr lang="en-IN" sz="1200" b="1" baseline="0"/>
                  <a:t> Rides</a:t>
                </a:r>
                <a:endParaRPr lang="en-IN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72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37687417403821"/>
          <c:y val="1.6232442180438705E-2"/>
          <c:w val="0.36220601281782272"/>
          <c:h val="0.128866881330555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[CYCLISTIC_FINAL_VISUALIZATIONS.xlsx]Sheet7!PivotTable12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CASUAL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Sheet7!$G$2:$G$3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Sheet7!$F$4:$F$34</c:f>
              <c:strCache>
                <c:ptCount val="30"/>
                <c:pt idx="0">
                  <c:v>Wells St &amp; Huron St</c:v>
                </c:pt>
                <c:pt idx="1">
                  <c:v>Dearborn St &amp; Erie St</c:v>
                </c:pt>
                <c:pt idx="2">
                  <c:v>DuSable Lake Shore Dr &amp; Diversey Pkwy</c:v>
                </c:pt>
                <c:pt idx="3">
                  <c:v>McClurg Ct &amp; Ohio St</c:v>
                </c:pt>
                <c:pt idx="4">
                  <c:v>Michigan Ave &amp; Lake St</c:v>
                </c:pt>
                <c:pt idx="5">
                  <c:v>Columbus Dr &amp; Randolph St</c:v>
                </c:pt>
                <c:pt idx="6">
                  <c:v>LaSalle St &amp; Illinois St</c:v>
                </c:pt>
                <c:pt idx="7">
                  <c:v>Wells St &amp; Elm St</c:v>
                </c:pt>
                <c:pt idx="8">
                  <c:v>Kingsbury St &amp; Kinzie St</c:v>
                </c:pt>
                <c:pt idx="9">
                  <c:v>Field Museum</c:v>
                </c:pt>
                <c:pt idx="10">
                  <c:v>Clark St &amp; Armitage Ave</c:v>
                </c:pt>
                <c:pt idx="11">
                  <c:v>Clark St &amp; Lincoln Ave</c:v>
                </c:pt>
                <c:pt idx="12">
                  <c:v>New St &amp; Illinois St</c:v>
                </c:pt>
                <c:pt idx="13">
                  <c:v>Clark St &amp; Elm St</c:v>
                </c:pt>
                <c:pt idx="14">
                  <c:v>Michigan Ave &amp; Washington St</c:v>
                </c:pt>
                <c:pt idx="15">
                  <c:v>Wabash Ave &amp; Grand Ave</c:v>
                </c:pt>
                <c:pt idx="16">
                  <c:v>Wells St &amp; Concord Ln</c:v>
                </c:pt>
                <c:pt idx="17">
                  <c:v>Montrose Harbor</c:v>
                </c:pt>
                <c:pt idx="18">
                  <c:v>Buckingham Fountain</c:v>
                </c:pt>
                <c:pt idx="19">
                  <c:v>Indiana Ave &amp; Roosevelt Rd</c:v>
                </c:pt>
                <c:pt idx="20">
                  <c:v>Adler Planetarium</c:v>
                </c:pt>
                <c:pt idx="21">
                  <c:v>Michigan Ave &amp; 8th St</c:v>
                </c:pt>
                <c:pt idx="22">
                  <c:v>Theater on the Lake</c:v>
                </c:pt>
                <c:pt idx="23">
                  <c:v>Dusable Harbor</c:v>
                </c:pt>
                <c:pt idx="24">
                  <c:v>Shedd Aquarium</c:v>
                </c:pt>
                <c:pt idx="25">
                  <c:v>Millennium Park</c:v>
                </c:pt>
                <c:pt idx="26">
                  <c:v>DuSable Lake Shore Dr &amp; North Blvd</c:v>
                </c:pt>
                <c:pt idx="27">
                  <c:v>Michigan Ave &amp; Oak St</c:v>
                </c:pt>
                <c:pt idx="28">
                  <c:v>DuSable Lake Shore Dr &amp; Monroe St</c:v>
                </c:pt>
                <c:pt idx="29">
                  <c:v>Streeter Dr &amp; Grand Ave</c:v>
                </c:pt>
              </c:strCache>
            </c:strRef>
          </c:cat>
          <c:val>
            <c:numRef>
              <c:f>Sheet7!$G$4:$G$34</c:f>
              <c:numCache>
                <c:formatCode>General</c:formatCode>
                <c:ptCount val="30"/>
                <c:pt idx="0">
                  <c:v>7321</c:v>
                </c:pt>
                <c:pt idx="1">
                  <c:v>7352</c:v>
                </c:pt>
                <c:pt idx="2">
                  <c:v>7754</c:v>
                </c:pt>
                <c:pt idx="3">
                  <c:v>7899</c:v>
                </c:pt>
                <c:pt idx="4">
                  <c:v>8229</c:v>
                </c:pt>
                <c:pt idx="5">
                  <c:v>8390</c:v>
                </c:pt>
                <c:pt idx="6">
                  <c:v>8559</c:v>
                </c:pt>
                <c:pt idx="7">
                  <c:v>8595</c:v>
                </c:pt>
                <c:pt idx="8">
                  <c:v>8802</c:v>
                </c:pt>
                <c:pt idx="9">
                  <c:v>9134</c:v>
                </c:pt>
                <c:pt idx="10">
                  <c:v>9215</c:v>
                </c:pt>
                <c:pt idx="11">
                  <c:v>9285</c:v>
                </c:pt>
                <c:pt idx="12">
                  <c:v>9365</c:v>
                </c:pt>
                <c:pt idx="13">
                  <c:v>9444</c:v>
                </c:pt>
                <c:pt idx="14">
                  <c:v>9555</c:v>
                </c:pt>
                <c:pt idx="15">
                  <c:v>9640</c:v>
                </c:pt>
                <c:pt idx="16">
                  <c:v>9686</c:v>
                </c:pt>
                <c:pt idx="17">
                  <c:v>10188</c:v>
                </c:pt>
                <c:pt idx="18">
                  <c:v>10767</c:v>
                </c:pt>
                <c:pt idx="19">
                  <c:v>10882</c:v>
                </c:pt>
                <c:pt idx="20">
                  <c:v>12165</c:v>
                </c:pt>
                <c:pt idx="21">
                  <c:v>12378</c:v>
                </c:pt>
                <c:pt idx="22">
                  <c:v>15357</c:v>
                </c:pt>
                <c:pt idx="23">
                  <c:v>17017</c:v>
                </c:pt>
                <c:pt idx="24">
                  <c:v>19730</c:v>
                </c:pt>
                <c:pt idx="25">
                  <c:v>20574</c:v>
                </c:pt>
                <c:pt idx="26">
                  <c:v>21274</c:v>
                </c:pt>
                <c:pt idx="27">
                  <c:v>23156</c:v>
                </c:pt>
                <c:pt idx="28">
                  <c:v>31782</c:v>
                </c:pt>
                <c:pt idx="29">
                  <c:v>47916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F4-4580-A10B-8B95904399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23283328"/>
        <c:axId val="1523284288"/>
      </c:barChart>
      <c:catAx>
        <c:axId val="1523283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/>
                  <a:t>Starting Station</a:t>
                </a:r>
              </a:p>
            </c:rich>
          </c:tx>
          <c:layout>
            <c:manualLayout>
              <c:xMode val="edge"/>
              <c:yMode val="edge"/>
              <c:x val="3.0563021433030951E-2"/>
              <c:y val="0.405860250445505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284288"/>
        <c:crosses val="autoZero"/>
        <c:auto val="1"/>
        <c:lblAlgn val="ctr"/>
        <c:lblOffset val="100"/>
        <c:noMultiLvlLbl val="0"/>
      </c:catAx>
      <c:valAx>
        <c:axId val="152328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/>
                  <a:t>No.</a:t>
                </a:r>
                <a:r>
                  <a:rPr lang="en-IN" sz="1050" b="1" baseline="0"/>
                  <a:t> of Rides</a:t>
                </a:r>
                <a:endParaRPr lang="en-IN" sz="105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28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[CYCLISTIC_FINAL_VISUALIZATIONS.xlsx]Sheet7!PivotTable12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Sheet7!$G$2:$G$3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Sheet7!$F$4:$F$34</c:f>
              <c:strCache>
                <c:ptCount val="30"/>
                <c:pt idx="0">
                  <c:v>State St &amp; 33rd St</c:v>
                </c:pt>
                <c:pt idx="1">
                  <c:v>Dearborn Pkwy &amp; Delaware Pl</c:v>
                </c:pt>
                <c:pt idx="2">
                  <c:v>Ellis Ave &amp; 55th St</c:v>
                </c:pt>
                <c:pt idx="3">
                  <c:v>Clinton St &amp; Lake St</c:v>
                </c:pt>
                <c:pt idx="4">
                  <c:v>Wabash Ave &amp; Grand Ave</c:v>
                </c:pt>
                <c:pt idx="5">
                  <c:v>Wilton Ave &amp; Belmont Ave</c:v>
                </c:pt>
                <c:pt idx="6">
                  <c:v>Kingsbury St &amp; Erie St</c:v>
                </c:pt>
                <c:pt idx="7">
                  <c:v>Daley Center Plaza</c:v>
                </c:pt>
                <c:pt idx="8">
                  <c:v>Streeter Dr &amp; Grand Ave</c:v>
                </c:pt>
                <c:pt idx="9">
                  <c:v>Wells St &amp; Huron St</c:v>
                </c:pt>
                <c:pt idx="10">
                  <c:v>Broadway &amp; Barry Ave</c:v>
                </c:pt>
                <c:pt idx="11">
                  <c:v>Wells St &amp; Hubbard St</c:v>
                </c:pt>
                <c:pt idx="12">
                  <c:v>Loomis St &amp; Lexington St</c:v>
                </c:pt>
                <c:pt idx="13">
                  <c:v>Desplaines St &amp; Kinzie St</c:v>
                </c:pt>
                <c:pt idx="14">
                  <c:v>Morgan St &amp; Polk St</c:v>
                </c:pt>
                <c:pt idx="15">
                  <c:v>Canal St &amp; Adams St</c:v>
                </c:pt>
                <c:pt idx="16">
                  <c:v>Larrabee St &amp; Kingsbury St</c:v>
                </c:pt>
                <c:pt idx="17">
                  <c:v>Ellis Ave &amp; 60th St</c:v>
                </c:pt>
                <c:pt idx="18">
                  <c:v>DuSable Lake Shore Dr &amp; North Blvd</c:v>
                </c:pt>
                <c:pt idx="19">
                  <c:v>Canal St &amp; Madison St</c:v>
                </c:pt>
                <c:pt idx="20">
                  <c:v>State St &amp; Chicago Ave</c:v>
                </c:pt>
                <c:pt idx="21">
                  <c:v>University Ave &amp; 57th St</c:v>
                </c:pt>
                <c:pt idx="22">
                  <c:v>Dearborn St &amp; Erie St</c:v>
                </c:pt>
                <c:pt idx="23">
                  <c:v>Wells St &amp; Elm St</c:v>
                </c:pt>
                <c:pt idx="24">
                  <c:v>Wells St &amp; Concord Ln</c:v>
                </c:pt>
                <c:pt idx="25">
                  <c:v>Clinton St &amp; Jackson Blvd</c:v>
                </c:pt>
                <c:pt idx="26">
                  <c:v>Clark St &amp; Elm St</c:v>
                </c:pt>
                <c:pt idx="27">
                  <c:v>Clinton St &amp; Madison St</c:v>
                </c:pt>
                <c:pt idx="28">
                  <c:v>Clinton St &amp; Washington Blvd</c:v>
                </c:pt>
                <c:pt idx="29">
                  <c:v>Kingsbury St &amp; Kinzie St</c:v>
                </c:pt>
              </c:strCache>
            </c:strRef>
          </c:cat>
          <c:val>
            <c:numRef>
              <c:f>Sheet7!$G$4:$G$34</c:f>
              <c:numCache>
                <c:formatCode>General</c:formatCode>
                <c:ptCount val="30"/>
                <c:pt idx="0">
                  <c:v>12848</c:v>
                </c:pt>
                <c:pt idx="1">
                  <c:v>12980</c:v>
                </c:pt>
                <c:pt idx="2">
                  <c:v>13040</c:v>
                </c:pt>
                <c:pt idx="3">
                  <c:v>13091</c:v>
                </c:pt>
                <c:pt idx="4">
                  <c:v>13114</c:v>
                </c:pt>
                <c:pt idx="5">
                  <c:v>13231</c:v>
                </c:pt>
                <c:pt idx="6">
                  <c:v>13274</c:v>
                </c:pt>
                <c:pt idx="7">
                  <c:v>13407</c:v>
                </c:pt>
                <c:pt idx="8">
                  <c:v>13750</c:v>
                </c:pt>
                <c:pt idx="9">
                  <c:v>13829</c:v>
                </c:pt>
                <c:pt idx="10">
                  <c:v>13832</c:v>
                </c:pt>
                <c:pt idx="11">
                  <c:v>13835</c:v>
                </c:pt>
                <c:pt idx="12">
                  <c:v>13849</c:v>
                </c:pt>
                <c:pt idx="13">
                  <c:v>14050</c:v>
                </c:pt>
                <c:pt idx="14">
                  <c:v>14421</c:v>
                </c:pt>
                <c:pt idx="15">
                  <c:v>14572</c:v>
                </c:pt>
                <c:pt idx="16">
                  <c:v>14606</c:v>
                </c:pt>
                <c:pt idx="17">
                  <c:v>14610</c:v>
                </c:pt>
                <c:pt idx="18">
                  <c:v>15153</c:v>
                </c:pt>
                <c:pt idx="19">
                  <c:v>16019</c:v>
                </c:pt>
                <c:pt idx="20">
                  <c:v>16058</c:v>
                </c:pt>
                <c:pt idx="21">
                  <c:v>16767</c:v>
                </c:pt>
                <c:pt idx="22">
                  <c:v>16793</c:v>
                </c:pt>
                <c:pt idx="23">
                  <c:v>17096</c:v>
                </c:pt>
                <c:pt idx="24">
                  <c:v>17448</c:v>
                </c:pt>
                <c:pt idx="25">
                  <c:v>17648</c:v>
                </c:pt>
                <c:pt idx="26">
                  <c:v>21412</c:v>
                </c:pt>
                <c:pt idx="27">
                  <c:v>21545</c:v>
                </c:pt>
                <c:pt idx="28">
                  <c:v>23882</c:v>
                </c:pt>
                <c:pt idx="29">
                  <c:v>25362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8D-4AED-BD7A-A355A9D014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523283328"/>
        <c:axId val="1523284288"/>
      </c:barChart>
      <c:catAx>
        <c:axId val="1523283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Starting Station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284288"/>
        <c:crosses val="autoZero"/>
        <c:auto val="1"/>
        <c:lblAlgn val="ctr"/>
        <c:lblOffset val="100"/>
        <c:noMultiLvlLbl val="0"/>
      </c:catAx>
      <c:valAx>
        <c:axId val="1523284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/>
                  <a:t>No.</a:t>
                </a:r>
                <a:r>
                  <a:rPr lang="en-IN" sz="1050" b="1" baseline="0"/>
                  <a:t> of Rides</a:t>
                </a:r>
                <a:endParaRPr lang="en-IN" sz="1050" b="1"/>
              </a:p>
            </c:rich>
          </c:tx>
          <c:layout>
            <c:manualLayout>
              <c:xMode val="edge"/>
              <c:yMode val="edge"/>
              <c:x val="0.59896542685069543"/>
              <c:y val="0.931616422128605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28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[CYCLISTIC_FINAL_VISUALIZATIONS.xlsx]Sheet8!PivotTable2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CASUAL</a:t>
            </a:r>
          </a:p>
        </c:rich>
      </c:tx>
      <c:layout>
        <c:manualLayout>
          <c:xMode val="edge"/>
          <c:yMode val="edge"/>
          <c:x val="0.43595113384258266"/>
          <c:y val="2.0871285566727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7217603560412499"/>
          <c:y val="7.1312515866971321E-2"/>
          <c:w val="0.58102866882587401"/>
          <c:h val="0.818701936819969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Sheet8!$H$3:$H$4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Sheet8!$G$5:$G$35</c:f>
              <c:strCache>
                <c:ptCount val="30"/>
                <c:pt idx="0">
                  <c:v>Field Museum</c:v>
                </c:pt>
                <c:pt idx="1">
                  <c:v>Fairbanks Ct &amp; Grand Ave</c:v>
                </c:pt>
                <c:pt idx="2">
                  <c:v>Sheffield Ave &amp; Waveland Ave</c:v>
                </c:pt>
                <c:pt idx="3">
                  <c:v>Buckingham Fountain</c:v>
                </c:pt>
                <c:pt idx="4">
                  <c:v>Dearborn St &amp; Erie St</c:v>
                </c:pt>
                <c:pt idx="5">
                  <c:v>DuSable Lake Shore Dr &amp; Diversey Pkwy</c:v>
                </c:pt>
                <c:pt idx="6">
                  <c:v>Kingsbury St &amp; Kinzie St</c:v>
                </c:pt>
                <c:pt idx="7">
                  <c:v>LaSalle St &amp; Illinois St</c:v>
                </c:pt>
                <c:pt idx="8">
                  <c:v>Michigan Ave &amp; Lake St</c:v>
                </c:pt>
                <c:pt idx="9">
                  <c:v>Wells St &amp; Elm St</c:v>
                </c:pt>
                <c:pt idx="10">
                  <c:v>McClurg Ct &amp; Ohio St</c:v>
                </c:pt>
                <c:pt idx="11">
                  <c:v>New St &amp; Illinois St</c:v>
                </c:pt>
                <c:pt idx="12">
                  <c:v>Clark St &amp; Elm St</c:v>
                </c:pt>
                <c:pt idx="13">
                  <c:v>Clark St &amp; Armitage Ave</c:v>
                </c:pt>
                <c:pt idx="14">
                  <c:v>Montrose Harbor</c:v>
                </c:pt>
                <c:pt idx="15">
                  <c:v>Wells St &amp; Concord Ln</c:v>
                </c:pt>
                <c:pt idx="16">
                  <c:v>Clark St &amp; Lincoln Ave</c:v>
                </c:pt>
                <c:pt idx="17">
                  <c:v>Wabash Ave &amp; Grand Ave</c:v>
                </c:pt>
                <c:pt idx="18">
                  <c:v>Adler Planetarium</c:v>
                </c:pt>
                <c:pt idx="19">
                  <c:v>Michigan Ave &amp; Washington St</c:v>
                </c:pt>
                <c:pt idx="20">
                  <c:v>Indiana Ave &amp; Roosevelt Rd</c:v>
                </c:pt>
                <c:pt idx="21">
                  <c:v>Michigan Ave &amp; 8th St</c:v>
                </c:pt>
                <c:pt idx="22">
                  <c:v>Dusable Harbor</c:v>
                </c:pt>
                <c:pt idx="23">
                  <c:v>Theater on the Lake</c:v>
                </c:pt>
                <c:pt idx="24">
                  <c:v>Shedd Aquarium</c:v>
                </c:pt>
                <c:pt idx="25">
                  <c:v>Millennium Park</c:v>
                </c:pt>
                <c:pt idx="26">
                  <c:v>Michigan Ave &amp; Oak St</c:v>
                </c:pt>
                <c:pt idx="27">
                  <c:v>DuSable Lake Shore Dr &amp; North Blvd</c:v>
                </c:pt>
                <c:pt idx="28">
                  <c:v>DuSable Lake Shore Dr &amp; Monroe St</c:v>
                </c:pt>
                <c:pt idx="29">
                  <c:v>Streeter Dr &amp; Grand Ave</c:v>
                </c:pt>
              </c:strCache>
            </c:strRef>
          </c:cat>
          <c:val>
            <c:numRef>
              <c:f>Sheet8!$H$5:$H$35</c:f>
              <c:numCache>
                <c:formatCode>General</c:formatCode>
                <c:ptCount val="30"/>
                <c:pt idx="0">
                  <c:v>7077</c:v>
                </c:pt>
                <c:pt idx="1">
                  <c:v>7124</c:v>
                </c:pt>
                <c:pt idx="2">
                  <c:v>7828</c:v>
                </c:pt>
                <c:pt idx="3">
                  <c:v>7962</c:v>
                </c:pt>
                <c:pt idx="4">
                  <c:v>7970</c:v>
                </c:pt>
                <c:pt idx="5">
                  <c:v>8208</c:v>
                </c:pt>
                <c:pt idx="6">
                  <c:v>8268</c:v>
                </c:pt>
                <c:pt idx="7">
                  <c:v>8498</c:v>
                </c:pt>
                <c:pt idx="8">
                  <c:v>8553</c:v>
                </c:pt>
                <c:pt idx="9">
                  <c:v>8693</c:v>
                </c:pt>
                <c:pt idx="10">
                  <c:v>8824</c:v>
                </c:pt>
                <c:pt idx="11">
                  <c:v>8902</c:v>
                </c:pt>
                <c:pt idx="12">
                  <c:v>8951</c:v>
                </c:pt>
                <c:pt idx="13">
                  <c:v>9761</c:v>
                </c:pt>
                <c:pt idx="14">
                  <c:v>9888</c:v>
                </c:pt>
                <c:pt idx="15">
                  <c:v>9911</c:v>
                </c:pt>
                <c:pt idx="16">
                  <c:v>10177</c:v>
                </c:pt>
                <c:pt idx="17">
                  <c:v>10399</c:v>
                </c:pt>
                <c:pt idx="18">
                  <c:v>10469</c:v>
                </c:pt>
                <c:pt idx="19">
                  <c:v>10495</c:v>
                </c:pt>
                <c:pt idx="20">
                  <c:v>10527</c:v>
                </c:pt>
                <c:pt idx="21">
                  <c:v>11483</c:v>
                </c:pt>
                <c:pt idx="22">
                  <c:v>15474</c:v>
                </c:pt>
                <c:pt idx="23">
                  <c:v>16852</c:v>
                </c:pt>
                <c:pt idx="24">
                  <c:v>18026</c:v>
                </c:pt>
                <c:pt idx="25">
                  <c:v>22548</c:v>
                </c:pt>
                <c:pt idx="26">
                  <c:v>24035</c:v>
                </c:pt>
                <c:pt idx="27">
                  <c:v>25037</c:v>
                </c:pt>
                <c:pt idx="28">
                  <c:v>29778</c:v>
                </c:pt>
                <c:pt idx="29">
                  <c:v>51945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7A-44D7-91E5-FF974C9312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3643488"/>
        <c:axId val="23640128"/>
      </c:barChart>
      <c:catAx>
        <c:axId val="236434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Stations</a:t>
                </a:r>
                <a:r>
                  <a:rPr lang="en-US" b="1" baseline="0" dirty="0"/>
                  <a:t> Name</a:t>
                </a:r>
                <a:endParaRPr lang="en-IN" b="1" dirty="0"/>
              </a:p>
            </c:rich>
          </c:tx>
          <c:layout>
            <c:manualLayout>
              <c:xMode val="edge"/>
              <c:yMode val="edge"/>
              <c:x val="2.204209415167703E-2"/>
              <c:y val="0.394105982372919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40128"/>
        <c:crosses val="autoZero"/>
        <c:auto val="1"/>
        <c:lblAlgn val="ctr"/>
        <c:lblOffset val="100"/>
        <c:noMultiLvlLbl val="0"/>
      </c:catAx>
      <c:valAx>
        <c:axId val="23640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No.</a:t>
                </a:r>
                <a:r>
                  <a:rPr lang="en-US" b="1" baseline="0" dirty="0"/>
                  <a:t> of Rides</a:t>
                </a:r>
                <a:endParaRPr lang="en-IN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43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03D730-B7FB-495E-88CC-392AB41095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99065-BE1F-307D-495C-2CB5A3CD09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DE259-EC46-412C-8325-E7B2FE6DCB9B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2994A-37BB-B904-17C0-BE9BC238A8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516D-01ED-A31F-9FA6-16C4AA670A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81280-4912-47C5-AAA8-B168C4F6D3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6042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72770-0B45-48E3-BDB1-BF4C9E46F8A8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D36D3-79B8-434F-A17F-1AF96F844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50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3E70-CC30-E805-86FB-B8420E0CE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E7443-BCB1-9624-7BED-512E8C455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D965E-B9A4-72FC-C8EC-930AB4CD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63AD0-B579-4090-B58B-0CC302ECFBAA}" type="datetime1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D318F-8D29-1D14-9FC4-7DB4179B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A7AA-4D46-AABD-65E0-A29047A9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04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F202-F569-F623-A385-23A9ADD8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FEDE9-9A3B-E5DD-5375-1F0C11DE9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3504-502C-0282-9733-F06F2FD8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B1E7A-8C9B-4207-A01B-5B9F0FE0D86B}" type="datetime1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7F749-4DC8-0278-22E7-2794F322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823B-2E37-7113-349C-5AB8D840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E142E-D81D-4153-654F-4D29F0E72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3C1DC-46BD-95AC-B0CE-0DCA6130F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B55D-CF28-7D27-563F-D7E175E3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EF3C1-8091-46F6-A116-291940140CE4}" type="datetime1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1C6F-6A44-4FED-0EAA-9AF289F1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609C-E3C3-0598-CC8F-816FDDD6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360D-C664-11CC-E8A7-4C9F7A18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1A5D-9ADE-FBE2-BC80-B629005E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2C0B-D51B-07BC-4C31-D1197A2B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F9EE-C77A-4F9B-907E-2897029433E1}" type="datetime1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D8AF-3B37-04EE-573D-914FA277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7966D-B068-5D7E-E66A-48EBFE6C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7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F13C-A7E9-89C6-68C6-E73B1429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A374C-2CD4-076A-6AC6-AED6A145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B3DB-0F11-C407-DC44-BF8A140C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9863-E588-4F53-A609-756608539133}" type="datetime1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B87F-6BB2-545A-8D14-F1C8EBD1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B3F69-1BE0-A2FF-3416-0FA04192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9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E278-CBB6-8180-1AFB-37A18D87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480F-6445-C090-694E-56FB7D6C7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6C381-96C3-47FB-8828-4EFA81FFE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49D70-158C-7365-9F47-14AEDDBD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DC39B-BF2E-4303-AAD0-5ACAC27F4480}" type="datetime1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47D2-5278-A253-1673-E7120E74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8131D-6EFB-7CDB-C1E8-B426EF2F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67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EAD0-B02E-6372-F89F-65C6ECC2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9C94F-5483-7300-844A-B6B1D5F5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D57C9-1664-74D7-D90B-8BF37ABF5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809F1-B565-5DFD-279F-BD6112945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0E519-6F4C-5CBD-8AFA-2BBD5B5B5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55D1F-ABB8-17D4-375C-8A8495D6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E88D-B8AF-45C7-A58F-41ECB3CA149C}" type="datetime1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FDB36-DDAA-5F4D-DA43-7CE0A083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F2CA2-B34D-51D2-B500-F2F248BA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86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B62-B510-DED7-4E5E-FF016720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B7B53-663E-52B6-CF75-72CB1674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62AD-A134-4DD4-8171-E9A0751AA038}" type="datetime1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38DC5-8E58-9874-B60B-708FF5BC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4718A-1A47-02FA-7536-B945D666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1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1952A-8B61-E8AE-A4F4-75EBA9DA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EFEC-C22F-4012-9960-D9DA1702FC34}" type="datetime1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0195B-E185-E219-8B55-48B2EAF4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1A847-A92B-08E0-F8B2-0C6B055C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370E-5E93-3B61-8320-1E83C74E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0F9C5-044F-E497-AB39-495A5782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28C4C-46C9-3527-B47F-0BCAC3B94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C7ED-9952-2C03-2403-200DC1D1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E843-4809-4689-A7E5-68984C86C8C5}" type="datetime1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DC8B8-0763-0BDF-1752-A961E743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7C80E-49F9-3752-31BB-E2B0A79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B880-FD9E-A8BE-952B-22CF18FD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4715-DF9B-32BC-116B-2307BB118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72A90-63BF-F096-042A-13FAD3FE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2AA53-BC29-72A1-32E2-B54F58CF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61FA-ED38-4B59-9691-CF415B6DBAFF}" type="datetime1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FBD9E-D506-4739-246E-375DF195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CC9DF-0857-44EE-ADBA-BD12B69B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65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F5103-A19E-4F61-F453-A42B6D61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F9F4B-9E34-BB4B-24A5-09A98E59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EE53-1F0C-3B98-A8D4-62F221722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1D4D3-B03D-404C-B507-1B302057EBB3}" type="datetime1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F7D7-90E5-200C-15CD-E8F5AF5A8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Cyclistic - Case Study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ED31-3690-3329-AF9C-6F608930D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52C25-3F83-4504-8451-BC97373F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4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B5553D5-BD32-4D68-2D1A-7F838C9CAE51}"/>
              </a:ext>
            </a:extLst>
          </p:cNvPr>
          <p:cNvSpPr/>
          <p:nvPr/>
        </p:nvSpPr>
        <p:spPr>
          <a:xfrm rot="5400000">
            <a:off x="-616974" y="616976"/>
            <a:ext cx="6858000" cy="5624052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5A8BE-CC13-9989-AE8B-949F7AADC372}"/>
              </a:ext>
            </a:extLst>
          </p:cNvPr>
          <p:cNvSpPr txBox="1"/>
          <p:nvPr/>
        </p:nvSpPr>
        <p:spPr>
          <a:xfrm>
            <a:off x="698089" y="850734"/>
            <a:ext cx="260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CASE STUDY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FF0F7-6EF8-60A3-2D46-1D659CFAE7D0}"/>
              </a:ext>
            </a:extLst>
          </p:cNvPr>
          <p:cNvSpPr txBox="1"/>
          <p:nvPr/>
        </p:nvSpPr>
        <p:spPr>
          <a:xfrm>
            <a:off x="147483" y="1435509"/>
            <a:ext cx="409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CYCLISTIC – A BIKE SHARE COMPANY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7220D-EAD8-94C0-3AF7-7017F78B7841}"/>
              </a:ext>
            </a:extLst>
          </p:cNvPr>
          <p:cNvSpPr txBox="1"/>
          <p:nvPr/>
        </p:nvSpPr>
        <p:spPr>
          <a:xfrm>
            <a:off x="9012475" y="5785450"/>
            <a:ext cx="317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PRESENTED BY – TARUN GIRI</a:t>
            </a:r>
            <a:endParaRPr lang="en-IN" b="1" dirty="0"/>
          </a:p>
          <a:p>
            <a:pPr algn="ctr"/>
            <a:r>
              <a:rPr lang="en-IN" b="1" dirty="0"/>
              <a:t>DEC’2024</a:t>
            </a:r>
            <a:endParaRPr lang="en-US" b="1" dirty="0"/>
          </a:p>
        </p:txBody>
      </p:sp>
      <p:pic>
        <p:nvPicPr>
          <p:cNvPr id="10" name="Picture 9" descr="A blue circle with a person on a bicycle&#10;&#10;Description automatically generated">
            <a:extLst>
              <a:ext uri="{FF2B5EF4-FFF2-40B4-BE49-F238E27FC236}">
                <a16:creationId xmlns:a16="http://schemas.microsoft.com/office/drawing/2014/main" id="{1902A8EE-DEF0-1521-A24C-61FA45AA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74" y="850734"/>
            <a:ext cx="5624052" cy="467156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77C59D2-2792-69A2-0317-BFDD0D77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3352C69-EBB4-11DD-2B9E-BA5FCBBD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27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071EA-B8FF-E748-1344-088E3A7B8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F24EDB-8CAD-8DBD-14DE-3D051746C2C0}"/>
              </a:ext>
            </a:extLst>
          </p:cNvPr>
          <p:cNvSpPr txBox="1"/>
          <p:nvPr/>
        </p:nvSpPr>
        <p:spPr>
          <a:xfrm>
            <a:off x="3365926" y="257162"/>
            <a:ext cx="5460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NO. OF TRIPS: HOUR OF DAY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AFB4C-88AC-8736-3CFC-4D3E6ED6DCC8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48149D1-C68F-35E2-E08F-EB9A7E12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59E4545-F870-27F9-955D-229C7C07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4CC0113-BE25-AAA6-8A07-AC93C735A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887958"/>
              </p:ext>
            </p:extLst>
          </p:nvPr>
        </p:nvGraphicFramePr>
        <p:xfrm>
          <a:off x="816078" y="934065"/>
          <a:ext cx="11228438" cy="5422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499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D1E6F-18DF-5A46-08E6-4DA02632C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8E688F-570E-6A56-2969-B35422D10534}"/>
              </a:ext>
            </a:extLst>
          </p:cNvPr>
          <p:cNvSpPr txBox="1"/>
          <p:nvPr/>
        </p:nvSpPr>
        <p:spPr>
          <a:xfrm>
            <a:off x="2222189" y="257162"/>
            <a:ext cx="774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NO. OF TRIPS: HOUR OF DAY (Continued)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4FE72-A135-DBB6-52E0-BB5EEF494014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CF08FAE-6B9C-6F79-7CEB-DE014D62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28FEAD3-7DAA-0E1A-E0AA-F353DAF6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11</a:t>
            </a:fld>
            <a:endParaRPr lang="en-IN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63C9D02A-3AA9-CF4D-ECD3-59B29CA30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0372" y="1678198"/>
            <a:ext cx="10013174" cy="323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Key takeaways</a:t>
            </a:r>
            <a:endParaRPr lang="en-US" sz="1800" dirty="0"/>
          </a:p>
          <a:p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Peak times for Annual Members indicate trips to and from work: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At morning between 6 to 9 am rides are high.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At evening between 4 to 6 pm rides are highest.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/>
            <a:r>
              <a:rPr lang="en-US" sz="1800" dirty="0"/>
              <a:t>Trips made by Casual Riders increases throughout the day, peaking at 5 pm. </a:t>
            </a:r>
          </a:p>
          <a:p>
            <a:pPr lvl="1"/>
            <a:r>
              <a:rPr lang="en-US" sz="1800" dirty="0"/>
              <a:t>Pattern for both customers using bikes generally remains the same throughout the day.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3508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EDD35-DA40-5090-9569-D70180C3D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0BE132-CCCA-9382-73E1-0D29F6363CE1}"/>
              </a:ext>
            </a:extLst>
          </p:cNvPr>
          <p:cNvSpPr txBox="1"/>
          <p:nvPr/>
        </p:nvSpPr>
        <p:spPr>
          <a:xfrm>
            <a:off x="4777270" y="257162"/>
            <a:ext cx="2637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TRIP LENGTH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2011A1-5772-3CE5-8EDE-E51D3C302C63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44FEDFF-459B-61CC-55AF-E61C10CF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6B7C48F-3D60-01D0-8B74-4F27A5C3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33A336-9C01-B5F4-0CA3-E8B7D4363D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622343"/>
              </p:ext>
            </p:extLst>
          </p:nvPr>
        </p:nvGraphicFramePr>
        <p:xfrm>
          <a:off x="6095996" y="1221657"/>
          <a:ext cx="5695704" cy="4414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860A15C-EE9F-645F-8E42-E7BDA9840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262" y="1638869"/>
            <a:ext cx="5099590" cy="32379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Key takeaways</a:t>
            </a:r>
            <a:endParaRPr lang="en-US" sz="1800" dirty="0"/>
          </a:p>
          <a:p>
            <a:pPr algn="just"/>
            <a:endParaRPr lang="en-US" sz="18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Most trips are commonly completed between 0-10 mins by </a:t>
            </a:r>
            <a:r>
              <a:rPr lang="en-US" sz="1800" dirty="0">
                <a:solidFill>
                  <a:schemeClr val="accent2"/>
                </a:solidFill>
              </a:rPr>
              <a:t>annual members </a:t>
            </a:r>
            <a:r>
              <a:rPr lang="en-US" sz="1800" dirty="0"/>
              <a:t>&amp; Least trips are 50+ mins.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/>
                </a:solidFill>
              </a:rPr>
              <a:t>Casual Riders </a:t>
            </a:r>
            <a:r>
              <a:rPr lang="en-US" sz="1800" dirty="0"/>
              <a:t>completed mostly their trips between 0-20 mins &amp; least trips are done between 40-50 mins.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Average ride duration or length of annual member is  12 mins &amp; casual rider is 24 mins.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 algn="just"/>
            <a:endParaRPr lang="en-US" sz="1800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2868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18E0D-B781-B106-EF1A-F6A16FA0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EEA1C7-D09A-AC4A-1DBB-42D4C4EE979B}"/>
              </a:ext>
            </a:extLst>
          </p:cNvPr>
          <p:cNvSpPr txBox="1"/>
          <p:nvPr/>
        </p:nvSpPr>
        <p:spPr>
          <a:xfrm>
            <a:off x="1823584" y="152940"/>
            <a:ext cx="854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30 MOST POPULAR  TRIPS STARTING STATION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3598E-B989-4035-DD49-495E78FB5BB4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E44F191-DE83-2B3D-296E-F4B61F88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4AEDB8E-3E3D-D9B0-901F-D4766A7C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8D5E5C2-A3B0-6120-DBEA-A68CE0C9F6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0527732"/>
              </p:ext>
            </p:extLst>
          </p:nvPr>
        </p:nvGraphicFramePr>
        <p:xfrm>
          <a:off x="6430297" y="636524"/>
          <a:ext cx="5761703" cy="5584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8D5E5C2-A3B0-6120-DBEA-A68CE0C9F6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000812"/>
              </p:ext>
            </p:extLst>
          </p:nvPr>
        </p:nvGraphicFramePr>
        <p:xfrm>
          <a:off x="560439" y="636524"/>
          <a:ext cx="6160995" cy="5584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266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84615-E8BF-DF5F-B36E-562B6882C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D3CD8-8480-DD19-0C03-BC8619CF7737}"/>
              </a:ext>
            </a:extLst>
          </p:cNvPr>
          <p:cNvSpPr txBox="1"/>
          <p:nvPr/>
        </p:nvSpPr>
        <p:spPr>
          <a:xfrm>
            <a:off x="1982410" y="152940"/>
            <a:ext cx="8227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30 MOST POPULAR  TRIPS ENDING STATION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82E0E-EAD3-D703-B2CE-FBE37D545081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64F9424-7055-FEF7-CB95-0C22B98F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2E0BD18-1158-83A3-5A28-8847CFDF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7BF788-124B-FF6E-877B-0D32303604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15859"/>
              </p:ext>
            </p:extLst>
          </p:nvPr>
        </p:nvGraphicFramePr>
        <p:xfrm>
          <a:off x="6489290" y="614606"/>
          <a:ext cx="5702710" cy="5741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5DA5A04-337B-4056-99E9-1C537B671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365096"/>
              </p:ext>
            </p:extLst>
          </p:nvPr>
        </p:nvGraphicFramePr>
        <p:xfrm>
          <a:off x="688258" y="614607"/>
          <a:ext cx="5938685" cy="5741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652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38ADF-0ABB-EC9D-AA4F-DC444397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222B63-FDDB-1338-6AF5-5924C6256933}"/>
              </a:ext>
            </a:extLst>
          </p:cNvPr>
          <p:cNvSpPr txBox="1"/>
          <p:nvPr/>
        </p:nvSpPr>
        <p:spPr>
          <a:xfrm>
            <a:off x="2524253" y="470252"/>
            <a:ext cx="714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30 MOST POPULAR TRIPS (Continued)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86715-8B8A-FCC5-FA1B-35423862D358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E7DBEDB-F2BE-2F2F-2831-F4EE46E6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C388B05-E629-B60D-4726-F26C581B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15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60E2B-1060-D18A-488D-D3C1BAAED70A}"/>
              </a:ext>
            </a:extLst>
          </p:cNvPr>
          <p:cNvSpPr txBox="1"/>
          <p:nvPr/>
        </p:nvSpPr>
        <p:spPr>
          <a:xfrm>
            <a:off x="1823884" y="1843949"/>
            <a:ext cx="904076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Takeaways: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popular starting and ending station among </a:t>
            </a:r>
            <a:r>
              <a:rPr lang="en-GB" dirty="0">
                <a:solidFill>
                  <a:schemeClr val="accent2"/>
                </a:solidFill>
              </a:rPr>
              <a:t>annual members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Kingsbury St &amp; Kinzie St.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GB" dirty="0">
                <a:solidFill>
                  <a:schemeClr val="accent2"/>
                </a:solidFill>
              </a:rPr>
              <a:t>annual members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no. of rides between same starting and ending stations are approximately the same.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popular starting and ending station among </a:t>
            </a:r>
            <a:r>
              <a:rPr lang="en-GB" dirty="0">
                <a:solidFill>
                  <a:schemeClr val="accent2"/>
                </a:solidFill>
              </a:rPr>
              <a:t>casual riders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Streeter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 &amp; Grand Ave.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GB" dirty="0">
                <a:solidFill>
                  <a:schemeClr val="accent2"/>
                </a:solidFill>
              </a:rPr>
              <a:t>casual riders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no. of rides between the top 10 most popular starting and ending stations are approximately the same.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79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801C4-6FB1-20CC-569B-DCC0DFFED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DF1C9-188D-EA42-1156-01B175358786}"/>
              </a:ext>
            </a:extLst>
          </p:cNvPr>
          <p:cNvSpPr txBox="1"/>
          <p:nvPr/>
        </p:nvSpPr>
        <p:spPr>
          <a:xfrm>
            <a:off x="2548265" y="470252"/>
            <a:ext cx="7095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OVERALL TAKEAWAYS/KEY FINDINGS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FF5FA7-C316-2998-4B8D-45AE5B72F6A6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EB10659-31C2-C094-6BEB-0825912F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D12119B-2D71-8EAE-45A5-179F91DE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16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912FA-D317-1AFA-E92F-7AFD9948FEA0}"/>
              </a:ext>
            </a:extLst>
          </p:cNvPr>
          <p:cNvSpPr txBox="1"/>
          <p:nvPr/>
        </p:nvSpPr>
        <p:spPr>
          <a:xfrm>
            <a:off x="1149941" y="1788050"/>
            <a:ext cx="10343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Casual Riders</a:t>
            </a:r>
            <a:r>
              <a:rPr lang="en-US" dirty="0"/>
              <a:t> mainly use the </a:t>
            </a:r>
            <a:r>
              <a:rPr lang="en-US" i="1" dirty="0"/>
              <a:t>Streeter Dr &amp; Grand Ave, DuSable Lake Shore Dr &amp; Monroe St, DuSable Lake Shore Dr &amp; North Blvd </a:t>
            </a:r>
            <a:r>
              <a:rPr lang="en-US" dirty="0"/>
              <a:t> and  </a:t>
            </a:r>
            <a:r>
              <a:rPr lang="en-US" i="1" dirty="0"/>
              <a:t>Michigan Ave &amp; Oat St.</a:t>
            </a:r>
            <a:endParaRPr lang="en-US" dirty="0"/>
          </a:p>
          <a:p>
            <a:pPr marL="749808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Efforts can be targeted in these areas.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While most </a:t>
            </a:r>
            <a:r>
              <a:rPr lang="en-US" dirty="0">
                <a:solidFill>
                  <a:schemeClr val="accent2"/>
                </a:solidFill>
              </a:rPr>
              <a:t>Casual Riders</a:t>
            </a:r>
            <a:r>
              <a:rPr lang="en-US" dirty="0"/>
              <a:t> make trips that last longer than 24 mins per day on an average, there is a significant number of them that do trips for 24 mins and less.</a:t>
            </a:r>
          </a:p>
          <a:p>
            <a:pPr marL="749808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These can be prioritized in a campaign.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The data suggests that </a:t>
            </a:r>
            <a:r>
              <a:rPr lang="en-US" dirty="0">
                <a:solidFill>
                  <a:schemeClr val="accent2"/>
                </a:solidFill>
              </a:rPr>
              <a:t>Casual Riders</a:t>
            </a:r>
            <a:r>
              <a:rPr lang="en-US" dirty="0"/>
              <a:t> use bikes mainly on the weekend while </a:t>
            </a:r>
            <a:r>
              <a:rPr lang="en-US" dirty="0">
                <a:solidFill>
                  <a:schemeClr val="accent2"/>
                </a:solidFill>
              </a:rPr>
              <a:t>Annual Members</a:t>
            </a:r>
            <a:r>
              <a:rPr lang="en-US" dirty="0"/>
              <a:t> tend to use it for getting to and from work.</a:t>
            </a:r>
          </a:p>
          <a:p>
            <a:pPr marL="749808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Priority should be aimed at those </a:t>
            </a:r>
            <a:r>
              <a:rPr lang="en-US" dirty="0">
                <a:solidFill>
                  <a:schemeClr val="accent2"/>
                </a:solidFill>
              </a:rPr>
              <a:t>Casual Riders</a:t>
            </a:r>
            <a:r>
              <a:rPr lang="en-US" dirty="0"/>
              <a:t> who use bikes like </a:t>
            </a:r>
            <a:r>
              <a:rPr lang="en-US" dirty="0">
                <a:solidFill>
                  <a:schemeClr val="accent2"/>
                </a:solidFill>
              </a:rPr>
              <a:t>Annual Members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In Summer Months Total Rides per month significantly increased.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82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DD8F-3770-6AE0-0DBD-D2A53800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2766218"/>
            <a:ext cx="3778045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THANK YOU !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89437-1AFD-0072-D61B-57DFA26F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C2104-C86D-4A85-2DCF-82EB9BFB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8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916DCB-BB88-CC9E-C561-146E95478692}"/>
              </a:ext>
            </a:extLst>
          </p:cNvPr>
          <p:cNvSpPr txBox="1"/>
          <p:nvPr/>
        </p:nvSpPr>
        <p:spPr>
          <a:xfrm>
            <a:off x="5198350" y="432629"/>
            <a:ext cx="1795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AGENDA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0226A2-2804-7DC5-3A21-AB659CC85547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2B614E-FAA8-7206-6AFD-D443A8E07218}"/>
              </a:ext>
            </a:extLst>
          </p:cNvPr>
          <p:cNvSpPr/>
          <p:nvPr/>
        </p:nvSpPr>
        <p:spPr>
          <a:xfrm>
            <a:off x="1213523" y="2054938"/>
            <a:ext cx="1828800" cy="173047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0EAED8-8AA4-C0F5-039F-38A2407B9ED7}"/>
              </a:ext>
            </a:extLst>
          </p:cNvPr>
          <p:cNvSpPr/>
          <p:nvPr/>
        </p:nvSpPr>
        <p:spPr>
          <a:xfrm>
            <a:off x="3347379" y="2084431"/>
            <a:ext cx="1828800" cy="173047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D178CC-C71C-1EBA-9CC8-B8694023EF0E}"/>
              </a:ext>
            </a:extLst>
          </p:cNvPr>
          <p:cNvSpPr/>
          <p:nvPr/>
        </p:nvSpPr>
        <p:spPr>
          <a:xfrm>
            <a:off x="5481235" y="2084431"/>
            <a:ext cx="1828800" cy="173047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3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751D17-FFFD-1FE3-F5FC-9B54EF80F6CB}"/>
              </a:ext>
            </a:extLst>
          </p:cNvPr>
          <p:cNvSpPr/>
          <p:nvPr/>
        </p:nvSpPr>
        <p:spPr>
          <a:xfrm>
            <a:off x="7641998" y="2084431"/>
            <a:ext cx="1828800" cy="173047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4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25A1B2-C96F-C3A9-2DB7-DCB5213AC153}"/>
              </a:ext>
            </a:extLst>
          </p:cNvPr>
          <p:cNvSpPr/>
          <p:nvPr/>
        </p:nvSpPr>
        <p:spPr>
          <a:xfrm>
            <a:off x="9802761" y="2054937"/>
            <a:ext cx="1828800" cy="1730477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5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B9C8D-F1CD-6E92-774D-3440C32D565C}"/>
              </a:ext>
            </a:extLst>
          </p:cNvPr>
          <p:cNvSpPr txBox="1"/>
          <p:nvPr/>
        </p:nvSpPr>
        <p:spPr>
          <a:xfrm>
            <a:off x="1277462" y="3903403"/>
            <a:ext cx="1535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Company</a:t>
            </a:r>
          </a:p>
          <a:p>
            <a:pPr algn="ctr"/>
            <a:r>
              <a:rPr lang="en-US" b="1" dirty="0"/>
              <a:t>Introduction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CF722-36F6-C122-B438-F8E8622F116B}"/>
              </a:ext>
            </a:extLst>
          </p:cNvPr>
          <p:cNvSpPr txBox="1"/>
          <p:nvPr/>
        </p:nvSpPr>
        <p:spPr>
          <a:xfrm>
            <a:off x="5325477" y="3883737"/>
            <a:ext cx="2421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Objective/Statement </a:t>
            </a:r>
          </a:p>
          <a:p>
            <a:pPr algn="ctr"/>
            <a:r>
              <a:rPr lang="en-US" b="1" dirty="0"/>
              <a:t>of the </a:t>
            </a:r>
          </a:p>
          <a:p>
            <a:pPr algn="ctr"/>
            <a:r>
              <a:rPr lang="en-US" b="1" dirty="0"/>
              <a:t>Business Task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FC476E-770C-0926-8B7D-9931BB46AF1D}"/>
              </a:ext>
            </a:extLst>
          </p:cNvPr>
          <p:cNvSpPr txBox="1"/>
          <p:nvPr/>
        </p:nvSpPr>
        <p:spPr>
          <a:xfrm>
            <a:off x="8054142" y="388374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Timeline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15F427-413D-3EC9-465D-E1EBEF4D6593}"/>
              </a:ext>
            </a:extLst>
          </p:cNvPr>
          <p:cNvSpPr txBox="1"/>
          <p:nvPr/>
        </p:nvSpPr>
        <p:spPr>
          <a:xfrm>
            <a:off x="9969168" y="3883740"/>
            <a:ext cx="14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Key Findings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F529C01-A155-7F46-7CED-A74FDC17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F6FC79D-D246-0364-940A-E429FF01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2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B6AB8-4427-EBE3-D8A9-C23A1357228E}"/>
              </a:ext>
            </a:extLst>
          </p:cNvPr>
          <p:cNvSpPr txBox="1"/>
          <p:nvPr/>
        </p:nvSpPr>
        <p:spPr>
          <a:xfrm>
            <a:off x="3314701" y="3883737"/>
            <a:ext cx="1872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Documentation </a:t>
            </a:r>
          </a:p>
          <a:p>
            <a:pPr algn="ctr"/>
            <a:r>
              <a:rPr lang="en-US" b="1" dirty="0"/>
              <a:t>&amp;</a:t>
            </a:r>
          </a:p>
          <a:p>
            <a:pPr algn="ctr"/>
            <a:r>
              <a:rPr lang="en-US" b="1" dirty="0"/>
              <a:t>Data Sources </a:t>
            </a:r>
          </a:p>
        </p:txBody>
      </p:sp>
    </p:spTree>
    <p:extLst>
      <p:ext uri="{BB962C8B-B14F-4D97-AF65-F5344CB8AC3E}">
        <p14:creationId xmlns:p14="http://schemas.microsoft.com/office/powerpoint/2010/main" val="39583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528B-5616-7DE1-6BDF-555DAFCA6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B24E74-CD08-C1A0-DD6C-095A475F6072}"/>
              </a:ext>
            </a:extLst>
          </p:cNvPr>
          <p:cNvSpPr txBox="1"/>
          <p:nvPr/>
        </p:nvSpPr>
        <p:spPr>
          <a:xfrm>
            <a:off x="3505867" y="257162"/>
            <a:ext cx="5180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COMPANY INTRODUCTION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3B8F9-272A-32EA-6B83-F6438AFB5F24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C70D9-A01E-96E3-99D8-B1C19C8F5A46}"/>
              </a:ext>
            </a:extLst>
          </p:cNvPr>
          <p:cNvSpPr txBox="1"/>
          <p:nvPr/>
        </p:nvSpPr>
        <p:spPr>
          <a:xfrm>
            <a:off x="1115200" y="1288025"/>
            <a:ext cx="103295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Cyclistic is a bike share company in Chicago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Cyclistic’s executive team includes Director of Marketing (Lily Moreno), Marketing Analytics team &amp; Cyclistic’s executive team.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 In 2016, Cyclistic launched a successful bike-share offering. Since then, the program has grown to a fleet of 5,824bicycles that are geo-tracked and locked into a network of 692 stations across Chicago.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Cyclistic has 2 types of customers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dirty="0"/>
              <a:t>Membership Riders – </a:t>
            </a:r>
            <a:r>
              <a:rPr lang="en-US" sz="2000" dirty="0"/>
              <a:t>Customers who have purchased an annual membership.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dirty="0"/>
              <a:t>Casual Riders – </a:t>
            </a:r>
            <a:r>
              <a:rPr lang="en-US" sz="2000" dirty="0"/>
              <a:t>Customers who purchase single-ride or full day passes.</a:t>
            </a:r>
            <a:endParaRPr lang="en-IN" sz="2000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3B28ECF-04C5-5F1E-FF5E-A20ADFD1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A496794-75AD-B975-FE05-2AE68D0C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48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F13C6-56D7-A0F9-7494-EBFCB1C20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F4B0E7-49F7-A3E4-67ED-667A91E76B4A}"/>
              </a:ext>
            </a:extLst>
          </p:cNvPr>
          <p:cNvSpPr txBox="1"/>
          <p:nvPr/>
        </p:nvSpPr>
        <p:spPr>
          <a:xfrm>
            <a:off x="2638902" y="257162"/>
            <a:ext cx="6914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DOCUMENTATION &amp; DATA SOURCES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54CD2-0D4B-FBFD-8528-424D58FF7765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521AD3-3E00-4F23-2646-6E0D728A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68C9874-A39A-CE18-A219-1C73D96E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4</a:t>
            </a:fld>
            <a:endParaRPr lang="en-IN"/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1A09C6A2-B004-A6E9-347F-B26178C9B83F}"/>
              </a:ext>
            </a:extLst>
          </p:cNvPr>
          <p:cNvSpPr/>
          <p:nvPr/>
        </p:nvSpPr>
        <p:spPr>
          <a:xfrm>
            <a:off x="1524000" y="1195903"/>
            <a:ext cx="9829800" cy="1104846"/>
          </a:xfrm>
          <a:prstGeom prst="round2Diag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9079D7E9-830C-D3BC-0AF4-33CB43BEC0AE}"/>
              </a:ext>
            </a:extLst>
          </p:cNvPr>
          <p:cNvSpPr/>
          <p:nvPr/>
        </p:nvSpPr>
        <p:spPr>
          <a:xfrm>
            <a:off x="1524000" y="2662817"/>
            <a:ext cx="9829800" cy="3462679"/>
          </a:xfrm>
          <a:prstGeom prst="round2Diag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CC93C-4AFB-42C9-4083-AA46AB7C2E71}"/>
              </a:ext>
            </a:extLst>
          </p:cNvPr>
          <p:cNvSpPr txBox="1"/>
          <p:nvPr/>
        </p:nvSpPr>
        <p:spPr>
          <a:xfrm>
            <a:off x="1798832" y="1557971"/>
            <a:ext cx="207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 INTEGRITY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C2F0A-E763-618D-4BA4-BDC3466AD983}"/>
              </a:ext>
            </a:extLst>
          </p:cNvPr>
          <p:cNvSpPr txBox="1"/>
          <p:nvPr/>
        </p:nvSpPr>
        <p:spPr>
          <a:xfrm>
            <a:off x="1661180" y="3886324"/>
            <a:ext cx="2802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STEPS IN CLEANING &amp;</a:t>
            </a:r>
          </a:p>
          <a:p>
            <a:pPr algn="ctr"/>
            <a:r>
              <a:rPr lang="en-US" sz="2000" b="1" dirty="0"/>
              <a:t>MANIPULATION OF DATA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BF41B-4046-1118-27EE-0E039AD6BB81}"/>
              </a:ext>
            </a:extLst>
          </p:cNvPr>
          <p:cNvSpPr txBox="1"/>
          <p:nvPr/>
        </p:nvSpPr>
        <p:spPr>
          <a:xfrm>
            <a:off x="4463846" y="1279665"/>
            <a:ext cx="675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data of 11 Months are taken through website</a:t>
            </a:r>
          </a:p>
          <a:p>
            <a:r>
              <a:rPr lang="en-US" dirty="0"/>
              <a:t>      </a:t>
            </a:r>
            <a:r>
              <a:rPr lang="en-US" dirty="0">
                <a:hlinkClick r:id="rId2"/>
              </a:rPr>
              <a:t>https://divvy-tripdata.s3.amazonaws.com/index.html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 based on 1st party divvy from their website under license.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D035A-A4F0-B957-9EBE-675CD1EC9286}"/>
              </a:ext>
            </a:extLst>
          </p:cNvPr>
          <p:cNvSpPr txBox="1"/>
          <p:nvPr/>
        </p:nvSpPr>
        <p:spPr>
          <a:xfrm>
            <a:off x="4463846" y="2710848"/>
            <a:ext cx="68899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Downloaded zip files &amp; extracted them into csv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database in </a:t>
            </a:r>
            <a:r>
              <a:rPr lang="en-US" b="1" dirty="0">
                <a:solidFill>
                  <a:schemeClr val="accent2"/>
                </a:solidFill>
              </a:rPr>
              <a:t>SQL Server Management Studio</a:t>
            </a:r>
            <a:r>
              <a:rPr lang="en-US" dirty="0"/>
              <a:t> named</a:t>
            </a:r>
          </a:p>
          <a:p>
            <a:r>
              <a:rPr lang="en-US" dirty="0"/>
              <a:t>      </a:t>
            </a:r>
            <a:r>
              <a:rPr lang="en-US" b="1" dirty="0"/>
              <a:t>project_cyclistic</a:t>
            </a:r>
            <a:r>
              <a:rPr lang="en-US" dirty="0"/>
              <a:t> &amp; imported all the data files in it in the form of</a:t>
            </a:r>
          </a:p>
          <a:p>
            <a:pPr algn="just"/>
            <a:r>
              <a:rPr lang="en-US" dirty="0"/>
              <a:t>     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new table named </a:t>
            </a:r>
            <a:r>
              <a:rPr lang="en-US" b="1" dirty="0"/>
              <a:t>COMBINED_DATA</a:t>
            </a:r>
            <a:r>
              <a:rPr lang="en-US" dirty="0"/>
              <a:t> &amp;  inserted all the </a:t>
            </a:r>
          </a:p>
          <a:p>
            <a:r>
              <a:rPr lang="en-US" dirty="0"/>
              <a:t>       data of 11 files in the newly formed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new columns ride_length and day_of_week.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&amp; removed the NULL &amp; duplicate values from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SQL queries to find relevant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Prepared Charts in MS Excel to have clear picture and summary of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4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4FF29-8F16-676D-4F0E-A845EA39C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09FF14-EA6F-0EA5-0759-47A54E81F08B}"/>
              </a:ext>
            </a:extLst>
          </p:cNvPr>
          <p:cNvSpPr txBox="1"/>
          <p:nvPr/>
        </p:nvSpPr>
        <p:spPr>
          <a:xfrm>
            <a:off x="4984569" y="257162"/>
            <a:ext cx="222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OBJECTIVE</a:t>
            </a:r>
            <a:endParaRPr lang="en-IN" sz="3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1CD75-7F00-9895-E6B3-EE830AE255D9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F2A075B-C3DC-87FC-0DD2-536938F9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85555D7-8CCB-5AF3-1AEA-8552C89F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5</a:t>
            </a:fld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0B68B4-D0A6-CE7C-E97B-BCFCF337C5D6}"/>
              </a:ext>
            </a:extLst>
          </p:cNvPr>
          <p:cNvSpPr/>
          <p:nvPr/>
        </p:nvSpPr>
        <p:spPr>
          <a:xfrm>
            <a:off x="993058" y="1616076"/>
            <a:ext cx="10638503" cy="707886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6684C-C2B1-0BC3-EE24-5D3AE9EF8058}"/>
              </a:ext>
            </a:extLst>
          </p:cNvPr>
          <p:cNvSpPr txBox="1"/>
          <p:nvPr/>
        </p:nvSpPr>
        <p:spPr>
          <a:xfrm>
            <a:off x="993058" y="1631295"/>
            <a:ext cx="10921360" cy="55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/>
              <a:t>“How do annual member’s and casual riders use Cylclistic rental bikes differently”.</a:t>
            </a:r>
            <a:endParaRPr lang="en-IN" sz="2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382E1-395D-B81E-EF9C-B7DFCF5E4113}"/>
              </a:ext>
            </a:extLst>
          </p:cNvPr>
          <p:cNvSpPr txBox="1"/>
          <p:nvPr/>
        </p:nvSpPr>
        <p:spPr>
          <a:xfrm>
            <a:off x="1191982" y="3039800"/>
            <a:ext cx="10311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Company’s future success depends on maximizing the number of annual memberships.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purpose of this analysis is therefore, to understand how casual riders and annual members use Cyclistic bikes differently.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From these insights, the team will design a new marketing strategy to convert casual riders into annual members.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2907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39A4-E0B3-AC5C-E961-190E3612B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BAE9BE-30EA-F811-2C9F-E6540FFA5367}"/>
              </a:ext>
            </a:extLst>
          </p:cNvPr>
          <p:cNvSpPr txBox="1"/>
          <p:nvPr/>
        </p:nvSpPr>
        <p:spPr>
          <a:xfrm>
            <a:off x="3862918" y="257162"/>
            <a:ext cx="4466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OVERALL NO. OF TRIPS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FBCDC-0ED4-9164-8277-E19B373B981E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738D1BF-796F-592A-D2B6-58C5A0C8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D11A2F5-E8CB-0FA6-8082-0FDB3BFB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8976C6-CF21-E66D-826C-36B9B8BA8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605899"/>
              </p:ext>
            </p:extLst>
          </p:nvPr>
        </p:nvGraphicFramePr>
        <p:xfrm>
          <a:off x="6322142" y="1238865"/>
          <a:ext cx="5894851" cy="4034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ACF46BF-AE55-02A6-ECFE-ADEDA8B40705}"/>
              </a:ext>
            </a:extLst>
          </p:cNvPr>
          <p:cNvSpPr txBox="1"/>
          <p:nvPr/>
        </p:nvSpPr>
        <p:spPr>
          <a:xfrm>
            <a:off x="1484671" y="1924510"/>
            <a:ext cx="539211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 takeaway: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with annual membership or </a:t>
            </a:r>
            <a:r>
              <a:rPr lang="en-US" dirty="0">
                <a:solidFill>
                  <a:schemeClr val="accent2"/>
                </a:solidFill>
              </a:rPr>
              <a:t>‘member’ </a:t>
            </a:r>
          </a:p>
          <a:p>
            <a:r>
              <a:rPr lang="en-US" dirty="0"/>
              <a:t>      make the most trips overall i.e., 63%.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28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9B632-01AE-5F3C-CEC7-BC0487E20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BFD2D-956E-7EF8-AC28-882B5019F94C}"/>
              </a:ext>
            </a:extLst>
          </p:cNvPr>
          <p:cNvSpPr txBox="1"/>
          <p:nvPr/>
        </p:nvSpPr>
        <p:spPr>
          <a:xfrm>
            <a:off x="4898392" y="257162"/>
            <a:ext cx="2395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 BIKE TYPES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56AEF-3E27-EA74-8718-F4F04F7ECCDA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814F0EF-9E48-A2EF-7076-64F4EC6E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9B0DF05-0E93-5041-227F-4A975F69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0917CA-7F8B-2F0A-4E8B-BCB09361FC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934606"/>
              </p:ext>
            </p:extLst>
          </p:nvPr>
        </p:nvGraphicFramePr>
        <p:xfrm>
          <a:off x="5611761" y="1322118"/>
          <a:ext cx="6216568" cy="4554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CCA2C9-92BF-731A-6112-D4980C85D52D}"/>
              </a:ext>
            </a:extLst>
          </p:cNvPr>
          <p:cNvSpPr txBox="1"/>
          <p:nvPr/>
        </p:nvSpPr>
        <p:spPr>
          <a:xfrm>
            <a:off x="951271" y="2369575"/>
            <a:ext cx="45252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Key Takeaways</a:t>
            </a:r>
          </a:p>
          <a:p>
            <a:pPr algn="just"/>
            <a:endParaRPr lang="en-US" dirty="0"/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Both Annual Members and Casual Riders prefer the </a:t>
            </a:r>
            <a:r>
              <a:rPr lang="en-US" dirty="0">
                <a:solidFill>
                  <a:schemeClr val="accent2"/>
                </a:solidFill>
              </a:rPr>
              <a:t>Classic</a:t>
            </a:r>
            <a:r>
              <a:rPr lang="en-US" dirty="0"/>
              <a:t> bike.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Electric scooters were least preferred.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87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E1711-B8A1-7C45-B5AC-6DC72BB82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91EB9E-3709-D7D9-E671-728F4EF9062F}"/>
              </a:ext>
            </a:extLst>
          </p:cNvPr>
          <p:cNvSpPr txBox="1"/>
          <p:nvPr/>
        </p:nvSpPr>
        <p:spPr>
          <a:xfrm>
            <a:off x="3685820" y="257162"/>
            <a:ext cx="4820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 NO. OF TRIPS: MONTHLY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F94848-3E78-4F5E-9E14-0543ABDCA5F4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7A3A1D0-5453-C3DE-D785-B5707564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BC6898C-EDCF-5571-1829-1FB35E9A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145027D-9FFD-9A2E-7FD5-96306D00A6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84505"/>
              </p:ext>
            </p:extLst>
          </p:nvPr>
        </p:nvGraphicFramePr>
        <p:xfrm>
          <a:off x="5270090" y="1276477"/>
          <a:ext cx="6695768" cy="5079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000E49-8195-6F7A-FCBD-1DDE975E4467}"/>
              </a:ext>
            </a:extLst>
          </p:cNvPr>
          <p:cNvSpPr txBox="1"/>
          <p:nvPr/>
        </p:nvSpPr>
        <p:spPr>
          <a:xfrm>
            <a:off x="757085" y="1710814"/>
            <a:ext cx="44245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Key Takeaways</a:t>
            </a:r>
          </a:p>
          <a:p>
            <a:pPr algn="just"/>
            <a:endParaRPr lang="en-US" dirty="0"/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is a huge decline in no. of rides starting from November till January.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After January no. of trips started increasing till September.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Highest no. of trips are recorded in the months of August &amp; September.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Pattern for casual riders and annal member is same throughout the year.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3D919-F82B-BE65-3FEC-5DBD71D98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E9400-A2AE-E5FF-0F45-528AAAC29918}"/>
              </a:ext>
            </a:extLst>
          </p:cNvPr>
          <p:cNvSpPr txBox="1"/>
          <p:nvPr/>
        </p:nvSpPr>
        <p:spPr>
          <a:xfrm>
            <a:off x="3568415" y="257162"/>
            <a:ext cx="505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NO. OF TRIPS: WEEKDAYS 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40874C-A9BC-FFB8-4753-42A8FBE2F0B8}"/>
              </a:ext>
            </a:extLst>
          </p:cNvPr>
          <p:cNvSpPr/>
          <p:nvPr/>
        </p:nvSpPr>
        <p:spPr>
          <a:xfrm>
            <a:off x="560439" y="470252"/>
            <a:ext cx="127819" cy="5917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AB483EF-81C9-C3DE-7662-221FAA90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Cyclistic - Case Study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87FAC87-9941-0BFD-AC45-1576D75B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52C25-3F83-4504-8451-BC97373FE1A4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3B5453-66D4-50A9-3E8D-08AA698BC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7412147"/>
              </p:ext>
            </p:extLst>
          </p:nvPr>
        </p:nvGraphicFramePr>
        <p:xfrm>
          <a:off x="5338916" y="1219201"/>
          <a:ext cx="6720717" cy="4866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2092132-8722-D165-85DE-B9A9930B3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975" y="2283542"/>
            <a:ext cx="4937760" cy="164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Key takeaways</a:t>
            </a:r>
          </a:p>
          <a:p>
            <a:pPr lvl="1"/>
            <a:r>
              <a:rPr lang="en-US" sz="1800" dirty="0"/>
              <a:t>Casual Riders made most trips on </a:t>
            </a:r>
            <a:r>
              <a:rPr lang="en-US" sz="1800" dirty="0">
                <a:solidFill>
                  <a:schemeClr val="accent2"/>
                </a:solidFill>
              </a:rPr>
              <a:t>Sundays</a:t>
            </a:r>
            <a:r>
              <a:rPr lang="en-US" sz="1800" dirty="0"/>
              <a:t> and </a:t>
            </a:r>
            <a:r>
              <a:rPr lang="en-US" sz="1800" dirty="0">
                <a:solidFill>
                  <a:schemeClr val="accent2"/>
                </a:solidFill>
              </a:rPr>
              <a:t>Saturdays</a:t>
            </a:r>
          </a:p>
          <a:p>
            <a:pPr lvl="1"/>
            <a:r>
              <a:rPr lang="en-US" sz="1800" dirty="0"/>
              <a:t>Trips made by Annual Members are </a:t>
            </a:r>
            <a:r>
              <a:rPr lang="en-US" sz="1800" dirty="0">
                <a:solidFill>
                  <a:schemeClr val="accent2"/>
                </a:solidFill>
              </a:rPr>
              <a:t>consistent</a:t>
            </a:r>
            <a:r>
              <a:rPr lang="en-US" sz="1800" dirty="0"/>
              <a:t> for most of the weekdays.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0283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1017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Giri</dc:creator>
  <cp:lastModifiedBy>Tarun Giri</cp:lastModifiedBy>
  <cp:revision>46</cp:revision>
  <dcterms:created xsi:type="dcterms:W3CDTF">2024-12-21T17:40:25Z</dcterms:created>
  <dcterms:modified xsi:type="dcterms:W3CDTF">2024-12-24T13:34:30Z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2024-12-21T18:22:43Z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a4e2540b-ca62-4841-8ac9-f747ff2cfb2d</vt:lpwstr>
  </property>
  <property fmtid="{D5CDD505-2E9C-101B-9397-08002B2CF9AE}" pid="7" name="MSIP_Label_defa4170-0d19-0005-0004-bc88714345d2_ActionId">
    <vt:lpwstr>a0ba2c8e-f807-4942-b3dd-518cd563ca1d</vt:lpwstr>
  </property>
  <property fmtid="{D5CDD505-2E9C-101B-9397-08002B2CF9AE}" pid="8" name="MSIP_Label_defa4170-0d19-0005-0004-bc88714345d2_ContentBits">
    <vt:lpwstr>0</vt:lpwstr>
  </property>
</Properties>
</file>