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c0ddcd92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c0ddcd92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c0ddcd92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c0ddcd92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18f68b6668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18f68b6668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18f68b6668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18f68b6668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2c0ddcd924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2c0ddcd924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18f68b666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18f68b666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c0ddcd924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c0ddcd924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c0ddcd924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2c0ddcd924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c0ddcd924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2c0ddcd924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2c0ddcd924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2c0ddcd924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2c0ddcd924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2c0ddcd924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2c0ddcd924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2c0ddcd924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c0ddcd924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c0ddcd924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c0ddcd92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2c0ddcd92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c0ddcd924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c0ddcd924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2c0ddcd924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2c0ddcd924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2c0ddcd924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2c0ddcd924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c0ddcd924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c0ddcd924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c0ddcd924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c0ddcd924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c0ddcd924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2c0ddcd924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c0ddcd92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c0ddcd92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bf1f62e38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bf1f62e3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c0ddcd92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c0ddcd92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c0ddcd92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c0ddcd92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c0ddcd92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c0ddcd92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c0ddcd9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c0ddcd9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c0ddcd92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c0ddcd92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81" name="Shape 81"/>
        <p:cNvGrpSpPr/>
        <p:nvPr/>
      </p:nvGrpSpPr>
      <p:grpSpPr>
        <a:xfrm>
          <a:off x="0" y="0"/>
          <a:ext cx="0" cy="0"/>
          <a:chOff x="0" y="0"/>
          <a:chExt cx="0" cy="0"/>
        </a:xfrm>
      </p:grpSpPr>
      <p:grpSp>
        <p:nvGrpSpPr>
          <p:cNvPr id="82" name="Google Shape;82;p13"/>
          <p:cNvGrpSpPr/>
          <p:nvPr/>
        </p:nvGrpSpPr>
        <p:grpSpPr>
          <a:xfrm>
            <a:off x="4406400" y="0"/>
            <a:ext cx="4737600" cy="5143065"/>
            <a:chOff x="4406400" y="0"/>
            <a:chExt cx="4737600" cy="5143065"/>
          </a:xfrm>
        </p:grpSpPr>
        <p:sp>
          <p:nvSpPr>
            <p:cNvPr id="83" name="Google Shape;83;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alt1">
  <p:cSld name="TITLE_1">
    <p:bg>
      <p:bgPr>
        <a:solidFill>
          <a:schemeClr val="lt2"/>
        </a:solidFill>
      </p:bgPr>
    </p:bg>
    <p:spTree>
      <p:nvGrpSpPr>
        <p:cNvPr id="103" name="Shape 103"/>
        <p:cNvGrpSpPr/>
        <p:nvPr/>
      </p:nvGrpSpPr>
      <p:grpSpPr>
        <a:xfrm>
          <a:off x="0" y="0"/>
          <a:ext cx="0" cy="0"/>
          <a:chOff x="0" y="0"/>
          <a:chExt cx="0" cy="0"/>
        </a:xfrm>
      </p:grpSpPr>
      <p:pic>
        <p:nvPicPr>
          <p:cNvPr descr="shutterstock_429987889_edited.jpg" id="104" name="Google Shape;104;p14"/>
          <p:cNvPicPr preferRelativeResize="0"/>
          <p:nvPr/>
        </p:nvPicPr>
        <p:blipFill rotWithShape="1">
          <a:blip r:embed="rId2">
            <a:alphaModFix/>
          </a:blip>
          <a:srcRect b="23591" l="0" r="0" t="21799"/>
          <a:stretch/>
        </p:blipFill>
        <p:spPr>
          <a:xfrm>
            <a:off x="0" y="487825"/>
            <a:ext cx="9144000" cy="4655676"/>
          </a:xfrm>
          <a:prstGeom prst="rect">
            <a:avLst/>
          </a:prstGeom>
          <a:noFill/>
          <a:ln>
            <a:noFill/>
          </a:ln>
        </p:spPr>
      </p:pic>
      <p:sp>
        <p:nvSpPr>
          <p:cNvPr id="105" name="Google Shape;10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14"/>
          <p:cNvGrpSpPr/>
          <p:nvPr/>
        </p:nvGrpSpPr>
        <p:grpSpPr>
          <a:xfrm>
            <a:off x="830392" y="1191256"/>
            <a:ext cx="745763" cy="45826"/>
            <a:chOff x="4580561" y="2589004"/>
            <a:chExt cx="1064464" cy="25200"/>
          </a:xfrm>
        </p:grpSpPr>
        <p:sp>
          <p:nvSpPr>
            <p:cNvPr id="107" name="Google Shape;10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10" name="Google Shape;110;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1" name="Google Shape;111;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14">
            <a:hlinkClick/>
          </p:cNvPr>
          <p:cNvSpPr/>
          <p:nvPr/>
        </p:nvSpPr>
        <p:spPr>
          <a:xfrm>
            <a:off x="8280450" y="0"/>
            <a:ext cx="863400" cy="45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3" name="Google Shape;113;p14">
            <a:hlinkClick/>
          </p:cNvPr>
          <p:cNvCxnSpPr/>
          <p:nvPr/>
        </p:nvCxnSpPr>
        <p:spPr>
          <a:xfrm>
            <a:off x="8598817" y="216350"/>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114" name="Google Shape;114;p14">
            <a:hlinkClick/>
          </p:cNvPr>
          <p:cNvCxnSpPr/>
          <p:nvPr/>
        </p:nvCxnSpPr>
        <p:spPr>
          <a:xfrm>
            <a:off x="8598817" y="250138"/>
            <a:ext cx="216300" cy="0"/>
          </a:xfrm>
          <a:prstGeom prst="straightConnector1">
            <a:avLst/>
          </a:prstGeom>
          <a:noFill/>
          <a:ln cap="flat" cmpd="sng" w="9525">
            <a:solidFill>
              <a:srgbClr val="B7B7B7"/>
            </a:solidFill>
            <a:prstDash val="solid"/>
            <a:round/>
            <a:headEnd len="med" w="med" type="none"/>
            <a:tailEnd len="med" w="med" type="none"/>
          </a:ln>
        </p:spPr>
      </p:cxnSp>
      <p:cxnSp>
        <p:nvCxnSpPr>
          <p:cNvPr id="115" name="Google Shape;115;p14">
            <a:hlinkClick/>
          </p:cNvPr>
          <p:cNvCxnSpPr/>
          <p:nvPr/>
        </p:nvCxnSpPr>
        <p:spPr>
          <a:xfrm>
            <a:off x="8598817" y="283925"/>
            <a:ext cx="216300" cy="0"/>
          </a:xfrm>
          <a:prstGeom prst="straightConnector1">
            <a:avLst/>
          </a:prstGeom>
          <a:noFill/>
          <a:ln cap="flat" cmpd="sng" w="9525">
            <a:solidFill>
              <a:srgbClr val="B7B7B7"/>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type="ctrTitle"/>
          </p:nvPr>
        </p:nvSpPr>
        <p:spPr>
          <a:xfrm>
            <a:off x="598125" y="1732950"/>
            <a:ext cx="87330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500"/>
              <a:t>Brazil E-commerce Churn Prediction</a:t>
            </a:r>
            <a:endParaRPr b="1" sz="3500"/>
          </a:p>
        </p:txBody>
      </p:sp>
      <p:sp>
        <p:nvSpPr>
          <p:cNvPr id="121" name="Google Shape;121;p15"/>
          <p:cNvSpPr txBox="1"/>
          <p:nvPr>
            <p:ph idx="1" type="subTitle"/>
          </p:nvPr>
        </p:nvSpPr>
        <p:spPr>
          <a:xfrm>
            <a:off x="598113" y="2633488"/>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208"/>
              <a:t>Capstone Project - Group 3</a:t>
            </a:r>
            <a:endParaRPr b="1" sz="2208"/>
          </a:p>
        </p:txBody>
      </p:sp>
      <p:sp>
        <p:nvSpPr>
          <p:cNvPr id="122" name="Google Shape;122;p15"/>
          <p:cNvSpPr txBox="1"/>
          <p:nvPr/>
        </p:nvSpPr>
        <p:spPr>
          <a:xfrm>
            <a:off x="6340725" y="3588900"/>
            <a:ext cx="2479500" cy="155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chemeClr val="lt1"/>
                </a:solidFill>
                <a:latin typeface="Roboto"/>
                <a:ea typeface="Roboto"/>
                <a:cs typeface="Roboto"/>
                <a:sym typeface="Roboto"/>
              </a:rPr>
              <a:t>Tarun Kishore T. G</a:t>
            </a:r>
            <a:endParaRPr b="1" sz="20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b="1" lang="en" sz="2000">
                <a:solidFill>
                  <a:schemeClr val="lt1"/>
                </a:solidFill>
                <a:latin typeface="Roboto"/>
                <a:ea typeface="Roboto"/>
                <a:cs typeface="Roboto"/>
                <a:sym typeface="Roboto"/>
              </a:rPr>
              <a:t>Suryaprakash S.M</a:t>
            </a:r>
            <a:endParaRPr b="1" sz="20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rPr b="1" lang="en" sz="2000">
                <a:solidFill>
                  <a:schemeClr val="lt1"/>
                </a:solidFill>
                <a:latin typeface="Roboto"/>
                <a:ea typeface="Roboto"/>
                <a:cs typeface="Roboto"/>
                <a:sym typeface="Roboto"/>
              </a:rPr>
              <a:t>Ganesh Kumar V</a:t>
            </a:r>
            <a:endParaRPr b="1" sz="2000">
              <a:solidFill>
                <a:schemeClr val="lt1"/>
              </a:solidFill>
              <a:latin typeface="Roboto"/>
              <a:ea typeface="Roboto"/>
              <a:cs typeface="Roboto"/>
              <a:sym typeface="Roboto"/>
            </a:endParaRPr>
          </a:p>
          <a:p>
            <a:pPr indent="0" lvl="0" marL="0" rtl="0" algn="l">
              <a:lnSpc>
                <a:spcPct val="115000"/>
              </a:lnSpc>
              <a:spcBef>
                <a:spcPts val="0"/>
              </a:spcBef>
              <a:spcAft>
                <a:spcPts val="0"/>
              </a:spcAft>
              <a:buNone/>
            </a:pPr>
            <a:r>
              <a:t/>
            </a:r>
            <a:endParaRPr b="1" sz="20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311700" y="599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Overseas Customers and Business Expansion</a:t>
            </a:r>
            <a:endParaRPr b="1"/>
          </a:p>
        </p:txBody>
      </p:sp>
      <p:pic>
        <p:nvPicPr>
          <p:cNvPr id="218" name="Google Shape;218;p24"/>
          <p:cNvPicPr preferRelativeResize="0"/>
          <p:nvPr/>
        </p:nvPicPr>
        <p:blipFill>
          <a:blip r:embed="rId3">
            <a:alphaModFix/>
          </a:blip>
          <a:stretch>
            <a:fillRect/>
          </a:stretch>
        </p:blipFill>
        <p:spPr>
          <a:xfrm>
            <a:off x="311700" y="667750"/>
            <a:ext cx="3948950" cy="4214500"/>
          </a:xfrm>
          <a:prstGeom prst="rect">
            <a:avLst/>
          </a:prstGeom>
          <a:noFill/>
          <a:ln>
            <a:noFill/>
          </a:ln>
        </p:spPr>
      </p:pic>
      <p:sp>
        <p:nvSpPr>
          <p:cNvPr id="219" name="Google Shape;219;p24"/>
          <p:cNvSpPr txBox="1"/>
          <p:nvPr/>
        </p:nvSpPr>
        <p:spPr>
          <a:xfrm>
            <a:off x="4503725" y="667750"/>
            <a:ext cx="3948900" cy="42738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Font typeface="Roboto"/>
              <a:buChar char="●"/>
            </a:pPr>
            <a:r>
              <a:rPr lang="en">
                <a:latin typeface="Roboto"/>
                <a:ea typeface="Roboto"/>
                <a:cs typeface="Roboto"/>
                <a:sym typeface="Roboto"/>
              </a:rPr>
              <a:t>Overseas customers mostly ordered</a:t>
            </a:r>
            <a:r>
              <a:rPr b="1" lang="en">
                <a:latin typeface="Roboto"/>
                <a:ea typeface="Roboto"/>
                <a:cs typeface="Roboto"/>
                <a:sym typeface="Roboto"/>
              </a:rPr>
              <a:t> from 2018</a:t>
            </a:r>
            <a:endParaRPr b="1">
              <a:latin typeface="Roboto"/>
              <a:ea typeface="Roboto"/>
              <a:cs typeface="Roboto"/>
              <a:sym typeface="Roboto"/>
            </a:endParaRPr>
          </a:p>
          <a:p>
            <a:pPr indent="-317500" lvl="0" marL="457200" rtl="0" algn="l">
              <a:spcBef>
                <a:spcPts val="1000"/>
              </a:spcBef>
              <a:spcAft>
                <a:spcPts val="0"/>
              </a:spcAft>
              <a:buSzPts val="1400"/>
              <a:buFont typeface="Roboto"/>
              <a:buChar char="●"/>
            </a:pPr>
            <a:r>
              <a:rPr b="1" lang="en">
                <a:latin typeface="Roboto"/>
                <a:ea typeface="Roboto"/>
                <a:cs typeface="Roboto"/>
                <a:sym typeface="Roboto"/>
              </a:rPr>
              <a:t>More than 50%</a:t>
            </a:r>
            <a:r>
              <a:rPr lang="en">
                <a:latin typeface="Roboto"/>
                <a:ea typeface="Roboto"/>
                <a:cs typeface="Roboto"/>
                <a:sym typeface="Roboto"/>
              </a:rPr>
              <a:t> of orders were </a:t>
            </a:r>
            <a:r>
              <a:rPr b="1" lang="en">
                <a:latin typeface="Roboto"/>
                <a:ea typeface="Roboto"/>
                <a:cs typeface="Roboto"/>
                <a:sym typeface="Roboto"/>
              </a:rPr>
              <a:t>delivered late</a:t>
            </a:r>
            <a:r>
              <a:rPr lang="en">
                <a:latin typeface="Roboto"/>
                <a:ea typeface="Roboto"/>
                <a:cs typeface="Roboto"/>
                <a:sym typeface="Roboto"/>
              </a:rPr>
              <a:t> than the estimated delivery date</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Very </a:t>
            </a:r>
            <a:r>
              <a:rPr b="1" lang="en">
                <a:latin typeface="Roboto"/>
                <a:ea typeface="Roboto"/>
                <a:cs typeface="Roboto"/>
                <a:sym typeface="Roboto"/>
              </a:rPr>
              <a:t>poor shipment delivery rate</a:t>
            </a:r>
            <a:r>
              <a:rPr lang="en">
                <a:latin typeface="Roboto"/>
                <a:ea typeface="Roboto"/>
                <a:cs typeface="Roboto"/>
                <a:sym typeface="Roboto"/>
              </a:rPr>
              <a:t> should be handled by opting for a </a:t>
            </a:r>
            <a:r>
              <a:rPr b="1" lang="en">
                <a:latin typeface="Roboto"/>
                <a:ea typeface="Roboto"/>
                <a:cs typeface="Roboto"/>
                <a:sym typeface="Roboto"/>
              </a:rPr>
              <a:t>new logistic partner</a:t>
            </a:r>
            <a:endParaRPr b="1">
              <a:latin typeface="Roboto"/>
              <a:ea typeface="Roboto"/>
              <a:cs typeface="Roboto"/>
              <a:sym typeface="Roboto"/>
            </a:endParaRPr>
          </a:p>
          <a:p>
            <a:pPr indent="-317500" lvl="0" marL="457200" rtl="0" algn="l">
              <a:spcBef>
                <a:spcPts val="1000"/>
              </a:spcBef>
              <a:spcAft>
                <a:spcPts val="0"/>
              </a:spcAft>
              <a:buSzPts val="1400"/>
              <a:buFont typeface="Roboto"/>
              <a:buChar char="●"/>
            </a:pPr>
            <a:r>
              <a:rPr b="1" lang="en">
                <a:latin typeface="Roboto"/>
                <a:ea typeface="Roboto"/>
                <a:cs typeface="Roboto"/>
                <a:sym typeface="Roboto"/>
              </a:rPr>
              <a:t>Promoting </a:t>
            </a:r>
            <a:r>
              <a:rPr b="1" lang="en">
                <a:latin typeface="Roboto"/>
                <a:ea typeface="Roboto"/>
                <a:cs typeface="Roboto"/>
                <a:sym typeface="Roboto"/>
              </a:rPr>
              <a:t>indigenous</a:t>
            </a:r>
            <a:r>
              <a:rPr b="1" lang="en">
                <a:latin typeface="Roboto"/>
                <a:ea typeface="Roboto"/>
                <a:cs typeface="Roboto"/>
                <a:sym typeface="Roboto"/>
              </a:rPr>
              <a:t> products </a:t>
            </a:r>
            <a:r>
              <a:rPr lang="en">
                <a:latin typeface="Roboto"/>
                <a:ea typeface="Roboto"/>
                <a:cs typeface="Roboto"/>
                <a:sym typeface="Roboto"/>
              </a:rPr>
              <a:t>especially among overseas customers to increase sales and revenue</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Focus on </a:t>
            </a:r>
            <a:r>
              <a:rPr b="1" lang="en">
                <a:latin typeface="Roboto"/>
                <a:ea typeface="Roboto"/>
                <a:cs typeface="Roboto"/>
                <a:sym typeface="Roboto"/>
              </a:rPr>
              <a:t>company branding</a:t>
            </a:r>
            <a:r>
              <a:rPr lang="en">
                <a:latin typeface="Roboto"/>
                <a:ea typeface="Roboto"/>
                <a:cs typeface="Roboto"/>
                <a:sym typeface="Roboto"/>
              </a:rPr>
              <a:t> and </a:t>
            </a:r>
            <a:r>
              <a:rPr b="1" lang="en">
                <a:latin typeface="Roboto"/>
                <a:ea typeface="Roboto"/>
                <a:cs typeface="Roboto"/>
                <a:sym typeface="Roboto"/>
              </a:rPr>
              <a:t>prominency </a:t>
            </a:r>
            <a:r>
              <a:rPr lang="en">
                <a:latin typeface="Roboto"/>
                <a:ea typeface="Roboto"/>
                <a:cs typeface="Roboto"/>
                <a:sym typeface="Roboto"/>
              </a:rPr>
              <a:t>in the origin region, to help create trust among customers</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Focus on </a:t>
            </a:r>
            <a:r>
              <a:rPr b="1" lang="en">
                <a:latin typeface="Roboto"/>
                <a:ea typeface="Roboto"/>
                <a:cs typeface="Roboto"/>
                <a:sym typeface="Roboto"/>
              </a:rPr>
              <a:t>CX (Customer Experience)</a:t>
            </a:r>
            <a:r>
              <a:rPr lang="en">
                <a:latin typeface="Roboto"/>
                <a:ea typeface="Roboto"/>
                <a:cs typeface="Roboto"/>
                <a:sym typeface="Roboto"/>
              </a:rPr>
              <a:t> throughout the process of order and offer customer support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311700" y="405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Customer Sentiments</a:t>
            </a:r>
            <a:endParaRPr b="1"/>
          </a:p>
        </p:txBody>
      </p:sp>
      <p:pic>
        <p:nvPicPr>
          <p:cNvPr id="225" name="Google Shape;225;p25"/>
          <p:cNvPicPr preferRelativeResize="0"/>
          <p:nvPr/>
        </p:nvPicPr>
        <p:blipFill>
          <a:blip r:embed="rId3">
            <a:alphaModFix/>
          </a:blip>
          <a:stretch>
            <a:fillRect/>
          </a:stretch>
        </p:blipFill>
        <p:spPr>
          <a:xfrm>
            <a:off x="4284725" y="444125"/>
            <a:ext cx="4224900" cy="2324275"/>
          </a:xfrm>
          <a:prstGeom prst="rect">
            <a:avLst/>
          </a:prstGeom>
          <a:noFill/>
          <a:ln>
            <a:noFill/>
          </a:ln>
        </p:spPr>
      </p:pic>
      <p:pic>
        <p:nvPicPr>
          <p:cNvPr id="226" name="Google Shape;226;p25"/>
          <p:cNvPicPr preferRelativeResize="0"/>
          <p:nvPr/>
        </p:nvPicPr>
        <p:blipFill rotWithShape="1">
          <a:blip r:embed="rId4">
            <a:alphaModFix/>
          </a:blip>
          <a:srcRect b="7527" l="0" r="0" t="0"/>
          <a:stretch/>
        </p:blipFill>
        <p:spPr>
          <a:xfrm>
            <a:off x="5599900" y="2768400"/>
            <a:ext cx="2836575" cy="2324275"/>
          </a:xfrm>
          <a:prstGeom prst="rect">
            <a:avLst/>
          </a:prstGeom>
          <a:noFill/>
          <a:ln>
            <a:noFill/>
          </a:ln>
        </p:spPr>
      </p:pic>
      <p:sp>
        <p:nvSpPr>
          <p:cNvPr id="227" name="Google Shape;227;p25"/>
          <p:cNvSpPr txBox="1"/>
          <p:nvPr/>
        </p:nvSpPr>
        <p:spPr>
          <a:xfrm>
            <a:off x="156150" y="3559488"/>
            <a:ext cx="498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Which translated to</a:t>
            </a:r>
            <a:r>
              <a:rPr lang="en">
                <a:latin typeface="Roboto"/>
                <a:ea typeface="Roboto"/>
                <a:cs typeface="Roboto"/>
                <a:sym typeface="Roboto"/>
              </a:rPr>
              <a:t> - I do not recommend, bad, wrong product, didn’t </a:t>
            </a:r>
            <a:r>
              <a:rPr lang="en">
                <a:latin typeface="Roboto"/>
                <a:ea typeface="Roboto"/>
                <a:cs typeface="Roboto"/>
                <a:sym typeface="Roboto"/>
              </a:rPr>
              <a:t>receive</a:t>
            </a:r>
            <a:r>
              <a:rPr lang="en">
                <a:latin typeface="Roboto"/>
                <a:ea typeface="Roboto"/>
                <a:cs typeface="Roboto"/>
                <a:sym typeface="Roboto"/>
              </a:rPr>
              <a:t> the product, defective product, terrible</a:t>
            </a:r>
            <a:endParaRPr>
              <a:latin typeface="Roboto"/>
              <a:ea typeface="Roboto"/>
              <a:cs typeface="Roboto"/>
              <a:sym typeface="Roboto"/>
            </a:endParaRPr>
          </a:p>
        </p:txBody>
      </p:sp>
      <p:pic>
        <p:nvPicPr>
          <p:cNvPr id="228" name="Google Shape;228;p25"/>
          <p:cNvPicPr preferRelativeResize="0"/>
          <p:nvPr/>
        </p:nvPicPr>
        <p:blipFill>
          <a:blip r:embed="rId5">
            <a:alphaModFix/>
          </a:blip>
          <a:stretch>
            <a:fillRect/>
          </a:stretch>
        </p:blipFill>
        <p:spPr>
          <a:xfrm>
            <a:off x="399225" y="598300"/>
            <a:ext cx="3739899" cy="2926025"/>
          </a:xfrm>
          <a:prstGeom prst="rect">
            <a:avLst/>
          </a:prstGeom>
          <a:noFill/>
          <a:ln>
            <a:noFill/>
          </a:ln>
        </p:spPr>
      </p:pic>
      <p:sp>
        <p:nvSpPr>
          <p:cNvPr id="229" name="Google Shape;229;p25"/>
          <p:cNvSpPr txBox="1"/>
          <p:nvPr/>
        </p:nvSpPr>
        <p:spPr>
          <a:xfrm>
            <a:off x="346500" y="4045975"/>
            <a:ext cx="46086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Offer</a:t>
            </a:r>
            <a:r>
              <a:rPr b="1" lang="en">
                <a:latin typeface="Roboto"/>
                <a:ea typeface="Roboto"/>
                <a:cs typeface="Roboto"/>
                <a:sym typeface="Roboto"/>
              </a:rPr>
              <a:t> free deliveries</a:t>
            </a:r>
            <a:r>
              <a:rPr lang="en">
                <a:latin typeface="Roboto"/>
                <a:ea typeface="Roboto"/>
                <a:cs typeface="Roboto"/>
                <a:sym typeface="Roboto"/>
              </a:rPr>
              <a:t> for orders over a specific amount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Introduce </a:t>
            </a:r>
            <a:r>
              <a:rPr b="1" lang="en">
                <a:latin typeface="Roboto"/>
                <a:ea typeface="Roboto"/>
                <a:cs typeface="Roboto"/>
                <a:sym typeface="Roboto"/>
              </a:rPr>
              <a:t>timely customer support </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Check for defects</a:t>
            </a:r>
            <a:r>
              <a:rPr lang="en">
                <a:latin typeface="Roboto"/>
                <a:ea typeface="Roboto"/>
                <a:cs typeface="Roboto"/>
                <a:sym typeface="Roboto"/>
              </a:rPr>
              <a:t> before dispatching</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230250" y="1789500"/>
            <a:ext cx="4045200" cy="1564500"/>
          </a:xfrm>
          <a:prstGeom prst="rect">
            <a:avLst/>
          </a:prstGeom>
        </p:spPr>
        <p:txBody>
          <a:bodyPr anchorCtr="0" anchor="ctr" bIns="91425" lIns="91425" spcFirstLastPara="1" rIns="91425" wrap="square" tIns="91425">
            <a:normAutofit/>
          </a:bodyPr>
          <a:lstStyle/>
          <a:p>
            <a:pPr indent="0" lvl="0" marL="457200" rtl="0" algn="l">
              <a:lnSpc>
                <a:spcPct val="115000"/>
              </a:lnSpc>
              <a:spcBef>
                <a:spcPts val="0"/>
              </a:spcBef>
              <a:spcAft>
                <a:spcPts val="1200"/>
              </a:spcAft>
              <a:buNone/>
            </a:pPr>
            <a:r>
              <a:rPr lang="en" sz="3800">
                <a:solidFill>
                  <a:schemeClr val="accent2"/>
                </a:solidFill>
              </a:rPr>
              <a:t>RFM ANALYSIS</a:t>
            </a:r>
            <a:endParaRPr sz="6200">
              <a:solidFill>
                <a:schemeClr val="accent2"/>
              </a:solidFill>
            </a:endParaRPr>
          </a:p>
        </p:txBody>
      </p:sp>
      <p:sp>
        <p:nvSpPr>
          <p:cNvPr id="235" name="Google Shape;235;p2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55600" lvl="0" marL="457200" rtl="0" algn="l">
              <a:spcBef>
                <a:spcPts val="0"/>
              </a:spcBef>
              <a:spcAft>
                <a:spcPts val="0"/>
              </a:spcAft>
              <a:buSzPts val="2000"/>
              <a:buChar char="●"/>
            </a:pPr>
            <a:r>
              <a:rPr lang="en" sz="2000"/>
              <a:t>Introduction to RFM</a:t>
            </a:r>
            <a:endParaRPr sz="2000"/>
          </a:p>
          <a:p>
            <a:pPr indent="-355600" lvl="0" marL="457200" rtl="0" algn="l">
              <a:spcBef>
                <a:spcPts val="0"/>
              </a:spcBef>
              <a:spcAft>
                <a:spcPts val="0"/>
              </a:spcAft>
              <a:buSzPts val="2000"/>
              <a:buChar char="●"/>
            </a:pPr>
            <a:r>
              <a:rPr lang="en" sz="2000"/>
              <a:t>Order of Importance</a:t>
            </a:r>
            <a:endParaRPr sz="2000"/>
          </a:p>
          <a:p>
            <a:pPr indent="-355600" lvl="0" marL="457200" rtl="0" algn="l">
              <a:spcBef>
                <a:spcPts val="0"/>
              </a:spcBef>
              <a:spcAft>
                <a:spcPts val="0"/>
              </a:spcAft>
              <a:buSzPts val="2000"/>
              <a:buChar char="●"/>
            </a:pPr>
            <a:r>
              <a:rPr lang="en" sz="2000"/>
              <a:t>Method of Calculation</a:t>
            </a:r>
            <a:endParaRPr sz="2000"/>
          </a:p>
          <a:p>
            <a:pPr indent="-355600" lvl="0" marL="457200" rtl="0" algn="l">
              <a:spcBef>
                <a:spcPts val="0"/>
              </a:spcBef>
              <a:spcAft>
                <a:spcPts val="0"/>
              </a:spcAft>
              <a:buSzPts val="2000"/>
              <a:buChar char="●"/>
            </a:pPr>
            <a:r>
              <a:rPr lang="en" sz="2000"/>
              <a:t>Logic for RFM</a:t>
            </a:r>
            <a:endParaRPr sz="2000"/>
          </a:p>
          <a:p>
            <a:pPr indent="-355600" lvl="0" marL="457200" rtl="0" algn="l">
              <a:spcBef>
                <a:spcPts val="0"/>
              </a:spcBef>
              <a:spcAft>
                <a:spcPts val="0"/>
              </a:spcAft>
              <a:buSzPts val="2000"/>
              <a:buChar char="●"/>
            </a:pPr>
            <a:r>
              <a:rPr lang="en" sz="2000"/>
              <a:t>Important RFM Ranks</a:t>
            </a:r>
            <a:endParaRPr sz="2000"/>
          </a:p>
          <a:p>
            <a:pPr indent="-355600" lvl="0" marL="457200" rtl="0" algn="l">
              <a:spcBef>
                <a:spcPts val="0"/>
              </a:spcBef>
              <a:spcAft>
                <a:spcPts val="0"/>
              </a:spcAft>
              <a:buSzPts val="2000"/>
              <a:buChar char="●"/>
            </a:pPr>
            <a:r>
              <a:rPr lang="en" sz="2000"/>
              <a:t>RFM Insights</a:t>
            </a:r>
            <a:endParaRPr sz="2000"/>
          </a:p>
          <a:p>
            <a:pPr indent="-355600" lvl="0" marL="457200" rtl="0" algn="l">
              <a:spcBef>
                <a:spcPts val="0"/>
              </a:spcBef>
              <a:spcAft>
                <a:spcPts val="0"/>
              </a:spcAft>
              <a:buSzPts val="2000"/>
              <a:buChar char="●"/>
            </a:pPr>
            <a:r>
              <a:rPr lang="en" sz="2000"/>
              <a:t>Target Variable Creation</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311700" y="410000"/>
            <a:ext cx="8520600" cy="607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RFM Analysis (Recency, Frequency &amp; Monetary)</a:t>
            </a:r>
            <a:endParaRPr/>
          </a:p>
        </p:txBody>
      </p:sp>
      <p:sp>
        <p:nvSpPr>
          <p:cNvPr id="241" name="Google Shape;241;p27"/>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RFM is a data driven customer behaviour segmentation technique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Goal of RFM is to segment/classify/divide the customers based on</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Recency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Frequency </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Monetary </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All three of these measures have proven to be effective predictors of a customer's willingness to engage in marketing messages and offers.</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311700" y="410000"/>
            <a:ext cx="8520600" cy="607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Order of Importance</a:t>
            </a:r>
            <a:endParaRPr/>
          </a:p>
        </p:txBody>
      </p:sp>
      <p:sp>
        <p:nvSpPr>
          <p:cNvPr id="247" name="Google Shape;247;p28"/>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b="1" lang="en">
                <a:solidFill>
                  <a:srgbClr val="000000"/>
                </a:solidFill>
              </a:rPr>
              <a:t>Recency &gt; Frequency &gt; Monetary</a:t>
            </a:r>
            <a:endParaRPr b="1">
              <a:solidFill>
                <a:srgbClr val="000000"/>
              </a:solidFill>
            </a:endParaRPr>
          </a:p>
          <a:p>
            <a:pPr indent="-342900" lvl="0" marL="457200" rtl="0" algn="l">
              <a:spcBef>
                <a:spcPts val="1200"/>
              </a:spcBef>
              <a:spcAft>
                <a:spcPts val="0"/>
              </a:spcAft>
              <a:buClr>
                <a:srgbClr val="000000"/>
              </a:buClr>
              <a:buSzPts val="1800"/>
              <a:buAutoNum type="arabicPeriod"/>
            </a:pPr>
            <a:r>
              <a:rPr b="1" lang="en">
                <a:solidFill>
                  <a:srgbClr val="000000"/>
                </a:solidFill>
              </a:rPr>
              <a:t>Recency </a:t>
            </a:r>
            <a:r>
              <a:rPr lang="en">
                <a:solidFill>
                  <a:srgbClr val="000000"/>
                </a:solidFill>
              </a:rPr>
              <a:t>is the highest because the longer it takes for a customer to return to your business, the less likely he or she is to return at all. </a:t>
            </a:r>
            <a:endParaRPr>
              <a:solidFill>
                <a:srgbClr val="000000"/>
              </a:solidFill>
            </a:endParaRPr>
          </a:p>
          <a:p>
            <a:pPr indent="-342900" lvl="0" marL="457200" rtl="0" algn="l">
              <a:spcBef>
                <a:spcPts val="0"/>
              </a:spcBef>
              <a:spcAft>
                <a:spcPts val="0"/>
              </a:spcAft>
              <a:buClr>
                <a:srgbClr val="000000"/>
              </a:buClr>
              <a:buSzPts val="1800"/>
              <a:buAutoNum type="arabicPeriod"/>
            </a:pPr>
            <a:r>
              <a:rPr b="1" lang="en">
                <a:solidFill>
                  <a:srgbClr val="000000"/>
                </a:solidFill>
              </a:rPr>
              <a:t>Frequency </a:t>
            </a:r>
            <a:r>
              <a:rPr lang="en">
                <a:solidFill>
                  <a:srgbClr val="000000"/>
                </a:solidFill>
              </a:rPr>
              <a:t>is second as it measures the intensity of a customer’s relationship with your business. And good customers, by definition, do business with you more often.</a:t>
            </a:r>
            <a:endParaRPr>
              <a:solidFill>
                <a:srgbClr val="000000"/>
              </a:solidFill>
            </a:endParaRPr>
          </a:p>
          <a:p>
            <a:pPr indent="-342900" lvl="0" marL="457200" rtl="0" algn="l">
              <a:spcBef>
                <a:spcPts val="0"/>
              </a:spcBef>
              <a:spcAft>
                <a:spcPts val="0"/>
              </a:spcAft>
              <a:buClr>
                <a:srgbClr val="000000"/>
              </a:buClr>
              <a:buSzPts val="1800"/>
              <a:buAutoNum type="arabicPeriod"/>
            </a:pPr>
            <a:r>
              <a:rPr b="1" lang="en">
                <a:solidFill>
                  <a:srgbClr val="000000"/>
                </a:solidFill>
              </a:rPr>
              <a:t>Monetary </a:t>
            </a:r>
            <a:r>
              <a:rPr lang="en">
                <a:solidFill>
                  <a:srgbClr val="000000"/>
                </a:solidFill>
              </a:rPr>
              <a:t>is how much a customer spends on average or in total and it is the final measure of his or her value. It helps distinguish between relatively light and heavy spenders</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Methods of Calculation for RFM</a:t>
            </a:r>
            <a:endParaRPr b="1"/>
          </a:p>
        </p:txBody>
      </p:sp>
      <p:sp>
        <p:nvSpPr>
          <p:cNvPr id="253" name="Google Shape;253;p29"/>
          <p:cNvSpPr txBox="1"/>
          <p:nvPr/>
        </p:nvSpPr>
        <p:spPr>
          <a:xfrm>
            <a:off x="738300" y="1252488"/>
            <a:ext cx="1790100" cy="80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Montserrat"/>
                <a:ea typeface="Montserrat"/>
                <a:cs typeface="Montserrat"/>
                <a:sym typeface="Montserrat"/>
              </a:rPr>
              <a:t>Recency</a:t>
            </a:r>
            <a:endParaRPr b="1" sz="2200">
              <a:latin typeface="Montserrat"/>
              <a:ea typeface="Montserrat"/>
              <a:cs typeface="Montserrat"/>
              <a:sym typeface="Montserrat"/>
            </a:endParaRPr>
          </a:p>
          <a:p>
            <a:pPr indent="0" lvl="0" marL="0" rtl="0" algn="ctr">
              <a:spcBef>
                <a:spcPts val="0"/>
              </a:spcBef>
              <a:spcAft>
                <a:spcPts val="0"/>
              </a:spcAft>
              <a:buNone/>
            </a:pPr>
            <a:r>
              <a:rPr b="1" lang="en" sz="2200">
                <a:latin typeface="Montserrat"/>
                <a:ea typeface="Montserrat"/>
                <a:cs typeface="Montserrat"/>
                <a:sym typeface="Montserrat"/>
              </a:rPr>
              <a:t>(R)</a:t>
            </a:r>
            <a:endParaRPr b="1" sz="2200">
              <a:latin typeface="Montserrat"/>
              <a:ea typeface="Montserrat"/>
              <a:cs typeface="Montserrat"/>
              <a:sym typeface="Montserrat"/>
            </a:endParaRPr>
          </a:p>
        </p:txBody>
      </p:sp>
      <p:sp>
        <p:nvSpPr>
          <p:cNvPr id="254" name="Google Shape;254;p29"/>
          <p:cNvSpPr txBox="1"/>
          <p:nvPr>
            <p:ph idx="1" type="body"/>
          </p:nvPr>
        </p:nvSpPr>
        <p:spPr>
          <a:xfrm>
            <a:off x="2528400" y="1252513"/>
            <a:ext cx="5877300" cy="8088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solidFill>
                  <a:srgbClr val="000000"/>
                </a:solidFill>
              </a:rPr>
              <a:t>Recency is calculated by subtracting the last recent date available in the dataset with every customer's last purchase date. </a:t>
            </a:r>
            <a:endParaRPr>
              <a:solidFill>
                <a:srgbClr val="000000"/>
              </a:solidFill>
            </a:endParaRPr>
          </a:p>
        </p:txBody>
      </p:sp>
      <p:sp>
        <p:nvSpPr>
          <p:cNvPr id="255" name="Google Shape;255;p29"/>
          <p:cNvSpPr txBox="1"/>
          <p:nvPr/>
        </p:nvSpPr>
        <p:spPr>
          <a:xfrm>
            <a:off x="738300" y="2167313"/>
            <a:ext cx="1790100" cy="80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Montserrat"/>
                <a:ea typeface="Montserrat"/>
                <a:cs typeface="Montserrat"/>
                <a:sym typeface="Montserrat"/>
              </a:rPr>
              <a:t>Frequency</a:t>
            </a:r>
            <a:endParaRPr b="1" sz="2200">
              <a:latin typeface="Montserrat"/>
              <a:ea typeface="Montserrat"/>
              <a:cs typeface="Montserrat"/>
              <a:sym typeface="Montserrat"/>
            </a:endParaRPr>
          </a:p>
          <a:p>
            <a:pPr indent="0" lvl="0" marL="0" rtl="0" algn="ctr">
              <a:spcBef>
                <a:spcPts val="0"/>
              </a:spcBef>
              <a:spcAft>
                <a:spcPts val="0"/>
              </a:spcAft>
              <a:buNone/>
            </a:pPr>
            <a:r>
              <a:rPr b="1" lang="en" sz="2200">
                <a:latin typeface="Montserrat"/>
                <a:ea typeface="Montserrat"/>
                <a:cs typeface="Montserrat"/>
                <a:sym typeface="Montserrat"/>
              </a:rPr>
              <a:t>(F)</a:t>
            </a:r>
            <a:endParaRPr b="1" sz="2200">
              <a:latin typeface="Montserrat"/>
              <a:ea typeface="Montserrat"/>
              <a:cs typeface="Montserrat"/>
              <a:sym typeface="Montserrat"/>
            </a:endParaRPr>
          </a:p>
        </p:txBody>
      </p:sp>
      <p:sp>
        <p:nvSpPr>
          <p:cNvPr id="256" name="Google Shape;256;p29"/>
          <p:cNvSpPr txBox="1"/>
          <p:nvPr>
            <p:ph idx="1" type="body"/>
          </p:nvPr>
        </p:nvSpPr>
        <p:spPr>
          <a:xfrm>
            <a:off x="2528400" y="2167350"/>
            <a:ext cx="5877300" cy="808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Frequency is calculated by selecting the number of unique order_id</a:t>
            </a:r>
            <a:r>
              <a:rPr lang="en">
                <a:solidFill>
                  <a:srgbClr val="000000"/>
                </a:solidFill>
              </a:rPr>
              <a:t> or orders placed by each individual customer</a:t>
            </a:r>
            <a:r>
              <a:rPr lang="en">
                <a:solidFill>
                  <a:srgbClr val="000000"/>
                </a:solidFill>
              </a:rPr>
              <a:t>.</a:t>
            </a:r>
            <a:endParaRPr>
              <a:solidFill>
                <a:srgbClr val="000000"/>
              </a:solidFill>
            </a:endParaRPr>
          </a:p>
        </p:txBody>
      </p:sp>
      <p:sp>
        <p:nvSpPr>
          <p:cNvPr id="257" name="Google Shape;257;p29"/>
          <p:cNvSpPr txBox="1"/>
          <p:nvPr/>
        </p:nvSpPr>
        <p:spPr>
          <a:xfrm>
            <a:off x="809700" y="3082188"/>
            <a:ext cx="1718700" cy="8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Montserrat"/>
                <a:ea typeface="Montserrat"/>
                <a:cs typeface="Montserrat"/>
                <a:sym typeface="Montserrat"/>
              </a:rPr>
              <a:t>Monetary</a:t>
            </a:r>
            <a:endParaRPr b="1" sz="2300">
              <a:latin typeface="Montserrat"/>
              <a:ea typeface="Montserrat"/>
              <a:cs typeface="Montserrat"/>
              <a:sym typeface="Montserrat"/>
            </a:endParaRPr>
          </a:p>
          <a:p>
            <a:pPr indent="0" lvl="0" marL="0" rtl="0" algn="ctr">
              <a:spcBef>
                <a:spcPts val="0"/>
              </a:spcBef>
              <a:spcAft>
                <a:spcPts val="0"/>
              </a:spcAft>
              <a:buNone/>
            </a:pPr>
            <a:r>
              <a:rPr b="1" lang="en" sz="2300">
                <a:latin typeface="Montserrat"/>
                <a:ea typeface="Montserrat"/>
                <a:cs typeface="Montserrat"/>
                <a:sym typeface="Montserrat"/>
              </a:rPr>
              <a:t>(M)</a:t>
            </a:r>
            <a:endParaRPr b="1" sz="2300">
              <a:latin typeface="Montserrat"/>
              <a:ea typeface="Montserrat"/>
              <a:cs typeface="Montserrat"/>
              <a:sym typeface="Montserrat"/>
            </a:endParaRPr>
          </a:p>
        </p:txBody>
      </p:sp>
      <p:sp>
        <p:nvSpPr>
          <p:cNvPr id="258" name="Google Shape;258;p29"/>
          <p:cNvSpPr txBox="1"/>
          <p:nvPr>
            <p:ph idx="1" type="body"/>
          </p:nvPr>
        </p:nvSpPr>
        <p:spPr>
          <a:xfrm>
            <a:off x="2528400" y="3082200"/>
            <a:ext cx="5877300" cy="808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solidFill>
                  <a:srgbClr val="000000"/>
                </a:solidFill>
              </a:rPr>
              <a:t>Monetary is calculated by summing up the payment value of each individual customer who placed one or more orders.</a:t>
            </a:r>
            <a:endParaRPr>
              <a:solidFill>
                <a:srgbClr val="000000"/>
              </a:solidFill>
            </a:endParaRPr>
          </a:p>
        </p:txBody>
      </p:sp>
      <p:sp>
        <p:nvSpPr>
          <p:cNvPr id="259" name="Google Shape;259;p29"/>
          <p:cNvSpPr txBox="1"/>
          <p:nvPr/>
        </p:nvSpPr>
        <p:spPr>
          <a:xfrm>
            <a:off x="767000" y="4181225"/>
            <a:ext cx="773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In RFM, the order of ranking is 1&gt;2&gt;3&gt;4 where 1 being the highest rank, 4 being lowest rank</a:t>
            </a:r>
            <a:endParaRPr b="1">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311700" y="410000"/>
            <a:ext cx="8520600" cy="607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Logic for RFM rank</a:t>
            </a:r>
            <a:endParaRPr/>
          </a:p>
        </p:txBody>
      </p:sp>
      <p:sp>
        <p:nvSpPr>
          <p:cNvPr id="265" name="Google Shape;265;p30"/>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fontScale="77500" lnSpcReduction="10000"/>
          </a:bodyPr>
          <a:lstStyle/>
          <a:p>
            <a:pPr indent="-317182" lvl="0" marL="457200" rtl="0" algn="l">
              <a:spcBef>
                <a:spcPts val="0"/>
              </a:spcBef>
              <a:spcAft>
                <a:spcPts val="0"/>
              </a:spcAft>
              <a:buClr>
                <a:srgbClr val="000000"/>
              </a:buClr>
              <a:buSzPct val="100000"/>
              <a:buAutoNum type="arabicPeriod"/>
            </a:pPr>
            <a:r>
              <a:rPr b="1" lang="en">
                <a:solidFill>
                  <a:srgbClr val="000000"/>
                </a:solidFill>
              </a:rPr>
              <a:t>Recency Ranks</a:t>
            </a:r>
            <a:endParaRPr b="1">
              <a:solidFill>
                <a:srgbClr val="000000"/>
              </a:solidFill>
            </a:endParaRPr>
          </a:p>
          <a:p>
            <a:pPr indent="-297497" lvl="1" marL="914400" rtl="0" algn="l">
              <a:spcBef>
                <a:spcPts val="0"/>
              </a:spcBef>
              <a:spcAft>
                <a:spcPts val="0"/>
              </a:spcAft>
              <a:buClr>
                <a:srgbClr val="000000"/>
              </a:buClr>
              <a:buSzPct val="100000"/>
              <a:buChar char="○"/>
            </a:pPr>
            <a:r>
              <a:rPr b="1" lang="en">
                <a:solidFill>
                  <a:srgbClr val="000000"/>
                </a:solidFill>
              </a:rPr>
              <a:t>1</a:t>
            </a:r>
            <a:r>
              <a:rPr lang="en">
                <a:solidFill>
                  <a:srgbClr val="000000"/>
                </a:solidFill>
              </a:rPr>
              <a:t> - These are the customers whose visit date(s) are the most recent. (</a:t>
            </a:r>
            <a:r>
              <a:rPr b="1" lang="en">
                <a:solidFill>
                  <a:srgbClr val="000000"/>
                </a:solidFill>
              </a:rPr>
              <a:t>Recency value within the 25% quantile)</a:t>
            </a:r>
            <a:endParaRPr b="1">
              <a:solidFill>
                <a:srgbClr val="000000"/>
              </a:solidFill>
            </a:endParaRPr>
          </a:p>
          <a:p>
            <a:pPr indent="-297497" lvl="1" marL="914400" rtl="0" algn="l">
              <a:spcBef>
                <a:spcPts val="0"/>
              </a:spcBef>
              <a:spcAft>
                <a:spcPts val="0"/>
              </a:spcAft>
              <a:buClr>
                <a:srgbClr val="000000"/>
              </a:buClr>
              <a:buSzPct val="100000"/>
              <a:buChar char="○"/>
            </a:pPr>
            <a:r>
              <a:rPr b="1" lang="en">
                <a:solidFill>
                  <a:srgbClr val="000000"/>
                </a:solidFill>
              </a:rPr>
              <a:t>2</a:t>
            </a:r>
            <a:r>
              <a:rPr lang="en">
                <a:solidFill>
                  <a:srgbClr val="000000"/>
                </a:solidFill>
              </a:rPr>
              <a:t> - These are the customers whose visit date(s) are not very recent. </a:t>
            </a:r>
            <a:r>
              <a:rPr b="1" lang="en">
                <a:solidFill>
                  <a:srgbClr val="000000"/>
                </a:solidFill>
              </a:rPr>
              <a:t>(Recency value between 25% and 50% quantile)</a:t>
            </a:r>
            <a:endParaRPr b="1">
              <a:solidFill>
                <a:srgbClr val="000000"/>
              </a:solidFill>
            </a:endParaRPr>
          </a:p>
          <a:p>
            <a:pPr indent="-297497" lvl="1" marL="914400" rtl="0" algn="l">
              <a:spcBef>
                <a:spcPts val="0"/>
              </a:spcBef>
              <a:spcAft>
                <a:spcPts val="0"/>
              </a:spcAft>
              <a:buClr>
                <a:srgbClr val="000000"/>
              </a:buClr>
              <a:buSzPct val="100000"/>
              <a:buChar char="○"/>
            </a:pPr>
            <a:r>
              <a:rPr b="1" lang="en">
                <a:solidFill>
                  <a:srgbClr val="000000"/>
                </a:solidFill>
              </a:rPr>
              <a:t>3</a:t>
            </a:r>
            <a:r>
              <a:rPr lang="en">
                <a:solidFill>
                  <a:srgbClr val="000000"/>
                </a:solidFill>
              </a:rPr>
              <a:t> - These are the customers whose visit date(s) are somewhat recent. </a:t>
            </a:r>
            <a:r>
              <a:rPr b="1" lang="en">
                <a:solidFill>
                  <a:srgbClr val="000000"/>
                </a:solidFill>
              </a:rPr>
              <a:t>(Recency value between 50% and 75% quantile)</a:t>
            </a:r>
            <a:endParaRPr b="1">
              <a:solidFill>
                <a:srgbClr val="000000"/>
              </a:solidFill>
            </a:endParaRPr>
          </a:p>
          <a:p>
            <a:pPr indent="-297497" lvl="1" marL="914400" rtl="0" algn="l">
              <a:spcBef>
                <a:spcPts val="0"/>
              </a:spcBef>
              <a:spcAft>
                <a:spcPts val="0"/>
              </a:spcAft>
              <a:buClr>
                <a:srgbClr val="000000"/>
              </a:buClr>
              <a:buSzPct val="100000"/>
              <a:buChar char="○"/>
            </a:pPr>
            <a:r>
              <a:rPr b="1" lang="en">
                <a:solidFill>
                  <a:srgbClr val="000000"/>
                </a:solidFill>
              </a:rPr>
              <a:t>4</a:t>
            </a:r>
            <a:r>
              <a:rPr lang="en">
                <a:solidFill>
                  <a:srgbClr val="000000"/>
                </a:solidFill>
              </a:rPr>
              <a:t> - These are the customers whose visit date(s) are the oldest. </a:t>
            </a:r>
            <a:r>
              <a:rPr b="1" lang="en">
                <a:solidFill>
                  <a:srgbClr val="000000"/>
                </a:solidFill>
              </a:rPr>
              <a:t>(Recency value more than 75% quantile)</a:t>
            </a:r>
            <a:endParaRPr b="1">
              <a:solidFill>
                <a:srgbClr val="000000"/>
              </a:solidFill>
            </a:endParaRPr>
          </a:p>
          <a:p>
            <a:pPr indent="-317182" lvl="0" marL="457200" rtl="0" algn="l">
              <a:spcBef>
                <a:spcPts val="0"/>
              </a:spcBef>
              <a:spcAft>
                <a:spcPts val="0"/>
              </a:spcAft>
              <a:buClr>
                <a:srgbClr val="000000"/>
              </a:buClr>
              <a:buSzPct val="100000"/>
              <a:buAutoNum type="arabicPeriod"/>
            </a:pPr>
            <a:r>
              <a:rPr b="1" lang="en">
                <a:solidFill>
                  <a:srgbClr val="000000"/>
                </a:solidFill>
              </a:rPr>
              <a:t>Frequency Ranks</a:t>
            </a:r>
            <a:endParaRPr b="1">
              <a:solidFill>
                <a:srgbClr val="000000"/>
              </a:solidFill>
            </a:endParaRPr>
          </a:p>
          <a:p>
            <a:pPr indent="-297497" lvl="1" marL="914400" rtl="0" algn="l">
              <a:spcBef>
                <a:spcPts val="0"/>
              </a:spcBef>
              <a:spcAft>
                <a:spcPts val="0"/>
              </a:spcAft>
              <a:buClr>
                <a:srgbClr val="000000"/>
              </a:buClr>
              <a:buSzPct val="100000"/>
              <a:buChar char="○"/>
            </a:pPr>
            <a:r>
              <a:rPr b="1" lang="en">
                <a:solidFill>
                  <a:srgbClr val="000000"/>
                </a:solidFill>
              </a:rPr>
              <a:t>1 </a:t>
            </a:r>
            <a:r>
              <a:rPr lang="en">
                <a:solidFill>
                  <a:srgbClr val="000000"/>
                </a:solidFill>
              </a:rPr>
              <a:t>- These are the most frequent. </a:t>
            </a:r>
            <a:r>
              <a:rPr b="1" lang="en">
                <a:solidFill>
                  <a:srgbClr val="000000"/>
                </a:solidFill>
              </a:rPr>
              <a:t>(Frequency &gt; 3)</a:t>
            </a:r>
            <a:endParaRPr b="1">
              <a:solidFill>
                <a:srgbClr val="000000"/>
              </a:solidFill>
            </a:endParaRPr>
          </a:p>
          <a:p>
            <a:pPr indent="-297497" lvl="1" marL="914400" rtl="0" algn="l">
              <a:spcBef>
                <a:spcPts val="0"/>
              </a:spcBef>
              <a:spcAft>
                <a:spcPts val="0"/>
              </a:spcAft>
              <a:buClr>
                <a:srgbClr val="000000"/>
              </a:buClr>
              <a:buSzPct val="100000"/>
              <a:buChar char="○"/>
            </a:pPr>
            <a:r>
              <a:rPr b="1" lang="en">
                <a:solidFill>
                  <a:srgbClr val="000000"/>
                </a:solidFill>
              </a:rPr>
              <a:t>2</a:t>
            </a:r>
            <a:r>
              <a:rPr lang="en">
                <a:solidFill>
                  <a:srgbClr val="000000"/>
                </a:solidFill>
              </a:rPr>
              <a:t> - These are the frequent. </a:t>
            </a:r>
            <a:r>
              <a:rPr b="1" lang="en">
                <a:solidFill>
                  <a:srgbClr val="000000"/>
                </a:solidFill>
              </a:rPr>
              <a:t>(Frequency = 3)</a:t>
            </a:r>
            <a:endParaRPr b="1">
              <a:solidFill>
                <a:srgbClr val="000000"/>
              </a:solidFill>
            </a:endParaRPr>
          </a:p>
          <a:p>
            <a:pPr indent="-297497" lvl="1" marL="914400" rtl="0" algn="l">
              <a:spcBef>
                <a:spcPts val="0"/>
              </a:spcBef>
              <a:spcAft>
                <a:spcPts val="0"/>
              </a:spcAft>
              <a:buClr>
                <a:srgbClr val="000000"/>
              </a:buClr>
              <a:buSzPct val="100000"/>
              <a:buChar char="○"/>
            </a:pPr>
            <a:r>
              <a:rPr b="1" lang="en">
                <a:solidFill>
                  <a:srgbClr val="000000"/>
                </a:solidFill>
              </a:rPr>
              <a:t>3</a:t>
            </a:r>
            <a:r>
              <a:rPr lang="en">
                <a:solidFill>
                  <a:srgbClr val="000000"/>
                </a:solidFill>
              </a:rPr>
              <a:t> - These are the somewhat frequent. </a:t>
            </a:r>
            <a:r>
              <a:rPr b="1" lang="en">
                <a:solidFill>
                  <a:srgbClr val="000000"/>
                </a:solidFill>
              </a:rPr>
              <a:t>(Frequency = 2)</a:t>
            </a:r>
            <a:endParaRPr b="1">
              <a:solidFill>
                <a:srgbClr val="000000"/>
              </a:solidFill>
            </a:endParaRPr>
          </a:p>
          <a:p>
            <a:pPr indent="-297497" lvl="1" marL="914400" rtl="0" algn="l">
              <a:spcBef>
                <a:spcPts val="0"/>
              </a:spcBef>
              <a:spcAft>
                <a:spcPts val="0"/>
              </a:spcAft>
              <a:buClr>
                <a:srgbClr val="000000"/>
              </a:buClr>
              <a:buSzPct val="100000"/>
              <a:buChar char="○"/>
            </a:pPr>
            <a:r>
              <a:rPr b="1" lang="en">
                <a:solidFill>
                  <a:srgbClr val="000000"/>
                </a:solidFill>
              </a:rPr>
              <a:t>4</a:t>
            </a:r>
            <a:r>
              <a:rPr lang="en">
                <a:solidFill>
                  <a:srgbClr val="000000"/>
                </a:solidFill>
              </a:rPr>
              <a:t> - These are the least frequent. </a:t>
            </a:r>
            <a:r>
              <a:rPr b="1" lang="en">
                <a:solidFill>
                  <a:srgbClr val="000000"/>
                </a:solidFill>
              </a:rPr>
              <a:t>(Frequency = 1)</a:t>
            </a:r>
            <a:endParaRPr b="1">
              <a:solidFill>
                <a:srgbClr val="000000"/>
              </a:solidFill>
            </a:endParaRPr>
          </a:p>
          <a:p>
            <a:pPr indent="-317182" lvl="0" marL="457200" rtl="0" algn="l">
              <a:spcBef>
                <a:spcPts val="0"/>
              </a:spcBef>
              <a:spcAft>
                <a:spcPts val="0"/>
              </a:spcAft>
              <a:buClr>
                <a:srgbClr val="000000"/>
              </a:buClr>
              <a:buSzPct val="100000"/>
              <a:buAutoNum type="arabicPeriod"/>
            </a:pPr>
            <a:r>
              <a:rPr b="1" lang="en">
                <a:solidFill>
                  <a:srgbClr val="000000"/>
                </a:solidFill>
              </a:rPr>
              <a:t>Monetary Ranks</a:t>
            </a:r>
            <a:endParaRPr b="1">
              <a:solidFill>
                <a:srgbClr val="000000"/>
              </a:solidFill>
            </a:endParaRPr>
          </a:p>
          <a:p>
            <a:pPr indent="-297497" lvl="1" marL="914400" rtl="0" algn="l">
              <a:spcBef>
                <a:spcPts val="0"/>
              </a:spcBef>
              <a:spcAft>
                <a:spcPts val="0"/>
              </a:spcAft>
              <a:buClr>
                <a:srgbClr val="000000"/>
              </a:buClr>
              <a:buSzPct val="100000"/>
              <a:buChar char="○"/>
            </a:pPr>
            <a:r>
              <a:rPr b="1" lang="en">
                <a:solidFill>
                  <a:srgbClr val="000000"/>
                </a:solidFill>
              </a:rPr>
              <a:t>1</a:t>
            </a:r>
            <a:r>
              <a:rPr lang="en">
                <a:solidFill>
                  <a:srgbClr val="000000"/>
                </a:solidFill>
              </a:rPr>
              <a:t> - These are the customers who spend large amounts. </a:t>
            </a:r>
            <a:r>
              <a:rPr b="1" lang="en">
                <a:solidFill>
                  <a:srgbClr val="000000"/>
                </a:solidFill>
              </a:rPr>
              <a:t>(Monetary value within the 25% quantile)</a:t>
            </a:r>
            <a:endParaRPr b="1">
              <a:solidFill>
                <a:srgbClr val="000000"/>
              </a:solidFill>
            </a:endParaRPr>
          </a:p>
          <a:p>
            <a:pPr indent="-297497" lvl="1" marL="914400" rtl="0" algn="l">
              <a:spcBef>
                <a:spcPts val="0"/>
              </a:spcBef>
              <a:spcAft>
                <a:spcPts val="0"/>
              </a:spcAft>
              <a:buClr>
                <a:srgbClr val="000000"/>
              </a:buClr>
              <a:buSzPct val="100000"/>
              <a:buChar char="○"/>
            </a:pPr>
            <a:r>
              <a:rPr b="1" lang="en">
                <a:solidFill>
                  <a:srgbClr val="000000"/>
                </a:solidFill>
              </a:rPr>
              <a:t>2</a:t>
            </a:r>
            <a:r>
              <a:rPr lang="en">
                <a:solidFill>
                  <a:srgbClr val="000000"/>
                </a:solidFill>
              </a:rPr>
              <a:t> - These are the customers who spend a good amount. </a:t>
            </a:r>
            <a:r>
              <a:rPr b="1" lang="en">
                <a:solidFill>
                  <a:srgbClr val="000000"/>
                </a:solidFill>
              </a:rPr>
              <a:t>(Monetary value between 25% and 50% quantile)</a:t>
            </a:r>
            <a:endParaRPr b="1">
              <a:solidFill>
                <a:srgbClr val="000000"/>
              </a:solidFill>
            </a:endParaRPr>
          </a:p>
          <a:p>
            <a:pPr indent="-297497" lvl="1" marL="914400" rtl="0" algn="l">
              <a:spcBef>
                <a:spcPts val="0"/>
              </a:spcBef>
              <a:spcAft>
                <a:spcPts val="0"/>
              </a:spcAft>
              <a:buClr>
                <a:srgbClr val="000000"/>
              </a:buClr>
              <a:buSzPct val="100000"/>
              <a:buChar char="○"/>
            </a:pPr>
            <a:r>
              <a:rPr b="1" lang="en">
                <a:solidFill>
                  <a:srgbClr val="000000"/>
                </a:solidFill>
              </a:rPr>
              <a:t>3</a:t>
            </a:r>
            <a:r>
              <a:rPr lang="en">
                <a:solidFill>
                  <a:srgbClr val="000000"/>
                </a:solidFill>
              </a:rPr>
              <a:t> - These are the customers who spend moderately. </a:t>
            </a:r>
            <a:r>
              <a:rPr b="1" lang="en">
                <a:solidFill>
                  <a:srgbClr val="000000"/>
                </a:solidFill>
              </a:rPr>
              <a:t>(Monetary value between 50% and 75% quantile)</a:t>
            </a:r>
            <a:endParaRPr b="1">
              <a:solidFill>
                <a:srgbClr val="000000"/>
              </a:solidFill>
            </a:endParaRPr>
          </a:p>
          <a:p>
            <a:pPr indent="-297497" lvl="1" marL="914400" rtl="0" algn="l">
              <a:spcBef>
                <a:spcPts val="0"/>
              </a:spcBef>
              <a:spcAft>
                <a:spcPts val="0"/>
              </a:spcAft>
              <a:buClr>
                <a:srgbClr val="000000"/>
              </a:buClr>
              <a:buSzPct val="100000"/>
              <a:buChar char="○"/>
            </a:pPr>
            <a:r>
              <a:rPr b="1" lang="en">
                <a:solidFill>
                  <a:srgbClr val="000000"/>
                </a:solidFill>
              </a:rPr>
              <a:t>4</a:t>
            </a:r>
            <a:r>
              <a:rPr lang="en">
                <a:solidFill>
                  <a:srgbClr val="000000"/>
                </a:solidFill>
              </a:rPr>
              <a:t> - These are the customers who spend the least. </a:t>
            </a:r>
            <a:r>
              <a:rPr b="1" lang="en">
                <a:solidFill>
                  <a:srgbClr val="000000"/>
                </a:solidFill>
              </a:rPr>
              <a:t>(Monetary value more than 75% quantile)</a:t>
            </a:r>
            <a:endParaRPr b="1">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title"/>
          </p:nvPr>
        </p:nvSpPr>
        <p:spPr>
          <a:xfrm>
            <a:off x="311700" y="410000"/>
            <a:ext cx="8520600" cy="607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Important RFM Ranks</a:t>
            </a:r>
            <a:endParaRPr/>
          </a:p>
        </p:txBody>
      </p:sp>
      <p:sp>
        <p:nvSpPr>
          <p:cNvPr id="271" name="Google Shape;271;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852"/>
              <a:buNone/>
            </a:pPr>
            <a:r>
              <a:rPr b="1" lang="en" sz="1185">
                <a:solidFill>
                  <a:srgbClr val="000000"/>
                </a:solidFill>
              </a:rPr>
              <a:t>97% of the frequency values are rank/value 4. For this reason, frequency has been excluded from the RFM analysis and we are instead continuing with RM Analysis.</a:t>
            </a:r>
            <a:endParaRPr b="1" sz="1185">
              <a:solidFill>
                <a:srgbClr val="000000"/>
              </a:solidFill>
            </a:endParaRPr>
          </a:p>
          <a:p>
            <a:pPr indent="0" lvl="0" marL="0" rtl="0" algn="ctr">
              <a:lnSpc>
                <a:spcPct val="95000"/>
              </a:lnSpc>
              <a:spcBef>
                <a:spcPts val="0"/>
              </a:spcBef>
              <a:spcAft>
                <a:spcPts val="0"/>
              </a:spcAft>
              <a:buSzPts val="852"/>
              <a:buNone/>
            </a:pPr>
            <a:r>
              <a:t/>
            </a:r>
            <a:endParaRPr b="1" sz="1185">
              <a:solidFill>
                <a:srgbClr val="000000"/>
              </a:solidFill>
            </a:endParaRPr>
          </a:p>
          <a:p>
            <a:pPr indent="0" lvl="0" marL="0" rtl="0" algn="l">
              <a:lnSpc>
                <a:spcPct val="95000"/>
              </a:lnSpc>
              <a:spcBef>
                <a:spcPts val="0"/>
              </a:spcBef>
              <a:spcAft>
                <a:spcPts val="0"/>
              </a:spcAft>
              <a:buSzPts val="852"/>
              <a:buNone/>
            </a:pPr>
            <a:r>
              <a:rPr b="1" lang="en" sz="1185">
                <a:solidFill>
                  <a:srgbClr val="000000"/>
                </a:solidFill>
              </a:rPr>
              <a:t>The most important ranks:</a:t>
            </a:r>
            <a:endParaRPr b="1" sz="1185">
              <a:solidFill>
                <a:srgbClr val="000000"/>
              </a:solidFill>
            </a:endParaRPr>
          </a:p>
          <a:p>
            <a:pPr indent="-303847" lvl="0" marL="457200" rtl="0" algn="l">
              <a:lnSpc>
                <a:spcPct val="95000"/>
              </a:lnSpc>
              <a:spcBef>
                <a:spcPts val="0"/>
              </a:spcBef>
              <a:spcAft>
                <a:spcPts val="0"/>
              </a:spcAft>
              <a:buClr>
                <a:srgbClr val="000000"/>
              </a:buClr>
              <a:buSzPts val="1185"/>
              <a:buAutoNum type="arabicPeriod"/>
            </a:pPr>
            <a:r>
              <a:rPr b="1" lang="en" sz="1185">
                <a:solidFill>
                  <a:srgbClr val="000000"/>
                </a:solidFill>
              </a:rPr>
              <a:t>(Recency - 1, Monetary - 1)</a:t>
            </a:r>
            <a:r>
              <a:rPr lang="en" sz="1185">
                <a:solidFill>
                  <a:srgbClr val="000000"/>
                </a:solidFill>
              </a:rPr>
              <a:t> - They are very recent and have spend a lot of money</a:t>
            </a:r>
            <a:endParaRPr sz="1185">
              <a:solidFill>
                <a:srgbClr val="000000"/>
              </a:solidFill>
            </a:endParaRPr>
          </a:p>
          <a:p>
            <a:pPr indent="-303847" lvl="0" marL="457200" rtl="0" algn="l">
              <a:lnSpc>
                <a:spcPct val="95000"/>
              </a:lnSpc>
              <a:spcBef>
                <a:spcPts val="0"/>
              </a:spcBef>
              <a:spcAft>
                <a:spcPts val="0"/>
              </a:spcAft>
              <a:buClr>
                <a:srgbClr val="000000"/>
              </a:buClr>
              <a:buSzPts val="1185"/>
              <a:buAutoNum type="arabicPeriod"/>
            </a:pPr>
            <a:r>
              <a:rPr b="1" lang="en" sz="1185">
                <a:solidFill>
                  <a:srgbClr val="000000"/>
                </a:solidFill>
              </a:rPr>
              <a:t>(Recency - 1, Monetary - 2)</a:t>
            </a:r>
            <a:r>
              <a:rPr lang="en" sz="1185">
                <a:solidFill>
                  <a:srgbClr val="000000"/>
                </a:solidFill>
              </a:rPr>
              <a:t> - They are very recent and have spend a good amount of money</a:t>
            </a:r>
            <a:endParaRPr sz="1185">
              <a:solidFill>
                <a:srgbClr val="000000"/>
              </a:solidFill>
            </a:endParaRPr>
          </a:p>
          <a:p>
            <a:pPr indent="-303847" lvl="0" marL="457200" rtl="0" algn="l">
              <a:lnSpc>
                <a:spcPct val="95000"/>
              </a:lnSpc>
              <a:spcBef>
                <a:spcPts val="0"/>
              </a:spcBef>
              <a:spcAft>
                <a:spcPts val="0"/>
              </a:spcAft>
              <a:buClr>
                <a:srgbClr val="000000"/>
              </a:buClr>
              <a:buSzPts val="1185"/>
              <a:buAutoNum type="arabicPeriod"/>
            </a:pPr>
            <a:r>
              <a:rPr b="1" lang="en" sz="1185">
                <a:solidFill>
                  <a:srgbClr val="000000"/>
                </a:solidFill>
              </a:rPr>
              <a:t>(Recency - 2, Monetary - 1)</a:t>
            </a:r>
            <a:r>
              <a:rPr lang="en" sz="1185">
                <a:solidFill>
                  <a:srgbClr val="000000"/>
                </a:solidFill>
              </a:rPr>
              <a:t> - They are recent and have spend a lot of money</a:t>
            </a:r>
            <a:endParaRPr sz="1185">
              <a:solidFill>
                <a:srgbClr val="000000"/>
              </a:solidFill>
            </a:endParaRPr>
          </a:p>
          <a:p>
            <a:pPr indent="-303847" lvl="0" marL="457200" rtl="0" algn="l">
              <a:lnSpc>
                <a:spcPct val="95000"/>
              </a:lnSpc>
              <a:spcBef>
                <a:spcPts val="0"/>
              </a:spcBef>
              <a:spcAft>
                <a:spcPts val="0"/>
              </a:spcAft>
              <a:buClr>
                <a:srgbClr val="000000"/>
              </a:buClr>
              <a:buSzPts val="1185"/>
              <a:buAutoNum type="arabicPeriod"/>
            </a:pPr>
            <a:r>
              <a:rPr b="1" lang="en" sz="1185">
                <a:solidFill>
                  <a:srgbClr val="000000"/>
                </a:solidFill>
              </a:rPr>
              <a:t>(Recency - 2, Monetary - 2)</a:t>
            </a:r>
            <a:r>
              <a:rPr lang="en" sz="1185">
                <a:solidFill>
                  <a:srgbClr val="000000"/>
                </a:solidFill>
              </a:rPr>
              <a:t> - They are recent and have spend a good of money</a:t>
            </a:r>
            <a:endParaRPr sz="1185">
              <a:solidFill>
                <a:srgbClr val="000000"/>
              </a:solidFill>
            </a:endParaRPr>
          </a:p>
          <a:p>
            <a:pPr indent="-303847" lvl="0" marL="457200" rtl="0" algn="l">
              <a:lnSpc>
                <a:spcPct val="95000"/>
              </a:lnSpc>
              <a:spcBef>
                <a:spcPts val="0"/>
              </a:spcBef>
              <a:spcAft>
                <a:spcPts val="0"/>
              </a:spcAft>
              <a:buClr>
                <a:srgbClr val="000000"/>
              </a:buClr>
              <a:buSzPts val="1185"/>
              <a:buAutoNum type="arabicPeriod"/>
            </a:pPr>
            <a:r>
              <a:rPr b="1" lang="en" sz="1185">
                <a:solidFill>
                  <a:srgbClr val="000000"/>
                </a:solidFill>
              </a:rPr>
              <a:t>(Recency - 1, Monetary - 3)</a:t>
            </a:r>
            <a:r>
              <a:rPr lang="en" sz="1185">
                <a:solidFill>
                  <a:srgbClr val="000000"/>
                </a:solidFill>
              </a:rPr>
              <a:t> - They are very recent and have spend a decent of money</a:t>
            </a:r>
            <a:endParaRPr sz="1185">
              <a:solidFill>
                <a:srgbClr val="000000"/>
              </a:solidFill>
            </a:endParaRPr>
          </a:p>
          <a:p>
            <a:pPr indent="0" lvl="0" marL="0" rtl="0" algn="l">
              <a:lnSpc>
                <a:spcPct val="95000"/>
              </a:lnSpc>
              <a:spcBef>
                <a:spcPts val="0"/>
              </a:spcBef>
              <a:spcAft>
                <a:spcPts val="0"/>
              </a:spcAft>
              <a:buSzPts val="852"/>
              <a:buNone/>
            </a:pPr>
            <a:r>
              <a:t/>
            </a:r>
            <a:endParaRPr sz="1185">
              <a:solidFill>
                <a:srgbClr val="000000"/>
              </a:solidFill>
            </a:endParaRPr>
          </a:p>
          <a:p>
            <a:pPr indent="0" lvl="0" marL="0" rtl="0" algn="l">
              <a:lnSpc>
                <a:spcPct val="95000"/>
              </a:lnSpc>
              <a:spcBef>
                <a:spcPts val="0"/>
              </a:spcBef>
              <a:spcAft>
                <a:spcPts val="0"/>
              </a:spcAft>
              <a:buSzPts val="852"/>
              <a:buNone/>
            </a:pPr>
            <a:r>
              <a:rPr b="1" lang="en" sz="1185">
                <a:solidFill>
                  <a:srgbClr val="000000"/>
                </a:solidFill>
              </a:rPr>
              <a:t>The least important ranks:</a:t>
            </a:r>
            <a:endParaRPr b="1" sz="1185">
              <a:solidFill>
                <a:srgbClr val="000000"/>
              </a:solidFill>
            </a:endParaRPr>
          </a:p>
          <a:p>
            <a:pPr indent="-303847" lvl="0" marL="457200" rtl="0" algn="l">
              <a:lnSpc>
                <a:spcPct val="95000"/>
              </a:lnSpc>
              <a:spcBef>
                <a:spcPts val="0"/>
              </a:spcBef>
              <a:spcAft>
                <a:spcPts val="0"/>
              </a:spcAft>
              <a:buClr>
                <a:srgbClr val="000000"/>
              </a:buClr>
              <a:buSzPts val="1185"/>
              <a:buAutoNum type="arabicPeriod"/>
            </a:pPr>
            <a:r>
              <a:rPr b="1" lang="en" sz="1185">
                <a:solidFill>
                  <a:srgbClr val="000000"/>
                </a:solidFill>
              </a:rPr>
              <a:t>(Recency - 4, Monetary - 4)</a:t>
            </a:r>
            <a:r>
              <a:rPr lang="en" sz="1185">
                <a:solidFill>
                  <a:srgbClr val="000000"/>
                </a:solidFill>
              </a:rPr>
              <a:t> - They are not at all recent and spend a negligible amount of money</a:t>
            </a:r>
            <a:endParaRPr sz="1185">
              <a:solidFill>
                <a:srgbClr val="000000"/>
              </a:solidFill>
            </a:endParaRPr>
          </a:p>
          <a:p>
            <a:pPr indent="-303847" lvl="0" marL="457200" rtl="0" algn="l">
              <a:lnSpc>
                <a:spcPct val="95000"/>
              </a:lnSpc>
              <a:spcBef>
                <a:spcPts val="0"/>
              </a:spcBef>
              <a:spcAft>
                <a:spcPts val="0"/>
              </a:spcAft>
              <a:buClr>
                <a:srgbClr val="000000"/>
              </a:buClr>
              <a:buSzPts val="1185"/>
              <a:buAutoNum type="arabicPeriod"/>
            </a:pPr>
            <a:r>
              <a:rPr b="1" lang="en" sz="1185">
                <a:solidFill>
                  <a:srgbClr val="000000"/>
                </a:solidFill>
              </a:rPr>
              <a:t>(Recency - 4, Monetary - 3)</a:t>
            </a:r>
            <a:r>
              <a:rPr lang="en" sz="1185">
                <a:solidFill>
                  <a:srgbClr val="000000"/>
                </a:solidFill>
              </a:rPr>
              <a:t> - They are not at all recent and spend a decent amount of money</a:t>
            </a:r>
            <a:endParaRPr sz="1185">
              <a:solidFill>
                <a:srgbClr val="000000"/>
              </a:solidFill>
            </a:endParaRPr>
          </a:p>
          <a:p>
            <a:pPr indent="-303847" lvl="0" marL="457200" rtl="0" algn="l">
              <a:lnSpc>
                <a:spcPct val="95000"/>
              </a:lnSpc>
              <a:spcBef>
                <a:spcPts val="0"/>
              </a:spcBef>
              <a:spcAft>
                <a:spcPts val="0"/>
              </a:spcAft>
              <a:buClr>
                <a:srgbClr val="000000"/>
              </a:buClr>
              <a:buSzPts val="1185"/>
              <a:buAutoNum type="arabicPeriod"/>
            </a:pPr>
            <a:r>
              <a:rPr b="1" lang="en" sz="1185">
                <a:solidFill>
                  <a:srgbClr val="000000"/>
                </a:solidFill>
              </a:rPr>
              <a:t>(Recency - 4, Monetary - 2)</a:t>
            </a:r>
            <a:r>
              <a:rPr lang="en" sz="1185">
                <a:solidFill>
                  <a:srgbClr val="000000"/>
                </a:solidFill>
              </a:rPr>
              <a:t> - They are not at all recent and spend a good amount of money</a:t>
            </a:r>
            <a:endParaRPr sz="1185">
              <a:solidFill>
                <a:srgbClr val="000000"/>
              </a:solidFill>
            </a:endParaRPr>
          </a:p>
          <a:p>
            <a:pPr indent="-303847" lvl="0" marL="457200" rtl="0" algn="l">
              <a:lnSpc>
                <a:spcPct val="95000"/>
              </a:lnSpc>
              <a:spcBef>
                <a:spcPts val="0"/>
              </a:spcBef>
              <a:spcAft>
                <a:spcPts val="0"/>
              </a:spcAft>
              <a:buClr>
                <a:srgbClr val="000000"/>
              </a:buClr>
              <a:buSzPts val="1185"/>
              <a:buAutoNum type="arabicPeriod"/>
            </a:pPr>
            <a:r>
              <a:rPr b="1" lang="en" sz="1185">
                <a:solidFill>
                  <a:srgbClr val="000000"/>
                </a:solidFill>
              </a:rPr>
              <a:t>(Recency - 3, Monetary - 4)</a:t>
            </a:r>
            <a:r>
              <a:rPr lang="en" sz="1185">
                <a:solidFill>
                  <a:srgbClr val="000000"/>
                </a:solidFill>
              </a:rPr>
              <a:t> - They are not very recent and spend a negligible amount of money</a:t>
            </a:r>
            <a:endParaRPr sz="1185">
              <a:solidFill>
                <a:srgbClr val="000000"/>
              </a:solidFill>
            </a:endParaRPr>
          </a:p>
          <a:p>
            <a:pPr indent="-303847" lvl="0" marL="457200" rtl="0" algn="l">
              <a:lnSpc>
                <a:spcPct val="95000"/>
              </a:lnSpc>
              <a:spcBef>
                <a:spcPts val="0"/>
              </a:spcBef>
              <a:spcAft>
                <a:spcPts val="0"/>
              </a:spcAft>
              <a:buClr>
                <a:srgbClr val="000000"/>
              </a:buClr>
              <a:buSzPts val="1185"/>
              <a:buAutoNum type="arabicPeriod"/>
            </a:pPr>
            <a:r>
              <a:rPr b="1" lang="en" sz="1185">
                <a:solidFill>
                  <a:srgbClr val="000000"/>
                </a:solidFill>
              </a:rPr>
              <a:t>(Recency - 3, Monetary - 3)</a:t>
            </a:r>
            <a:r>
              <a:rPr lang="en" sz="1185">
                <a:solidFill>
                  <a:srgbClr val="000000"/>
                </a:solidFill>
              </a:rPr>
              <a:t> - They are not very recent and spend a decent amount of money</a:t>
            </a:r>
            <a:endParaRPr sz="1185">
              <a:solidFill>
                <a:srgbClr val="000000"/>
              </a:solidFill>
            </a:endParaRPr>
          </a:p>
          <a:p>
            <a:pPr indent="0" lvl="0" marL="0" rtl="0" algn="l">
              <a:lnSpc>
                <a:spcPct val="95000"/>
              </a:lnSpc>
              <a:spcBef>
                <a:spcPts val="0"/>
              </a:spcBef>
              <a:spcAft>
                <a:spcPts val="0"/>
              </a:spcAft>
              <a:buSzPts val="852"/>
              <a:buNone/>
            </a:pPr>
            <a:r>
              <a:t/>
            </a:r>
            <a:endParaRPr sz="1185">
              <a:solidFill>
                <a:srgbClr val="000000"/>
              </a:solidFill>
            </a:endParaRPr>
          </a:p>
          <a:p>
            <a:pPr indent="0" lvl="0" marL="0" rtl="0" algn="l">
              <a:lnSpc>
                <a:spcPct val="95000"/>
              </a:lnSpc>
              <a:spcBef>
                <a:spcPts val="0"/>
              </a:spcBef>
              <a:spcAft>
                <a:spcPts val="0"/>
              </a:spcAft>
              <a:buSzPts val="852"/>
              <a:buNone/>
            </a:pPr>
            <a:r>
              <a:t/>
            </a:r>
            <a:endParaRPr sz="1185">
              <a:solidFill>
                <a:srgbClr val="000000"/>
              </a:solidFill>
            </a:endParaRPr>
          </a:p>
          <a:p>
            <a:pPr indent="0" lvl="0" marL="0" rtl="0" algn="l">
              <a:lnSpc>
                <a:spcPct val="95000"/>
              </a:lnSpc>
              <a:spcBef>
                <a:spcPts val="0"/>
              </a:spcBef>
              <a:spcAft>
                <a:spcPts val="0"/>
              </a:spcAft>
              <a:buSzPts val="852"/>
              <a:buNone/>
            </a:pPr>
            <a:r>
              <a:t/>
            </a:r>
            <a:endParaRPr sz="1185">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type="title"/>
          </p:nvPr>
        </p:nvSpPr>
        <p:spPr>
          <a:xfrm>
            <a:off x="311700" y="410000"/>
            <a:ext cx="8520600" cy="607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Insights from RFM</a:t>
            </a:r>
            <a:endParaRPr/>
          </a:p>
          <a:p>
            <a:pPr indent="0" lvl="0" marL="0" rtl="0" algn="ctr">
              <a:spcBef>
                <a:spcPts val="0"/>
              </a:spcBef>
              <a:spcAft>
                <a:spcPts val="0"/>
              </a:spcAft>
              <a:buNone/>
            </a:pPr>
            <a:r>
              <a:t/>
            </a:r>
            <a:endParaRPr/>
          </a:p>
        </p:txBody>
      </p:sp>
      <p:sp>
        <p:nvSpPr>
          <p:cNvPr id="277" name="Google Shape;277;p32"/>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rgbClr val="000000"/>
                </a:solidFill>
              </a:rPr>
              <a:t>Insights from Recency Ranks:</a:t>
            </a:r>
            <a:endParaRPr b="1">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Customers can be incentivised to purchase more in our store using offers/discounts/events which will make them more recent and at the same time bring in more money</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Customers will use our store if the website is user-friendly and quick. This will help make the customer's shopping experience smooth meaning they will continue coming back to our store/website for their purchasing needs</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type="title"/>
          </p:nvPr>
        </p:nvSpPr>
        <p:spPr>
          <a:xfrm>
            <a:off x="311700" y="410000"/>
            <a:ext cx="8520600" cy="607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Insights from RFM</a:t>
            </a:r>
            <a:endParaRPr/>
          </a:p>
        </p:txBody>
      </p:sp>
      <p:sp>
        <p:nvSpPr>
          <p:cNvPr id="283" name="Google Shape;283;p33"/>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rgbClr val="000000"/>
                </a:solidFill>
              </a:rPr>
              <a:t>Insights from Monetary Ranks:</a:t>
            </a:r>
            <a:endParaRPr b="1">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Customer's monetary values can be increased with a better algorithm which will recommend similar/useful items when an item is added to cart</a:t>
            </a:r>
            <a:endParaRPr>
              <a:solidFill>
                <a:srgbClr val="000000"/>
              </a:solidFill>
            </a:endParaRPr>
          </a:p>
          <a:p>
            <a:pPr indent="0" lvl="0" marL="0" rtl="0" algn="l">
              <a:spcBef>
                <a:spcPts val="1200"/>
              </a:spcBef>
              <a:spcAft>
                <a:spcPts val="0"/>
              </a:spcAft>
              <a:buNone/>
            </a:pPr>
            <a:r>
              <a:rPr b="1" lang="en">
                <a:solidFill>
                  <a:srgbClr val="000000"/>
                </a:solidFill>
              </a:rPr>
              <a:t>What are the Steps can be Done to Improve:</a:t>
            </a:r>
            <a:endParaRPr>
              <a:solidFill>
                <a:srgbClr val="000000"/>
              </a:solidFill>
            </a:endParaRPr>
          </a:p>
          <a:p>
            <a:pPr indent="-342900" lvl="0" marL="457200" rtl="0" algn="l">
              <a:spcBef>
                <a:spcPts val="1200"/>
              </a:spcBef>
              <a:spcAft>
                <a:spcPts val="0"/>
              </a:spcAft>
              <a:buClr>
                <a:srgbClr val="000000"/>
              </a:buClr>
              <a:buSzPts val="1800"/>
              <a:buChar char="●"/>
            </a:pPr>
            <a:r>
              <a:rPr lang="en">
                <a:solidFill>
                  <a:srgbClr val="000000"/>
                </a:solidFill>
              </a:rPr>
              <a:t>Local language can be used in the ecommerce platform/store</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Extend special offers for repeated purchases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Encourage Loyalty programs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Lower the Product Pricing for Increased Customer Frequency</a:t>
            </a:r>
            <a:endParaRPr b="1">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Problem Statement and Dataset Overview</a:t>
            </a:r>
            <a:endParaRPr b="1"/>
          </a:p>
        </p:txBody>
      </p:sp>
      <p:grpSp>
        <p:nvGrpSpPr>
          <p:cNvPr id="128" name="Google Shape;128;p16"/>
          <p:cNvGrpSpPr/>
          <p:nvPr/>
        </p:nvGrpSpPr>
        <p:grpSpPr>
          <a:xfrm>
            <a:off x="431925" y="1304855"/>
            <a:ext cx="2628925" cy="3015998"/>
            <a:chOff x="431925" y="1304875"/>
            <a:chExt cx="2628925" cy="3416400"/>
          </a:xfrm>
        </p:grpSpPr>
        <p:sp>
          <p:nvSpPr>
            <p:cNvPr id="129" name="Google Shape;129;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6"/>
          <p:cNvSpPr txBox="1"/>
          <p:nvPr>
            <p:ph idx="1" type="body"/>
          </p:nvPr>
        </p:nvSpPr>
        <p:spPr>
          <a:xfrm>
            <a:off x="396625" y="1766275"/>
            <a:ext cx="2604300" cy="2509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Brazil E-commerce, OList Store dataset</a:t>
            </a:r>
            <a:endParaRPr sz="1400"/>
          </a:p>
          <a:p>
            <a:pPr indent="-317500" lvl="0" marL="457200" rtl="0" algn="l">
              <a:spcBef>
                <a:spcPts val="0"/>
              </a:spcBef>
              <a:spcAft>
                <a:spcPts val="0"/>
              </a:spcAft>
              <a:buSzPts val="1400"/>
              <a:buChar char="●"/>
            </a:pPr>
            <a:r>
              <a:rPr lang="en" sz="1400"/>
              <a:t>Customers, orders, purchases, products, and sellers data</a:t>
            </a:r>
            <a:endParaRPr sz="1400"/>
          </a:p>
          <a:p>
            <a:pPr indent="-317500" lvl="0" marL="457200" rtl="0" algn="l">
              <a:spcBef>
                <a:spcPts val="0"/>
              </a:spcBef>
              <a:spcAft>
                <a:spcPts val="0"/>
              </a:spcAft>
              <a:buSzPts val="1400"/>
              <a:buChar char="●"/>
            </a:pPr>
            <a:r>
              <a:rPr lang="en" sz="1400"/>
              <a:t>Final merged data frame has </a:t>
            </a:r>
            <a:r>
              <a:rPr b="1" lang="en" sz="1400"/>
              <a:t>21 features</a:t>
            </a:r>
            <a:r>
              <a:rPr lang="en" sz="1400"/>
              <a:t> and </a:t>
            </a:r>
            <a:r>
              <a:rPr b="1" lang="en" sz="1400"/>
              <a:t>91832 records</a:t>
            </a:r>
            <a:endParaRPr b="1" sz="1400"/>
          </a:p>
        </p:txBody>
      </p:sp>
      <p:grpSp>
        <p:nvGrpSpPr>
          <p:cNvPr id="132" name="Google Shape;132;p16"/>
          <p:cNvGrpSpPr/>
          <p:nvPr/>
        </p:nvGrpSpPr>
        <p:grpSpPr>
          <a:xfrm>
            <a:off x="3320450" y="1304874"/>
            <a:ext cx="2632500" cy="3015998"/>
            <a:chOff x="3320450" y="1304875"/>
            <a:chExt cx="2632500" cy="3416400"/>
          </a:xfrm>
        </p:grpSpPr>
        <p:sp>
          <p:nvSpPr>
            <p:cNvPr id="133" name="Google Shape;133;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16"/>
          <p:cNvSpPr txBox="1"/>
          <p:nvPr>
            <p:ph idx="1"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Problem Statement</a:t>
            </a:r>
            <a:endParaRPr>
              <a:solidFill>
                <a:schemeClr val="lt1"/>
              </a:solidFill>
            </a:endParaRPr>
          </a:p>
        </p:txBody>
      </p:sp>
      <p:sp>
        <p:nvSpPr>
          <p:cNvPr id="136" name="Google Shape;136;p16"/>
          <p:cNvSpPr txBox="1"/>
          <p:nvPr>
            <p:ph idx="1" type="body"/>
          </p:nvPr>
        </p:nvSpPr>
        <p:spPr>
          <a:xfrm>
            <a:off x="3328400" y="1696475"/>
            <a:ext cx="2478600" cy="2564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Classify customers based on Churn Rate and assess steps to </a:t>
            </a:r>
            <a:r>
              <a:rPr b="1" lang="en" sz="1400"/>
              <a:t>reduce Churn</a:t>
            </a:r>
            <a:endParaRPr b="1" sz="1400"/>
          </a:p>
          <a:p>
            <a:pPr indent="-317500" lvl="0" marL="457200" rtl="0" algn="l">
              <a:spcBef>
                <a:spcPts val="0"/>
              </a:spcBef>
              <a:spcAft>
                <a:spcPts val="0"/>
              </a:spcAft>
              <a:buSzPts val="1400"/>
              <a:buChar char="●"/>
            </a:pPr>
            <a:r>
              <a:rPr b="1" lang="en" sz="1400"/>
              <a:t>Segment customers</a:t>
            </a:r>
            <a:r>
              <a:rPr lang="en" sz="1400"/>
              <a:t> based on </a:t>
            </a:r>
            <a:r>
              <a:rPr b="1" lang="en" sz="1400"/>
              <a:t>RFM metrics</a:t>
            </a:r>
            <a:endParaRPr b="1" sz="1400"/>
          </a:p>
          <a:p>
            <a:pPr indent="-317500" lvl="0" marL="457200" rtl="0" algn="l">
              <a:spcBef>
                <a:spcPts val="0"/>
              </a:spcBef>
              <a:spcAft>
                <a:spcPts val="0"/>
              </a:spcAft>
              <a:buSzPts val="1400"/>
              <a:buChar char="●"/>
            </a:pPr>
            <a:r>
              <a:rPr lang="en" sz="1400"/>
              <a:t>Increase revenue and customer inflow, while not losing existing customers</a:t>
            </a:r>
            <a:endParaRPr sz="1400"/>
          </a:p>
        </p:txBody>
      </p:sp>
      <p:grpSp>
        <p:nvGrpSpPr>
          <p:cNvPr id="137" name="Google Shape;137;p16"/>
          <p:cNvGrpSpPr/>
          <p:nvPr/>
        </p:nvGrpSpPr>
        <p:grpSpPr>
          <a:xfrm>
            <a:off x="6212550" y="1304847"/>
            <a:ext cx="2632500" cy="2416078"/>
            <a:chOff x="6212550" y="1304875"/>
            <a:chExt cx="2632500" cy="3416400"/>
          </a:xfrm>
        </p:grpSpPr>
        <p:sp>
          <p:nvSpPr>
            <p:cNvPr id="138" name="Google Shape;138;p1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6"/>
          <p:cNvSpPr txBox="1"/>
          <p:nvPr>
            <p:ph idx="1"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Processes</a:t>
            </a:r>
            <a:endParaRPr>
              <a:solidFill>
                <a:schemeClr val="lt1"/>
              </a:solidFill>
            </a:endParaRPr>
          </a:p>
        </p:txBody>
      </p:sp>
      <p:sp>
        <p:nvSpPr>
          <p:cNvPr id="141" name="Google Shape;141;p16"/>
          <p:cNvSpPr txBox="1"/>
          <p:nvPr>
            <p:ph idx="1" type="body"/>
          </p:nvPr>
        </p:nvSpPr>
        <p:spPr>
          <a:xfrm>
            <a:off x="6134475" y="1766275"/>
            <a:ext cx="2710500" cy="2315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EDA to assess the current business. </a:t>
            </a:r>
            <a:endParaRPr sz="1400"/>
          </a:p>
          <a:p>
            <a:pPr indent="-317500" lvl="0" marL="457200" rtl="0" algn="l">
              <a:spcBef>
                <a:spcPts val="0"/>
              </a:spcBef>
              <a:spcAft>
                <a:spcPts val="0"/>
              </a:spcAft>
              <a:buSzPts val="1400"/>
              <a:buChar char="●"/>
            </a:pPr>
            <a:r>
              <a:rPr lang="en" sz="1400"/>
              <a:t>RFM analysis</a:t>
            </a:r>
            <a:endParaRPr sz="1400"/>
          </a:p>
          <a:p>
            <a:pPr indent="-317500" lvl="0" marL="457200" rtl="0" algn="l">
              <a:spcBef>
                <a:spcPts val="0"/>
              </a:spcBef>
              <a:spcAft>
                <a:spcPts val="0"/>
              </a:spcAft>
              <a:buSzPts val="1400"/>
              <a:buChar char="●"/>
            </a:pPr>
            <a:r>
              <a:rPr lang="en" sz="1400"/>
              <a:t> </a:t>
            </a:r>
            <a:r>
              <a:rPr lang="en" sz="1400"/>
              <a:t>Target variable, Churn, creation</a:t>
            </a:r>
            <a:endParaRPr sz="1400"/>
          </a:p>
          <a:p>
            <a:pPr indent="-317500" lvl="0" marL="457200" rtl="0" algn="l">
              <a:spcBef>
                <a:spcPts val="0"/>
              </a:spcBef>
              <a:spcAft>
                <a:spcPts val="0"/>
              </a:spcAft>
              <a:buSzPts val="1400"/>
              <a:buChar char="●"/>
            </a:pPr>
            <a:r>
              <a:rPr lang="en" sz="1400"/>
              <a:t>Customer Segmentation</a:t>
            </a:r>
            <a:endParaRPr sz="1400"/>
          </a:p>
          <a:p>
            <a:pPr indent="-317500" lvl="0" marL="457200" rtl="0" algn="l">
              <a:spcBef>
                <a:spcPts val="0"/>
              </a:spcBef>
              <a:spcAft>
                <a:spcPts val="0"/>
              </a:spcAft>
              <a:buSzPts val="1400"/>
              <a:buChar char="●"/>
            </a:pPr>
            <a:r>
              <a:rPr lang="en" sz="1400"/>
              <a:t>Classification Models</a:t>
            </a:r>
            <a:endParaRPr sz="1400"/>
          </a:p>
        </p:txBody>
      </p:sp>
      <p:sp>
        <p:nvSpPr>
          <p:cNvPr id="142" name="Google Shape;142;p16"/>
          <p:cNvSpPr txBox="1"/>
          <p:nvPr>
            <p:ph idx="1" type="body"/>
          </p:nvPr>
        </p:nvSpPr>
        <p:spPr>
          <a:xfrm>
            <a:off x="499138" y="1304875"/>
            <a:ext cx="24945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Dataset</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311700" y="410000"/>
            <a:ext cx="8520600" cy="607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Target Variable Creation</a:t>
            </a:r>
            <a:endParaRPr/>
          </a:p>
        </p:txBody>
      </p:sp>
      <p:sp>
        <p:nvSpPr>
          <p:cNvPr id="289" name="Google Shape;289;p34"/>
          <p:cNvSpPr txBox="1"/>
          <p:nvPr>
            <p:ph idx="1" type="body"/>
          </p:nvPr>
        </p:nvSpPr>
        <p:spPr>
          <a:xfrm>
            <a:off x="311700" y="1229875"/>
            <a:ext cx="8520600" cy="3339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000000"/>
                </a:solidFill>
              </a:rPr>
              <a:t>Churn is the target variable, which is created using the Recency feature. </a:t>
            </a:r>
            <a:endParaRPr>
              <a:solidFill>
                <a:srgbClr val="000000"/>
              </a:solidFill>
            </a:endParaRPr>
          </a:p>
          <a:p>
            <a:pPr indent="0" lvl="0" marL="0" rtl="0" algn="l">
              <a:spcBef>
                <a:spcPts val="1200"/>
              </a:spcBef>
              <a:spcAft>
                <a:spcPts val="0"/>
              </a:spcAft>
              <a:buNone/>
            </a:pPr>
            <a:r>
              <a:rPr lang="en">
                <a:solidFill>
                  <a:srgbClr val="000000"/>
                </a:solidFill>
              </a:rPr>
              <a:t>Recency values which are greater than the mean recency are marked as churned. </a:t>
            </a:r>
            <a:endParaRPr>
              <a:solidFill>
                <a:srgbClr val="000000"/>
              </a:solidFill>
            </a:endParaRPr>
          </a:p>
          <a:p>
            <a:pPr indent="0" lvl="0" marL="0" rtl="0" algn="l">
              <a:spcBef>
                <a:spcPts val="1200"/>
              </a:spcBef>
              <a:spcAft>
                <a:spcPts val="0"/>
              </a:spcAft>
              <a:buNone/>
            </a:pPr>
            <a:r>
              <a:rPr lang="en">
                <a:solidFill>
                  <a:srgbClr val="000000"/>
                </a:solidFill>
              </a:rPr>
              <a:t>The recency values which are less than that of the mean recency is marked as not churned. </a:t>
            </a:r>
            <a:endParaRPr>
              <a:solidFill>
                <a:srgbClr val="000000"/>
              </a:solidFill>
            </a:endParaRPr>
          </a:p>
          <a:p>
            <a:pPr indent="0" lvl="0" marL="0" rtl="0" algn="l">
              <a:spcBef>
                <a:spcPts val="1200"/>
              </a:spcBef>
              <a:spcAft>
                <a:spcPts val="0"/>
              </a:spcAft>
              <a:buNone/>
            </a:pPr>
            <a:r>
              <a:rPr b="1" lang="en">
                <a:solidFill>
                  <a:srgbClr val="000000"/>
                </a:solidFill>
              </a:rPr>
              <a:t>Churn Value 1 = Customer is Churned</a:t>
            </a:r>
            <a:endParaRPr b="1">
              <a:solidFill>
                <a:srgbClr val="000000"/>
              </a:solidFill>
            </a:endParaRPr>
          </a:p>
          <a:p>
            <a:pPr indent="0" lvl="0" marL="0" rtl="0" algn="l">
              <a:spcBef>
                <a:spcPts val="1200"/>
              </a:spcBef>
              <a:spcAft>
                <a:spcPts val="1200"/>
              </a:spcAft>
              <a:buNone/>
            </a:pPr>
            <a:r>
              <a:rPr b="1" lang="en">
                <a:solidFill>
                  <a:srgbClr val="000000"/>
                </a:solidFill>
              </a:rPr>
              <a:t>Churn Value 0 = Customer is not churned</a:t>
            </a:r>
            <a:endParaRPr b="1">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230250" y="1789500"/>
            <a:ext cx="4045200" cy="1564500"/>
          </a:xfrm>
          <a:prstGeom prst="rect">
            <a:avLst/>
          </a:prstGeom>
        </p:spPr>
        <p:txBody>
          <a:bodyPr anchorCtr="0" anchor="ctr" bIns="91425" lIns="91425" spcFirstLastPara="1" rIns="91425" wrap="square" tIns="91425">
            <a:normAutofit/>
          </a:bodyPr>
          <a:lstStyle/>
          <a:p>
            <a:pPr indent="0" lvl="0" marL="457200" rtl="0" algn="l">
              <a:lnSpc>
                <a:spcPct val="115000"/>
              </a:lnSpc>
              <a:spcBef>
                <a:spcPts val="0"/>
              </a:spcBef>
              <a:spcAft>
                <a:spcPts val="1200"/>
              </a:spcAft>
              <a:buNone/>
            </a:pPr>
            <a:r>
              <a:rPr lang="en" sz="3800">
                <a:solidFill>
                  <a:schemeClr val="accent2"/>
                </a:solidFill>
              </a:rPr>
              <a:t>Model Building</a:t>
            </a:r>
            <a:endParaRPr sz="6200">
              <a:solidFill>
                <a:schemeClr val="accent2"/>
              </a:solidFill>
            </a:endParaRPr>
          </a:p>
        </p:txBody>
      </p:sp>
      <p:sp>
        <p:nvSpPr>
          <p:cNvPr id="295" name="Google Shape;295;p3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55600" lvl="0" marL="457200" rtl="0" algn="l">
              <a:spcBef>
                <a:spcPts val="0"/>
              </a:spcBef>
              <a:spcAft>
                <a:spcPts val="0"/>
              </a:spcAft>
              <a:buSzPts val="2000"/>
              <a:buChar char="●"/>
            </a:pPr>
            <a:r>
              <a:rPr lang="en" sz="2000"/>
              <a:t>Steps in Model Building</a:t>
            </a:r>
            <a:endParaRPr sz="2000"/>
          </a:p>
          <a:p>
            <a:pPr indent="-355600" lvl="0" marL="457200" rtl="0" algn="l">
              <a:spcBef>
                <a:spcPts val="0"/>
              </a:spcBef>
              <a:spcAft>
                <a:spcPts val="0"/>
              </a:spcAft>
              <a:buSzPts val="2000"/>
              <a:buChar char="●"/>
            </a:pPr>
            <a:r>
              <a:rPr lang="en" sz="2000"/>
              <a:t>RFE </a:t>
            </a:r>
            <a:endParaRPr sz="2000"/>
          </a:p>
          <a:p>
            <a:pPr indent="-355600" lvl="0" marL="457200" rtl="0" algn="l">
              <a:spcBef>
                <a:spcPts val="0"/>
              </a:spcBef>
              <a:spcAft>
                <a:spcPts val="0"/>
              </a:spcAft>
              <a:buSzPts val="2000"/>
              <a:buChar char="●"/>
            </a:pPr>
            <a:r>
              <a:rPr lang="en" sz="2000"/>
              <a:t>Hypertuning</a:t>
            </a:r>
            <a:endParaRPr sz="2000"/>
          </a:p>
          <a:p>
            <a:pPr indent="-355600" lvl="0" marL="457200" rtl="0" algn="l">
              <a:spcBef>
                <a:spcPts val="0"/>
              </a:spcBef>
              <a:spcAft>
                <a:spcPts val="0"/>
              </a:spcAft>
              <a:buSzPts val="2000"/>
              <a:buChar char="●"/>
            </a:pPr>
            <a:r>
              <a:rPr lang="en" sz="2000"/>
              <a:t>Final Model</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311700" y="67100"/>
            <a:ext cx="8520600" cy="607800"/>
          </a:xfrm>
          <a:prstGeom prst="rect">
            <a:avLst/>
          </a:prstGeom>
        </p:spPr>
        <p:txBody>
          <a:bodyPr anchorCtr="0" anchor="t" bIns="91425" lIns="91425" spcFirstLastPara="1" rIns="91425" wrap="square" tIns="91425">
            <a:normAutofit/>
          </a:bodyPr>
          <a:lstStyle/>
          <a:p>
            <a:pPr indent="0" lvl="0" marL="457200" rtl="0" algn="ctr">
              <a:lnSpc>
                <a:spcPct val="115000"/>
              </a:lnSpc>
              <a:spcBef>
                <a:spcPts val="1600"/>
              </a:spcBef>
              <a:spcAft>
                <a:spcPts val="400"/>
              </a:spcAft>
              <a:buNone/>
            </a:pPr>
            <a:r>
              <a:rPr b="1" lang="en" sz="2200">
                <a:solidFill>
                  <a:srgbClr val="000000"/>
                </a:solidFill>
                <a:latin typeface="Times New Roman"/>
                <a:ea typeface="Times New Roman"/>
                <a:cs typeface="Times New Roman"/>
                <a:sym typeface="Times New Roman"/>
              </a:rPr>
              <a:t>Built </a:t>
            </a:r>
            <a:r>
              <a:rPr b="1" lang="en" sz="2200">
                <a:solidFill>
                  <a:srgbClr val="000000"/>
                </a:solidFill>
                <a:latin typeface="Times New Roman"/>
                <a:ea typeface="Times New Roman"/>
                <a:cs typeface="Times New Roman"/>
                <a:sym typeface="Times New Roman"/>
              </a:rPr>
              <a:t>8</a:t>
            </a:r>
            <a:r>
              <a:rPr b="1" lang="en" sz="2200">
                <a:solidFill>
                  <a:srgbClr val="000000"/>
                </a:solidFill>
                <a:latin typeface="Times New Roman"/>
                <a:ea typeface="Times New Roman"/>
                <a:cs typeface="Times New Roman"/>
                <a:sym typeface="Times New Roman"/>
              </a:rPr>
              <a:t> number of models using various algorithms</a:t>
            </a:r>
            <a:endParaRPr sz="2711"/>
          </a:p>
        </p:txBody>
      </p:sp>
      <p:sp>
        <p:nvSpPr>
          <p:cNvPr id="301" name="Google Shape;301;p36"/>
          <p:cNvSpPr txBox="1"/>
          <p:nvPr/>
        </p:nvSpPr>
        <p:spPr>
          <a:xfrm>
            <a:off x="359100" y="601725"/>
            <a:ext cx="8473200" cy="3070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600"/>
              </a:spcBef>
              <a:spcAft>
                <a:spcPts val="0"/>
              </a:spcAft>
              <a:buClr>
                <a:srgbClr val="000000"/>
              </a:buClr>
              <a:buSzPts val="1500"/>
              <a:buFont typeface="Times New Roman"/>
              <a:buAutoNum type="arabicPeriod"/>
            </a:pPr>
            <a:r>
              <a:rPr lang="en" sz="1500">
                <a:latin typeface="Times New Roman"/>
                <a:ea typeface="Times New Roman"/>
                <a:cs typeface="Times New Roman"/>
                <a:sym typeface="Times New Roman"/>
              </a:rPr>
              <a:t>Logistic Regression (statsmodels) - 0.45</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AutoNum type="arabicPeriod"/>
            </a:pPr>
            <a:r>
              <a:rPr lang="en" sz="1500">
                <a:latin typeface="Times New Roman"/>
                <a:ea typeface="Times New Roman"/>
                <a:cs typeface="Times New Roman"/>
                <a:sym typeface="Times New Roman"/>
              </a:rPr>
              <a:t>Decision Tree - 0.63</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AutoNum type="arabicPeriod"/>
            </a:pPr>
            <a:r>
              <a:rPr lang="en" sz="1500">
                <a:latin typeface="Times New Roman"/>
                <a:ea typeface="Times New Roman"/>
                <a:cs typeface="Times New Roman"/>
                <a:sym typeface="Times New Roman"/>
              </a:rPr>
              <a:t>XGBoost - 0.766</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AutoNum type="arabicPeriod"/>
            </a:pPr>
            <a:r>
              <a:rPr lang="en" sz="1500">
                <a:latin typeface="Times New Roman"/>
                <a:ea typeface="Times New Roman"/>
                <a:cs typeface="Times New Roman"/>
                <a:sym typeface="Times New Roman"/>
              </a:rPr>
              <a:t>RandomForestClassifier - 0.68</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AutoNum type="arabicPeriod"/>
            </a:pPr>
            <a:r>
              <a:rPr lang="en" sz="1500">
                <a:latin typeface="Times New Roman"/>
                <a:ea typeface="Times New Roman"/>
                <a:cs typeface="Times New Roman"/>
                <a:sym typeface="Times New Roman"/>
              </a:rPr>
              <a:t>KNN (2 clusters) - 0.30</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AutoNum type="arabicPeriod"/>
            </a:pPr>
            <a:r>
              <a:rPr lang="en" sz="1500">
                <a:latin typeface="Times New Roman"/>
                <a:ea typeface="Times New Roman"/>
                <a:cs typeface="Times New Roman"/>
                <a:sym typeface="Times New Roman"/>
              </a:rPr>
              <a:t>KNN (3 clusters) - 0.54</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AutoNum type="arabicPeriod"/>
            </a:pPr>
            <a:r>
              <a:rPr lang="en" sz="1500">
                <a:latin typeface="Times New Roman"/>
                <a:ea typeface="Times New Roman"/>
                <a:cs typeface="Times New Roman"/>
                <a:sym typeface="Times New Roman"/>
              </a:rPr>
              <a:t>Logistic - 0.44</a:t>
            </a:r>
            <a:endParaRPr sz="1500">
              <a:latin typeface="Times New Roman"/>
              <a:ea typeface="Times New Roman"/>
              <a:cs typeface="Times New Roman"/>
              <a:sym typeface="Times New Roman"/>
            </a:endParaRPr>
          </a:p>
          <a:p>
            <a:pPr indent="-323850" lvl="0" marL="457200" rtl="0" algn="l">
              <a:lnSpc>
                <a:spcPct val="115000"/>
              </a:lnSpc>
              <a:spcBef>
                <a:spcPts val="0"/>
              </a:spcBef>
              <a:spcAft>
                <a:spcPts val="0"/>
              </a:spcAft>
              <a:buClr>
                <a:srgbClr val="000000"/>
              </a:buClr>
              <a:buSzPts val="1500"/>
              <a:buFont typeface="Times New Roman"/>
              <a:buAutoNum type="arabicPeriod"/>
            </a:pPr>
            <a:r>
              <a:rPr lang="en" sz="1500">
                <a:latin typeface="Times New Roman"/>
                <a:ea typeface="Times New Roman"/>
                <a:cs typeface="Times New Roman"/>
                <a:sym typeface="Times New Roman"/>
              </a:rPr>
              <a:t>GaussianNB (Naive Bayes) - 0.44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latin typeface="Times New Roman"/>
                <a:ea typeface="Times New Roman"/>
                <a:cs typeface="Times New Roman"/>
                <a:sym typeface="Times New Roman"/>
              </a:rPr>
              <a:t>We preferred the Test_Recall as the metrics over here. Even though the class is balanced we went for Test_Recall metrics to known the proper count of the customer who have actually churned. </a:t>
            </a:r>
            <a:endParaRPr sz="15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223200" y="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 Building</a:t>
            </a:r>
            <a:endParaRPr/>
          </a:p>
        </p:txBody>
      </p:sp>
      <p:pic>
        <p:nvPicPr>
          <p:cNvPr id="307" name="Google Shape;307;p37"/>
          <p:cNvPicPr preferRelativeResize="0"/>
          <p:nvPr/>
        </p:nvPicPr>
        <p:blipFill>
          <a:blip r:embed="rId3">
            <a:alphaModFix/>
          </a:blip>
          <a:stretch>
            <a:fillRect/>
          </a:stretch>
        </p:blipFill>
        <p:spPr>
          <a:xfrm>
            <a:off x="264313" y="607800"/>
            <a:ext cx="8615374" cy="3190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8"/>
          <p:cNvSpPr txBox="1"/>
          <p:nvPr>
            <p:ph type="title"/>
          </p:nvPr>
        </p:nvSpPr>
        <p:spPr>
          <a:xfrm>
            <a:off x="311700" y="449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Top 4 Performing Models </a:t>
            </a:r>
            <a:endParaRPr/>
          </a:p>
        </p:txBody>
      </p:sp>
      <p:sp>
        <p:nvSpPr>
          <p:cNvPr id="313" name="Google Shape;313;p3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4" name="Google Shape;314;p38"/>
          <p:cNvPicPr preferRelativeResize="0"/>
          <p:nvPr/>
        </p:nvPicPr>
        <p:blipFill>
          <a:blip r:embed="rId3">
            <a:alphaModFix/>
          </a:blip>
          <a:stretch>
            <a:fillRect/>
          </a:stretch>
        </p:blipFill>
        <p:spPr>
          <a:xfrm>
            <a:off x="55300" y="598376"/>
            <a:ext cx="9143999" cy="1973375"/>
          </a:xfrm>
          <a:prstGeom prst="rect">
            <a:avLst/>
          </a:prstGeom>
          <a:noFill/>
          <a:ln>
            <a:noFill/>
          </a:ln>
        </p:spPr>
      </p:pic>
      <p:pic>
        <p:nvPicPr>
          <p:cNvPr id="315" name="Google Shape;315;p38"/>
          <p:cNvPicPr preferRelativeResize="0"/>
          <p:nvPr/>
        </p:nvPicPr>
        <p:blipFill>
          <a:blip r:embed="rId4">
            <a:alphaModFix/>
          </a:blip>
          <a:stretch>
            <a:fillRect/>
          </a:stretch>
        </p:blipFill>
        <p:spPr>
          <a:xfrm>
            <a:off x="55300" y="2632725"/>
            <a:ext cx="9088700" cy="1973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9"/>
          <p:cNvSpPr txBox="1"/>
          <p:nvPr>
            <p:ph type="title"/>
          </p:nvPr>
        </p:nvSpPr>
        <p:spPr>
          <a:xfrm>
            <a:off x="411250" y="67100"/>
            <a:ext cx="8520600" cy="6078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b="1" lang="en" sz="2311">
                <a:solidFill>
                  <a:srgbClr val="000000"/>
                </a:solidFill>
                <a:latin typeface="Times New Roman"/>
                <a:ea typeface="Times New Roman"/>
                <a:cs typeface="Times New Roman"/>
                <a:sym typeface="Times New Roman"/>
              </a:rPr>
              <a:t> Top 4  Performing Models </a:t>
            </a:r>
            <a:endParaRPr b="1" sz="231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21" name="Google Shape;321;p39"/>
          <p:cNvSpPr txBox="1"/>
          <p:nvPr>
            <p:ph idx="1" type="body"/>
          </p:nvPr>
        </p:nvSpPr>
        <p:spPr>
          <a:xfrm>
            <a:off x="411250" y="2933325"/>
            <a:ext cx="8520600" cy="17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29">
                <a:solidFill>
                  <a:srgbClr val="000000"/>
                </a:solidFill>
                <a:latin typeface="Times New Roman"/>
                <a:ea typeface="Times New Roman"/>
                <a:cs typeface="Times New Roman"/>
                <a:sym typeface="Times New Roman"/>
              </a:rPr>
              <a:t>Found the 4 top performing models (based on Test Recall)</a:t>
            </a:r>
            <a:endParaRPr sz="13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AutoNum type="arabicPeriod"/>
            </a:pPr>
            <a:r>
              <a:rPr lang="en" sz="1300">
                <a:solidFill>
                  <a:srgbClr val="000000"/>
                </a:solidFill>
                <a:latin typeface="Times New Roman"/>
                <a:ea typeface="Times New Roman"/>
                <a:cs typeface="Times New Roman"/>
                <a:sym typeface="Times New Roman"/>
              </a:rPr>
              <a:t>XGBoost - 0.76</a:t>
            </a:r>
            <a:endParaRPr sz="13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AutoNum type="arabicPeriod"/>
            </a:pPr>
            <a:r>
              <a:rPr lang="en" sz="1300">
                <a:solidFill>
                  <a:srgbClr val="000000"/>
                </a:solidFill>
                <a:latin typeface="Times New Roman"/>
                <a:ea typeface="Times New Roman"/>
                <a:cs typeface="Times New Roman"/>
                <a:sym typeface="Times New Roman"/>
              </a:rPr>
              <a:t>RandomForestClassifier - 0.68 </a:t>
            </a:r>
            <a:endParaRPr sz="13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AutoNum type="arabicPeriod"/>
            </a:pPr>
            <a:r>
              <a:rPr lang="en" sz="1300">
                <a:solidFill>
                  <a:srgbClr val="000000"/>
                </a:solidFill>
                <a:latin typeface="Times New Roman"/>
                <a:ea typeface="Times New Roman"/>
                <a:cs typeface="Times New Roman"/>
                <a:sym typeface="Times New Roman"/>
              </a:rPr>
              <a:t>Decision Tree - 0.63</a:t>
            </a:r>
            <a:endParaRPr sz="13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Times New Roman"/>
              <a:buAutoNum type="arabicPeriod"/>
            </a:pPr>
            <a:r>
              <a:rPr lang="en" sz="1300">
                <a:solidFill>
                  <a:srgbClr val="000000"/>
                </a:solidFill>
                <a:latin typeface="Times New Roman"/>
                <a:ea typeface="Times New Roman"/>
                <a:cs typeface="Times New Roman"/>
                <a:sym typeface="Times New Roman"/>
              </a:rPr>
              <a:t>KNN (3 clusters) - 0.54</a:t>
            </a:r>
            <a:endParaRPr sz="13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rgbClr val="000000"/>
                </a:solidFill>
                <a:latin typeface="Times New Roman"/>
                <a:ea typeface="Times New Roman"/>
                <a:cs typeface="Times New Roman"/>
                <a:sym typeface="Times New Roman"/>
              </a:rPr>
              <a:t>There the top 2 Model are XGBoost and </a:t>
            </a:r>
            <a:r>
              <a:rPr lang="en" sz="1300">
                <a:solidFill>
                  <a:srgbClr val="000000"/>
                </a:solidFill>
                <a:latin typeface="Times New Roman"/>
                <a:ea typeface="Times New Roman"/>
                <a:cs typeface="Times New Roman"/>
                <a:sym typeface="Times New Roman"/>
              </a:rPr>
              <a:t>Random Forest</a:t>
            </a:r>
            <a:r>
              <a:rPr lang="en" sz="1300">
                <a:solidFill>
                  <a:srgbClr val="000000"/>
                </a:solidFill>
                <a:latin typeface="Times New Roman"/>
                <a:ea typeface="Times New Roman"/>
                <a:cs typeface="Times New Roman"/>
                <a:sym typeface="Times New Roman"/>
              </a:rPr>
              <a:t> are tuned and </a:t>
            </a:r>
            <a:r>
              <a:rPr lang="en" sz="1300">
                <a:solidFill>
                  <a:srgbClr val="000000"/>
                </a:solidFill>
                <a:latin typeface="Times New Roman"/>
                <a:ea typeface="Times New Roman"/>
                <a:cs typeface="Times New Roman"/>
                <a:sym typeface="Times New Roman"/>
              </a:rPr>
              <a:t>again</a:t>
            </a:r>
            <a:r>
              <a:rPr lang="en" sz="1300">
                <a:solidFill>
                  <a:srgbClr val="000000"/>
                </a:solidFill>
                <a:latin typeface="Times New Roman"/>
                <a:ea typeface="Times New Roman"/>
                <a:cs typeface="Times New Roman"/>
                <a:sym typeface="Times New Roman"/>
              </a:rPr>
              <a:t> model is built.</a:t>
            </a:r>
            <a:endParaRPr sz="1300">
              <a:solidFill>
                <a:srgbClr val="000000"/>
              </a:solidFill>
              <a:latin typeface="Times New Roman"/>
              <a:ea typeface="Times New Roman"/>
              <a:cs typeface="Times New Roman"/>
              <a:sym typeface="Times New Roman"/>
            </a:endParaRPr>
          </a:p>
        </p:txBody>
      </p:sp>
      <p:pic>
        <p:nvPicPr>
          <p:cNvPr id="322" name="Google Shape;322;p39"/>
          <p:cNvPicPr preferRelativeResize="0"/>
          <p:nvPr/>
        </p:nvPicPr>
        <p:blipFill rotWithShape="1">
          <a:blip r:embed="rId3">
            <a:alphaModFix/>
          </a:blip>
          <a:srcRect b="-17757" l="0" r="0" t="0"/>
          <a:stretch/>
        </p:blipFill>
        <p:spPr>
          <a:xfrm>
            <a:off x="152400" y="798450"/>
            <a:ext cx="8839200" cy="1927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0"/>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 Tuning </a:t>
            </a:r>
            <a:endParaRPr/>
          </a:p>
        </p:txBody>
      </p:sp>
      <p:pic>
        <p:nvPicPr>
          <p:cNvPr id="328" name="Google Shape;328;p40"/>
          <p:cNvPicPr preferRelativeResize="0"/>
          <p:nvPr/>
        </p:nvPicPr>
        <p:blipFill rotWithShape="1">
          <a:blip r:embed="rId3">
            <a:alphaModFix/>
          </a:blip>
          <a:srcRect b="0" l="0" r="0" t="6533"/>
          <a:stretch/>
        </p:blipFill>
        <p:spPr>
          <a:xfrm>
            <a:off x="0" y="1077175"/>
            <a:ext cx="9143999" cy="1924850"/>
          </a:xfrm>
          <a:prstGeom prst="rect">
            <a:avLst/>
          </a:prstGeom>
          <a:noFill/>
          <a:ln>
            <a:noFill/>
          </a:ln>
        </p:spPr>
      </p:pic>
      <p:sp>
        <p:nvSpPr>
          <p:cNvPr id="329" name="Google Shape;329;p40"/>
          <p:cNvSpPr txBox="1"/>
          <p:nvPr/>
        </p:nvSpPr>
        <p:spPr>
          <a:xfrm>
            <a:off x="0" y="707875"/>
            <a:ext cx="9144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4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Top Columns from the XGBoost Model</a:t>
            </a:r>
            <a:endParaRPr/>
          </a:p>
        </p:txBody>
      </p:sp>
      <p:pic>
        <p:nvPicPr>
          <p:cNvPr id="335" name="Google Shape;335;p41"/>
          <p:cNvPicPr preferRelativeResize="0"/>
          <p:nvPr/>
        </p:nvPicPr>
        <p:blipFill>
          <a:blip r:embed="rId3">
            <a:alphaModFix/>
          </a:blip>
          <a:stretch>
            <a:fillRect/>
          </a:stretch>
        </p:blipFill>
        <p:spPr>
          <a:xfrm>
            <a:off x="177600" y="1151787"/>
            <a:ext cx="8877300" cy="2171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2"/>
          <p:cNvSpPr txBox="1"/>
          <p:nvPr>
            <p:ph type="title"/>
          </p:nvPr>
        </p:nvSpPr>
        <p:spPr>
          <a:xfrm>
            <a:off x="311700" y="560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 Evaluation</a:t>
            </a:r>
            <a:endParaRPr/>
          </a:p>
        </p:txBody>
      </p:sp>
      <p:sp>
        <p:nvSpPr>
          <p:cNvPr id="341" name="Google Shape;341;p42"/>
          <p:cNvSpPr txBox="1"/>
          <p:nvPr>
            <p:ph idx="1" type="body"/>
          </p:nvPr>
        </p:nvSpPr>
        <p:spPr>
          <a:xfrm>
            <a:off x="179200" y="599375"/>
            <a:ext cx="8964900" cy="4272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t/>
            </a:r>
            <a:endParaRPr sz="1300">
              <a:solidFill>
                <a:srgbClr val="000000"/>
              </a:solidFill>
              <a:latin typeface="Times New Roman"/>
              <a:ea typeface="Times New Roman"/>
              <a:cs typeface="Times New Roman"/>
              <a:sym typeface="Times New Roman"/>
            </a:endParaRPr>
          </a:p>
          <a:p>
            <a:pPr indent="-323850" lvl="0" marL="457200" rtl="0" algn="l">
              <a:lnSpc>
                <a:spcPct val="95000"/>
              </a:lnSpc>
              <a:spcBef>
                <a:spcPts val="0"/>
              </a:spcBef>
              <a:spcAft>
                <a:spcPts val="0"/>
              </a:spcAft>
              <a:buClr>
                <a:srgbClr val="000000"/>
              </a:buClr>
              <a:buSzPts val="1500"/>
              <a:buFont typeface="Times New Roman"/>
              <a:buAutoNum type="arabicPeriod"/>
            </a:pPr>
            <a:r>
              <a:rPr b="1" lang="en" sz="1500">
                <a:solidFill>
                  <a:srgbClr val="000000"/>
                </a:solidFill>
                <a:latin typeface="Times New Roman"/>
                <a:ea typeface="Times New Roman"/>
                <a:cs typeface="Times New Roman"/>
                <a:sym typeface="Times New Roman"/>
              </a:rPr>
              <a:t>Objective of model </a:t>
            </a:r>
            <a:r>
              <a:rPr lang="en" sz="1500">
                <a:solidFill>
                  <a:srgbClr val="000000"/>
                </a:solidFill>
                <a:latin typeface="Times New Roman"/>
                <a:ea typeface="Times New Roman"/>
                <a:cs typeface="Times New Roman"/>
                <a:sym typeface="Times New Roman"/>
              </a:rPr>
              <a:t>- The objective of the model is to predict whether a customer is churned or not</a:t>
            </a:r>
            <a:endParaRPr sz="1500">
              <a:solidFill>
                <a:srgbClr val="000000"/>
              </a:solidFill>
              <a:latin typeface="Times New Roman"/>
              <a:ea typeface="Times New Roman"/>
              <a:cs typeface="Times New Roman"/>
              <a:sym typeface="Times New Roman"/>
            </a:endParaRPr>
          </a:p>
          <a:p>
            <a:pPr indent="-323850" lvl="0" marL="457200" rtl="0" algn="l">
              <a:lnSpc>
                <a:spcPct val="95000"/>
              </a:lnSpc>
              <a:spcBef>
                <a:spcPts val="0"/>
              </a:spcBef>
              <a:spcAft>
                <a:spcPts val="0"/>
              </a:spcAft>
              <a:buClr>
                <a:srgbClr val="000000"/>
              </a:buClr>
              <a:buSzPts val="1500"/>
              <a:buFont typeface="Times New Roman"/>
              <a:buAutoNum type="arabicPeriod"/>
            </a:pPr>
            <a:r>
              <a:rPr b="1" lang="en" sz="1500">
                <a:solidFill>
                  <a:srgbClr val="000000"/>
                </a:solidFill>
                <a:latin typeface="Times New Roman"/>
                <a:ea typeface="Times New Roman"/>
                <a:cs typeface="Times New Roman"/>
                <a:sym typeface="Times New Roman"/>
              </a:rPr>
              <a:t>Top model name</a:t>
            </a:r>
            <a:r>
              <a:rPr lang="en" sz="1500">
                <a:solidFill>
                  <a:srgbClr val="000000"/>
                </a:solidFill>
                <a:latin typeface="Times New Roman"/>
                <a:ea typeface="Times New Roman"/>
                <a:cs typeface="Times New Roman"/>
                <a:sym typeface="Times New Roman"/>
              </a:rPr>
              <a:t> - XG Boost (Hypertuned)</a:t>
            </a:r>
            <a:endParaRPr sz="1500">
              <a:solidFill>
                <a:srgbClr val="000000"/>
              </a:solidFill>
              <a:latin typeface="Times New Roman"/>
              <a:ea typeface="Times New Roman"/>
              <a:cs typeface="Times New Roman"/>
              <a:sym typeface="Times New Roman"/>
            </a:endParaRPr>
          </a:p>
          <a:p>
            <a:pPr indent="-323850" lvl="0" marL="457200" rtl="0" algn="l">
              <a:lnSpc>
                <a:spcPct val="95000"/>
              </a:lnSpc>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Main metric we looked at was Recall as our goal is to minimize the false negatives (customers who have churned but are classified as not churned). Other parameter are Accuracy, F1 score, Precision and </a:t>
            </a:r>
            <a:r>
              <a:rPr lang="en" sz="1400">
                <a:solidFill>
                  <a:srgbClr val="000000"/>
                </a:solidFill>
                <a:latin typeface="Times New Roman"/>
                <a:ea typeface="Times New Roman"/>
                <a:cs typeface="Times New Roman"/>
                <a:sym typeface="Times New Roman"/>
              </a:rPr>
              <a:t>AUC-ROC</a:t>
            </a:r>
            <a:endParaRPr sz="1400">
              <a:solidFill>
                <a:srgbClr val="000000"/>
              </a:solidFill>
              <a:latin typeface="Times New Roman"/>
              <a:ea typeface="Times New Roman"/>
              <a:cs typeface="Times New Roman"/>
              <a:sym typeface="Times New Roman"/>
            </a:endParaRPr>
          </a:p>
          <a:p>
            <a:pPr indent="-323850" lvl="1" marL="914400" rtl="0" algn="l">
              <a:lnSpc>
                <a:spcPct val="95000"/>
              </a:lnSpc>
              <a:spcBef>
                <a:spcPts val="0"/>
              </a:spcBef>
              <a:spcAft>
                <a:spcPts val="0"/>
              </a:spcAft>
              <a:buClr>
                <a:srgbClr val="000000"/>
              </a:buClr>
              <a:buSzPts val="1500"/>
              <a:buFont typeface="Times New Roman"/>
              <a:buAutoNum type="alphaLcPeriod"/>
            </a:pPr>
            <a:r>
              <a:rPr lang="en" sz="1500">
                <a:solidFill>
                  <a:srgbClr val="000000"/>
                </a:solidFill>
                <a:latin typeface="Times New Roman"/>
                <a:ea typeface="Times New Roman"/>
                <a:cs typeface="Times New Roman"/>
                <a:sym typeface="Times New Roman"/>
              </a:rPr>
              <a:t>Train_recall - 0.829</a:t>
            </a:r>
            <a:endParaRPr sz="1500">
              <a:solidFill>
                <a:srgbClr val="000000"/>
              </a:solidFill>
              <a:latin typeface="Times New Roman"/>
              <a:ea typeface="Times New Roman"/>
              <a:cs typeface="Times New Roman"/>
              <a:sym typeface="Times New Roman"/>
            </a:endParaRPr>
          </a:p>
          <a:p>
            <a:pPr indent="-323850" lvl="1" marL="914400" rtl="0" algn="l">
              <a:lnSpc>
                <a:spcPct val="95000"/>
              </a:lnSpc>
              <a:spcBef>
                <a:spcPts val="0"/>
              </a:spcBef>
              <a:spcAft>
                <a:spcPts val="0"/>
              </a:spcAft>
              <a:buClr>
                <a:srgbClr val="000000"/>
              </a:buClr>
              <a:buSzPts val="1500"/>
              <a:buFont typeface="Times New Roman"/>
              <a:buAutoNum type="alphaLcPeriod"/>
            </a:pPr>
            <a:r>
              <a:rPr lang="en" sz="1500">
                <a:solidFill>
                  <a:srgbClr val="000000"/>
                </a:solidFill>
                <a:latin typeface="Times New Roman"/>
                <a:ea typeface="Times New Roman"/>
                <a:cs typeface="Times New Roman"/>
                <a:sym typeface="Times New Roman"/>
              </a:rPr>
              <a:t>Test_recall - 0.765</a:t>
            </a:r>
            <a:endParaRPr sz="1500">
              <a:solidFill>
                <a:srgbClr val="000000"/>
              </a:solidFill>
              <a:latin typeface="Times New Roman"/>
              <a:ea typeface="Times New Roman"/>
              <a:cs typeface="Times New Roman"/>
              <a:sym typeface="Times New Roman"/>
            </a:endParaRPr>
          </a:p>
          <a:p>
            <a:pPr indent="-323850" lvl="1" marL="914400" rtl="0" algn="l">
              <a:lnSpc>
                <a:spcPct val="95000"/>
              </a:lnSpc>
              <a:spcBef>
                <a:spcPts val="0"/>
              </a:spcBef>
              <a:spcAft>
                <a:spcPts val="0"/>
              </a:spcAft>
              <a:buClr>
                <a:srgbClr val="000000"/>
              </a:buClr>
              <a:buSzPts val="1500"/>
              <a:buFont typeface="Times New Roman"/>
              <a:buAutoNum type="alphaLcPeriod"/>
            </a:pPr>
            <a:r>
              <a:rPr lang="en" sz="1500">
                <a:solidFill>
                  <a:srgbClr val="000000"/>
                </a:solidFill>
                <a:latin typeface="Times New Roman"/>
                <a:ea typeface="Times New Roman"/>
                <a:cs typeface="Times New Roman"/>
                <a:sym typeface="Times New Roman"/>
              </a:rPr>
              <a:t>Train_accuracy -  0.822</a:t>
            </a:r>
            <a:endParaRPr sz="1500">
              <a:solidFill>
                <a:srgbClr val="000000"/>
              </a:solidFill>
              <a:latin typeface="Times New Roman"/>
              <a:ea typeface="Times New Roman"/>
              <a:cs typeface="Times New Roman"/>
              <a:sym typeface="Times New Roman"/>
            </a:endParaRPr>
          </a:p>
          <a:p>
            <a:pPr indent="-323850" lvl="1" marL="914400" rtl="0" algn="l">
              <a:lnSpc>
                <a:spcPct val="95000"/>
              </a:lnSpc>
              <a:spcBef>
                <a:spcPts val="0"/>
              </a:spcBef>
              <a:spcAft>
                <a:spcPts val="0"/>
              </a:spcAft>
              <a:buClr>
                <a:srgbClr val="000000"/>
              </a:buClr>
              <a:buSzPts val="1500"/>
              <a:buFont typeface="Times New Roman"/>
              <a:buAutoNum type="alphaLcPeriod"/>
            </a:pPr>
            <a:r>
              <a:rPr lang="en" sz="1500">
                <a:solidFill>
                  <a:srgbClr val="000000"/>
                </a:solidFill>
                <a:latin typeface="Times New Roman"/>
                <a:ea typeface="Times New Roman"/>
                <a:cs typeface="Times New Roman"/>
                <a:sym typeface="Times New Roman"/>
              </a:rPr>
              <a:t>Test_accuracy - 0.768</a:t>
            </a:r>
            <a:endParaRPr sz="1500">
              <a:solidFill>
                <a:srgbClr val="000000"/>
              </a:solidFill>
              <a:latin typeface="Times New Roman"/>
              <a:ea typeface="Times New Roman"/>
              <a:cs typeface="Times New Roman"/>
              <a:sym typeface="Times New Roman"/>
            </a:endParaRPr>
          </a:p>
          <a:p>
            <a:pPr indent="-323850" lvl="1" marL="914400" rtl="0" algn="l">
              <a:lnSpc>
                <a:spcPct val="95000"/>
              </a:lnSpc>
              <a:spcBef>
                <a:spcPts val="0"/>
              </a:spcBef>
              <a:spcAft>
                <a:spcPts val="0"/>
              </a:spcAft>
              <a:buClr>
                <a:srgbClr val="000000"/>
              </a:buClr>
              <a:buSzPts val="1500"/>
              <a:buFont typeface="Times New Roman"/>
              <a:buAutoNum type="alphaLcPeriod"/>
            </a:pPr>
            <a:r>
              <a:rPr lang="en" sz="1500">
                <a:solidFill>
                  <a:srgbClr val="000000"/>
                </a:solidFill>
                <a:latin typeface="Times New Roman"/>
                <a:ea typeface="Times New Roman"/>
                <a:cs typeface="Times New Roman"/>
                <a:sym typeface="Times New Roman"/>
              </a:rPr>
              <a:t>Train_precision - 0.79</a:t>
            </a:r>
            <a:endParaRPr sz="1500">
              <a:solidFill>
                <a:srgbClr val="000000"/>
              </a:solidFill>
              <a:latin typeface="Times New Roman"/>
              <a:ea typeface="Times New Roman"/>
              <a:cs typeface="Times New Roman"/>
              <a:sym typeface="Times New Roman"/>
            </a:endParaRPr>
          </a:p>
          <a:p>
            <a:pPr indent="-323850" lvl="1" marL="914400" rtl="0" algn="l">
              <a:lnSpc>
                <a:spcPct val="95000"/>
              </a:lnSpc>
              <a:spcBef>
                <a:spcPts val="0"/>
              </a:spcBef>
              <a:spcAft>
                <a:spcPts val="0"/>
              </a:spcAft>
              <a:buClr>
                <a:srgbClr val="000000"/>
              </a:buClr>
              <a:buSzPts val="1500"/>
              <a:buFont typeface="Times New Roman"/>
              <a:buAutoNum type="alphaLcPeriod"/>
            </a:pPr>
            <a:r>
              <a:rPr lang="en" sz="1500">
                <a:solidFill>
                  <a:srgbClr val="000000"/>
                </a:solidFill>
                <a:latin typeface="Times New Roman"/>
                <a:ea typeface="Times New Roman"/>
                <a:cs typeface="Times New Roman"/>
                <a:sym typeface="Times New Roman"/>
              </a:rPr>
              <a:t>Test_precision - 0.727</a:t>
            </a:r>
            <a:endParaRPr sz="1500">
              <a:solidFill>
                <a:srgbClr val="000000"/>
              </a:solidFill>
              <a:latin typeface="Times New Roman"/>
              <a:ea typeface="Times New Roman"/>
              <a:cs typeface="Times New Roman"/>
              <a:sym typeface="Times New Roman"/>
            </a:endParaRPr>
          </a:p>
          <a:p>
            <a:pPr indent="-323850" lvl="1" marL="914400" rtl="0" algn="l">
              <a:lnSpc>
                <a:spcPct val="95000"/>
              </a:lnSpc>
              <a:spcBef>
                <a:spcPts val="0"/>
              </a:spcBef>
              <a:spcAft>
                <a:spcPts val="0"/>
              </a:spcAft>
              <a:buClr>
                <a:srgbClr val="000000"/>
              </a:buClr>
              <a:buSzPts val="1500"/>
              <a:buFont typeface="Times New Roman"/>
              <a:buAutoNum type="alphaLcPeriod"/>
            </a:pPr>
            <a:r>
              <a:rPr lang="en" sz="1500">
                <a:solidFill>
                  <a:srgbClr val="000000"/>
                </a:solidFill>
                <a:latin typeface="Times New Roman"/>
                <a:ea typeface="Times New Roman"/>
                <a:cs typeface="Times New Roman"/>
                <a:sym typeface="Times New Roman"/>
              </a:rPr>
              <a:t>Train_kappa - 0.643</a:t>
            </a:r>
            <a:endParaRPr sz="1500">
              <a:solidFill>
                <a:srgbClr val="000000"/>
              </a:solidFill>
              <a:latin typeface="Times New Roman"/>
              <a:ea typeface="Times New Roman"/>
              <a:cs typeface="Times New Roman"/>
              <a:sym typeface="Times New Roman"/>
            </a:endParaRPr>
          </a:p>
          <a:p>
            <a:pPr indent="-323850" lvl="1" marL="914400" rtl="0" algn="l">
              <a:lnSpc>
                <a:spcPct val="95000"/>
              </a:lnSpc>
              <a:spcBef>
                <a:spcPts val="0"/>
              </a:spcBef>
              <a:spcAft>
                <a:spcPts val="0"/>
              </a:spcAft>
              <a:buClr>
                <a:srgbClr val="000000"/>
              </a:buClr>
              <a:buSzPts val="1500"/>
              <a:buFont typeface="Times New Roman"/>
              <a:buAutoNum type="alphaLcPeriod"/>
            </a:pPr>
            <a:r>
              <a:rPr lang="en" sz="1500">
                <a:solidFill>
                  <a:srgbClr val="000000"/>
                </a:solidFill>
                <a:latin typeface="Times New Roman"/>
                <a:ea typeface="Times New Roman"/>
                <a:cs typeface="Times New Roman"/>
                <a:sym typeface="Times New Roman"/>
              </a:rPr>
              <a:t>Test_kappa - 0.533 </a:t>
            </a:r>
            <a:endParaRPr sz="15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605"/>
              <a:buNone/>
            </a:pPr>
            <a:r>
              <a:t/>
            </a:r>
            <a:endParaRPr b="1" sz="1500">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3"/>
          <p:cNvSpPr txBox="1"/>
          <p:nvPr>
            <p:ph type="title"/>
          </p:nvPr>
        </p:nvSpPr>
        <p:spPr>
          <a:xfrm>
            <a:off x="311700" y="560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Business Insights</a:t>
            </a:r>
            <a:endParaRPr/>
          </a:p>
        </p:txBody>
      </p:sp>
      <p:sp>
        <p:nvSpPr>
          <p:cNvPr id="347" name="Google Shape;347;p43"/>
          <p:cNvSpPr txBox="1"/>
          <p:nvPr>
            <p:ph idx="1" type="body"/>
          </p:nvPr>
        </p:nvSpPr>
        <p:spPr>
          <a:xfrm>
            <a:off x="179200" y="599375"/>
            <a:ext cx="8964900" cy="4272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300">
                <a:solidFill>
                  <a:srgbClr val="000000"/>
                </a:solidFill>
                <a:latin typeface="Times New Roman"/>
                <a:ea typeface="Times New Roman"/>
                <a:cs typeface="Times New Roman"/>
                <a:sym typeface="Times New Roman"/>
              </a:rPr>
              <a:t>Customer visiting days:</a:t>
            </a:r>
            <a:endParaRPr b="1" sz="1300">
              <a:solidFill>
                <a:srgbClr val="000000"/>
              </a:solidFill>
              <a:latin typeface="Times New Roman"/>
              <a:ea typeface="Times New Roman"/>
              <a:cs typeface="Times New Roman"/>
              <a:sym typeface="Times New Roman"/>
            </a:endParaRPr>
          </a:p>
          <a:p>
            <a:pPr indent="-311150" lvl="0" marL="457200" rtl="0" algn="l">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More customers visit the website on weekdays rather than weekends which is quite odd.</a:t>
            </a:r>
            <a:endParaRPr sz="1300">
              <a:solidFill>
                <a:srgbClr val="000000"/>
              </a:solidFill>
              <a:latin typeface="Times New Roman"/>
              <a:ea typeface="Times New Roman"/>
              <a:cs typeface="Times New Roman"/>
              <a:sym typeface="Times New Roman"/>
            </a:endParaRPr>
          </a:p>
          <a:p>
            <a:pPr indent="-311150" lvl="0" marL="457200" rtl="0" algn="l">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In this case we can increase the offers only limited to the weekends and advertise these inorder to attract customers during the weekends</a:t>
            </a:r>
            <a:endParaRPr sz="13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rPr b="1" lang="en" sz="1300">
                <a:solidFill>
                  <a:srgbClr val="000000"/>
                </a:solidFill>
                <a:latin typeface="Times New Roman"/>
                <a:ea typeface="Times New Roman"/>
                <a:cs typeface="Times New Roman"/>
                <a:sym typeface="Times New Roman"/>
              </a:rPr>
              <a:t>Customer visiting hours: </a:t>
            </a:r>
            <a:endParaRPr b="1" sz="1300">
              <a:solidFill>
                <a:srgbClr val="000000"/>
              </a:solidFill>
              <a:latin typeface="Times New Roman"/>
              <a:ea typeface="Times New Roman"/>
              <a:cs typeface="Times New Roman"/>
              <a:sym typeface="Times New Roman"/>
            </a:endParaRPr>
          </a:p>
          <a:p>
            <a:pPr indent="-311150" lvl="0" marL="457200" rtl="0" algn="l">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The hours which customers visit more often should be targeted with ads and when they are not visiting, the ads should be reduced or fully removed</a:t>
            </a:r>
            <a:endParaRPr sz="13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t/>
            </a:r>
            <a:endParaRPr sz="13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rPr b="1" lang="en" sz="1300">
                <a:solidFill>
                  <a:srgbClr val="000000"/>
                </a:solidFill>
                <a:latin typeface="Times New Roman"/>
                <a:ea typeface="Times New Roman"/>
                <a:cs typeface="Times New Roman"/>
                <a:sym typeface="Times New Roman"/>
              </a:rPr>
              <a:t>Logistics system:</a:t>
            </a:r>
            <a:endParaRPr b="1" sz="1300">
              <a:solidFill>
                <a:srgbClr val="000000"/>
              </a:solidFill>
              <a:latin typeface="Times New Roman"/>
              <a:ea typeface="Times New Roman"/>
              <a:cs typeface="Times New Roman"/>
              <a:sym typeface="Times New Roman"/>
            </a:endParaRPr>
          </a:p>
          <a:p>
            <a:pPr indent="-311150" lvl="0" marL="457200" rtl="0" algn="l">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Quarterwise report showed that Q1 and Q2 sales for 2018 are much higher than Q1 and Q2 sales in 2017 which is due to increased efficiency of the logistics system of the company</a:t>
            </a:r>
            <a:endParaRPr sz="1300">
              <a:solidFill>
                <a:srgbClr val="000000"/>
              </a:solidFill>
              <a:latin typeface="Times New Roman"/>
              <a:ea typeface="Times New Roman"/>
              <a:cs typeface="Times New Roman"/>
              <a:sym typeface="Times New Roman"/>
            </a:endParaRPr>
          </a:p>
          <a:p>
            <a:pPr indent="-311150" lvl="0" marL="457200" rtl="0" algn="l">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Logistics system of the company can be improved, mainly for days of high sales like Black friday</a:t>
            </a:r>
            <a:endParaRPr sz="1300">
              <a:solidFill>
                <a:srgbClr val="000000"/>
              </a:solidFill>
              <a:latin typeface="Times New Roman"/>
              <a:ea typeface="Times New Roman"/>
              <a:cs typeface="Times New Roman"/>
              <a:sym typeface="Times New Roman"/>
            </a:endParaRPr>
          </a:p>
          <a:p>
            <a:pPr indent="0" lvl="0" marL="0" rtl="0" algn="l">
              <a:lnSpc>
                <a:spcPct val="95000"/>
              </a:lnSpc>
              <a:spcBef>
                <a:spcPts val="0"/>
              </a:spcBef>
              <a:spcAft>
                <a:spcPts val="0"/>
              </a:spcAft>
              <a:buNone/>
            </a:pPr>
            <a:r>
              <a:rPr b="1" lang="en" sz="1300">
                <a:solidFill>
                  <a:srgbClr val="000000"/>
                </a:solidFill>
                <a:latin typeface="Times New Roman"/>
                <a:ea typeface="Times New Roman"/>
                <a:cs typeface="Times New Roman"/>
                <a:sym typeface="Times New Roman"/>
              </a:rPr>
              <a:t>Reviews:</a:t>
            </a:r>
            <a:endParaRPr b="1" sz="1300">
              <a:solidFill>
                <a:srgbClr val="000000"/>
              </a:solidFill>
              <a:latin typeface="Times New Roman"/>
              <a:ea typeface="Times New Roman"/>
              <a:cs typeface="Times New Roman"/>
              <a:sym typeface="Times New Roman"/>
            </a:endParaRPr>
          </a:p>
          <a:p>
            <a:pPr indent="-311150" lvl="0" marL="457200" rtl="0" algn="l">
              <a:lnSpc>
                <a:spcPct val="95000"/>
              </a:lnSpc>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Business needs to improve their logistic system and overall shopping experience (website speed,offers,discounts,easy user interface) when possible so that customers don’t post bad reviews and at the same time will be satisfied and post good reviews</a:t>
            </a:r>
            <a:endParaRPr sz="13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txBox="1"/>
          <p:nvPr>
            <p:ph type="title"/>
          </p:nvPr>
        </p:nvSpPr>
        <p:spPr>
          <a:xfrm>
            <a:off x="345750" y="1789500"/>
            <a:ext cx="3629100" cy="1564500"/>
          </a:xfrm>
          <a:prstGeom prst="rect">
            <a:avLst/>
          </a:prstGeom>
        </p:spPr>
        <p:txBody>
          <a:bodyPr anchorCtr="0" anchor="ctr" bIns="91425" lIns="91425" spcFirstLastPara="1" rIns="91425" wrap="square" tIns="91425">
            <a:normAutofit/>
          </a:bodyPr>
          <a:lstStyle/>
          <a:p>
            <a:pPr indent="0" lvl="0" marL="457200" rtl="0" algn="ctr">
              <a:lnSpc>
                <a:spcPct val="115000"/>
              </a:lnSpc>
              <a:spcBef>
                <a:spcPts val="0"/>
              </a:spcBef>
              <a:spcAft>
                <a:spcPts val="1200"/>
              </a:spcAft>
              <a:buNone/>
            </a:pPr>
            <a:r>
              <a:rPr lang="en" sz="3800">
                <a:solidFill>
                  <a:schemeClr val="accent2"/>
                </a:solidFill>
              </a:rPr>
              <a:t>Exploratory Data Analysis</a:t>
            </a:r>
            <a:endParaRPr sz="6200">
              <a:solidFill>
                <a:schemeClr val="accent2"/>
              </a:solidFill>
            </a:endParaRPr>
          </a:p>
        </p:txBody>
      </p:sp>
      <p:sp>
        <p:nvSpPr>
          <p:cNvPr id="148" name="Google Shape;148;p17"/>
          <p:cNvSpPr txBox="1"/>
          <p:nvPr>
            <p:ph idx="2" type="body"/>
          </p:nvPr>
        </p:nvSpPr>
        <p:spPr>
          <a:xfrm>
            <a:off x="4683925" y="724200"/>
            <a:ext cx="4300800" cy="3695100"/>
          </a:xfrm>
          <a:prstGeom prst="rect">
            <a:avLst/>
          </a:prstGeom>
        </p:spPr>
        <p:txBody>
          <a:bodyPr anchorCtr="0" anchor="ctr" bIns="91425" lIns="91425" spcFirstLastPara="1" rIns="91425" wrap="square" tIns="91425">
            <a:normAutofit/>
          </a:bodyPr>
          <a:lstStyle/>
          <a:p>
            <a:pPr indent="-355600" lvl="0" marL="457200" rtl="0" algn="l">
              <a:spcBef>
                <a:spcPts val="0"/>
              </a:spcBef>
              <a:spcAft>
                <a:spcPts val="0"/>
              </a:spcAft>
              <a:buSzPts val="2000"/>
              <a:buChar char="●"/>
            </a:pPr>
            <a:r>
              <a:rPr lang="en" sz="2000"/>
              <a:t>Missing Values</a:t>
            </a:r>
            <a:endParaRPr sz="2000"/>
          </a:p>
          <a:p>
            <a:pPr indent="-355600" lvl="0" marL="457200" rtl="0" algn="l">
              <a:spcBef>
                <a:spcPts val="0"/>
              </a:spcBef>
              <a:spcAft>
                <a:spcPts val="0"/>
              </a:spcAft>
              <a:buSzPts val="2000"/>
              <a:buChar char="●"/>
            </a:pPr>
            <a:r>
              <a:rPr lang="en" sz="2000"/>
              <a:t>Univariate Analysis</a:t>
            </a:r>
            <a:endParaRPr sz="2000"/>
          </a:p>
          <a:p>
            <a:pPr indent="-355600" lvl="0" marL="457200" rtl="0" algn="l">
              <a:spcBef>
                <a:spcPts val="0"/>
              </a:spcBef>
              <a:spcAft>
                <a:spcPts val="0"/>
              </a:spcAft>
              <a:buSzPts val="2000"/>
              <a:buChar char="●"/>
            </a:pPr>
            <a:r>
              <a:rPr lang="en" sz="2000"/>
              <a:t>Bi and multivariate Analysis</a:t>
            </a:r>
            <a:endParaRPr sz="2000"/>
          </a:p>
          <a:p>
            <a:pPr indent="-355600" lvl="1" marL="914400" rtl="0" algn="l">
              <a:spcBef>
                <a:spcPts val="0"/>
              </a:spcBef>
              <a:spcAft>
                <a:spcPts val="0"/>
              </a:spcAft>
              <a:buSzPts val="2000"/>
              <a:buChar char="○"/>
            </a:pPr>
            <a:r>
              <a:rPr lang="en" sz="2000"/>
              <a:t>Revenue Analysis</a:t>
            </a:r>
            <a:endParaRPr sz="2000"/>
          </a:p>
          <a:p>
            <a:pPr indent="-355600" lvl="1" marL="914400" rtl="0" algn="l">
              <a:spcBef>
                <a:spcPts val="0"/>
              </a:spcBef>
              <a:spcAft>
                <a:spcPts val="0"/>
              </a:spcAft>
              <a:buSzPts val="2000"/>
              <a:buChar char="○"/>
            </a:pPr>
            <a:r>
              <a:rPr lang="en" sz="2000"/>
              <a:t>Black Friday Sales</a:t>
            </a:r>
            <a:endParaRPr sz="2000"/>
          </a:p>
          <a:p>
            <a:pPr indent="-355600" lvl="1" marL="914400" rtl="0" algn="l">
              <a:spcBef>
                <a:spcPts val="0"/>
              </a:spcBef>
              <a:spcAft>
                <a:spcPts val="0"/>
              </a:spcAft>
              <a:buSzPts val="2000"/>
              <a:buChar char="○"/>
            </a:pPr>
            <a:r>
              <a:rPr lang="en" sz="2000"/>
              <a:t>Golden hours for business</a:t>
            </a:r>
            <a:endParaRPr sz="2000"/>
          </a:p>
          <a:p>
            <a:pPr indent="-355600" lvl="1" marL="914400" rtl="0" algn="l">
              <a:spcBef>
                <a:spcPts val="0"/>
              </a:spcBef>
              <a:spcAft>
                <a:spcPts val="0"/>
              </a:spcAft>
              <a:buSzPts val="2000"/>
              <a:buChar char="○"/>
            </a:pPr>
            <a:r>
              <a:rPr lang="en" sz="2000"/>
              <a:t>Overseas customers</a:t>
            </a:r>
            <a:endParaRPr sz="2000"/>
          </a:p>
          <a:p>
            <a:pPr indent="-355600" lvl="1" marL="914400" rtl="0" algn="l">
              <a:spcBef>
                <a:spcPts val="0"/>
              </a:spcBef>
              <a:spcAft>
                <a:spcPts val="0"/>
              </a:spcAft>
              <a:buSzPts val="2000"/>
              <a:buChar char="○"/>
            </a:pPr>
            <a:r>
              <a:rPr lang="en" sz="2000"/>
              <a:t>Customer Sentiment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Exploratory Data Analysis - Missing Values</a:t>
            </a:r>
            <a:endParaRPr b="1"/>
          </a:p>
        </p:txBody>
      </p:sp>
      <p:grpSp>
        <p:nvGrpSpPr>
          <p:cNvPr id="154" name="Google Shape;154;p18"/>
          <p:cNvGrpSpPr/>
          <p:nvPr/>
        </p:nvGrpSpPr>
        <p:grpSpPr>
          <a:xfrm>
            <a:off x="431925" y="1304855"/>
            <a:ext cx="2628925" cy="3015998"/>
            <a:chOff x="431925" y="1304875"/>
            <a:chExt cx="2628925" cy="3416400"/>
          </a:xfrm>
        </p:grpSpPr>
        <p:sp>
          <p:nvSpPr>
            <p:cNvPr id="155" name="Google Shape;155;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18"/>
          <p:cNvSpPr txBox="1"/>
          <p:nvPr>
            <p:ph idx="1" type="body"/>
          </p:nvPr>
        </p:nvSpPr>
        <p:spPr>
          <a:xfrm>
            <a:off x="428425" y="1766275"/>
            <a:ext cx="2710500" cy="2509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comment_title           -  88.34%</a:t>
            </a:r>
            <a:endParaRPr sz="1400"/>
          </a:p>
          <a:p>
            <a:pPr indent="0" lvl="0" marL="0" rtl="0" algn="l">
              <a:lnSpc>
                <a:spcPct val="100000"/>
              </a:lnSpc>
              <a:spcBef>
                <a:spcPts val="0"/>
              </a:spcBef>
              <a:spcAft>
                <a:spcPts val="0"/>
              </a:spcAft>
              <a:buNone/>
            </a:pPr>
            <a:r>
              <a:rPr lang="en" sz="1400"/>
              <a:t>comment_message -  58.70%</a:t>
            </a:r>
            <a:endParaRPr sz="1400"/>
          </a:p>
          <a:p>
            <a:pPr indent="0" lvl="0" marL="0" rtl="0" algn="l">
              <a:lnSpc>
                <a:spcPct val="100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en" sz="1400"/>
              <a:t>Sentiment Analysis is not a scope of this project</a:t>
            </a:r>
            <a:endParaRPr sz="1400"/>
          </a:p>
          <a:p>
            <a:pPr indent="-317500" lvl="0" marL="457200" rtl="0" algn="l">
              <a:lnSpc>
                <a:spcPct val="115000"/>
              </a:lnSpc>
              <a:spcBef>
                <a:spcPts val="0"/>
              </a:spcBef>
              <a:spcAft>
                <a:spcPts val="0"/>
              </a:spcAft>
              <a:buSzPts val="1400"/>
              <a:buChar char="●"/>
            </a:pPr>
            <a:r>
              <a:rPr lang="en" sz="1400"/>
              <a:t>Missing </a:t>
            </a:r>
            <a:r>
              <a:rPr lang="en" sz="1400"/>
              <a:t>values</a:t>
            </a:r>
            <a:r>
              <a:rPr lang="en" sz="1400"/>
              <a:t> are arbitrarily </a:t>
            </a:r>
            <a:r>
              <a:rPr b="1" lang="en" sz="1400"/>
              <a:t>dropped </a:t>
            </a:r>
            <a:r>
              <a:rPr lang="en" sz="1400"/>
              <a:t>from the dataset</a:t>
            </a:r>
            <a:endParaRPr sz="1400"/>
          </a:p>
        </p:txBody>
      </p:sp>
      <p:grpSp>
        <p:nvGrpSpPr>
          <p:cNvPr id="158" name="Google Shape;158;p18"/>
          <p:cNvGrpSpPr/>
          <p:nvPr/>
        </p:nvGrpSpPr>
        <p:grpSpPr>
          <a:xfrm>
            <a:off x="3320450" y="1304845"/>
            <a:ext cx="2632500" cy="3356271"/>
            <a:chOff x="3320450" y="1304875"/>
            <a:chExt cx="2632500" cy="3416400"/>
          </a:xfrm>
        </p:grpSpPr>
        <p:sp>
          <p:nvSpPr>
            <p:cNvPr id="159" name="Google Shape;159;p1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18"/>
          <p:cNvSpPr txBox="1"/>
          <p:nvPr>
            <p:ph idx="1"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Orders</a:t>
            </a:r>
            <a:endParaRPr>
              <a:solidFill>
                <a:schemeClr val="lt1"/>
              </a:solidFill>
            </a:endParaRPr>
          </a:p>
        </p:txBody>
      </p:sp>
      <p:sp>
        <p:nvSpPr>
          <p:cNvPr id="162" name="Google Shape;162;p18"/>
          <p:cNvSpPr txBox="1"/>
          <p:nvPr>
            <p:ph idx="1" type="body"/>
          </p:nvPr>
        </p:nvSpPr>
        <p:spPr>
          <a:xfrm>
            <a:off x="3328400" y="1696475"/>
            <a:ext cx="2555700" cy="295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order_approved         - 160 </a:t>
            </a:r>
            <a:endParaRPr sz="1400"/>
          </a:p>
          <a:p>
            <a:pPr indent="0" lvl="0" marL="0" rtl="0" algn="l">
              <a:lnSpc>
                <a:spcPct val="100000"/>
              </a:lnSpc>
              <a:spcBef>
                <a:spcPts val="0"/>
              </a:spcBef>
              <a:spcAft>
                <a:spcPts val="0"/>
              </a:spcAft>
              <a:buNone/>
            </a:pPr>
            <a:r>
              <a:rPr lang="en" sz="1400"/>
              <a:t>carrier_delivered</a:t>
            </a:r>
            <a:r>
              <a:rPr lang="en" sz="1400"/>
              <a:t>       - 1783</a:t>
            </a:r>
            <a:endParaRPr sz="1400"/>
          </a:p>
          <a:p>
            <a:pPr indent="0" lvl="0" marL="0" rtl="0" algn="l">
              <a:lnSpc>
                <a:spcPct val="100000"/>
              </a:lnSpc>
              <a:spcBef>
                <a:spcPts val="0"/>
              </a:spcBef>
              <a:spcAft>
                <a:spcPts val="0"/>
              </a:spcAft>
              <a:buNone/>
            </a:pPr>
            <a:r>
              <a:rPr lang="en" sz="1400"/>
              <a:t>customer_delivered </a:t>
            </a:r>
            <a:r>
              <a:rPr lang="en" sz="1400"/>
              <a:t> - 2965</a:t>
            </a:r>
            <a:endParaRPr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b="1" lang="en" sz="1400"/>
              <a:t>Average time taken</a:t>
            </a:r>
            <a:r>
              <a:rPr lang="en" sz="1400"/>
              <a:t> for order to get </a:t>
            </a:r>
            <a:r>
              <a:rPr b="1" lang="en" sz="1400"/>
              <a:t>approved </a:t>
            </a:r>
            <a:r>
              <a:rPr lang="en" sz="1400"/>
              <a:t>[3.93 hours]</a:t>
            </a:r>
            <a:endParaRPr sz="1400"/>
          </a:p>
          <a:p>
            <a:pPr indent="-317500" lvl="0" marL="457200" rtl="0" algn="l">
              <a:lnSpc>
                <a:spcPct val="100000"/>
              </a:lnSpc>
              <a:spcBef>
                <a:spcPts val="0"/>
              </a:spcBef>
              <a:spcAft>
                <a:spcPts val="0"/>
              </a:spcAft>
              <a:buSzPts val="1400"/>
              <a:buChar char="●"/>
            </a:pPr>
            <a:r>
              <a:rPr b="1" lang="en" sz="1400"/>
              <a:t>Average days</a:t>
            </a:r>
            <a:r>
              <a:rPr lang="en" sz="1400"/>
              <a:t> an order is in the transit </a:t>
            </a:r>
            <a:r>
              <a:rPr lang="en" sz="1400"/>
              <a:t>[</a:t>
            </a:r>
            <a:r>
              <a:rPr lang="en" sz="1400"/>
              <a:t>10 days]</a:t>
            </a:r>
            <a:endParaRPr sz="1400"/>
          </a:p>
          <a:p>
            <a:pPr indent="-317500" lvl="0" marL="457200" rtl="0" algn="l">
              <a:lnSpc>
                <a:spcPct val="100000"/>
              </a:lnSpc>
              <a:spcBef>
                <a:spcPts val="0"/>
              </a:spcBef>
              <a:spcAft>
                <a:spcPts val="0"/>
              </a:spcAft>
              <a:buSzPts val="1400"/>
              <a:buChar char="●"/>
            </a:pPr>
            <a:r>
              <a:rPr b="1" lang="en" sz="1400"/>
              <a:t>Average days</a:t>
            </a:r>
            <a:r>
              <a:rPr lang="en" sz="1400"/>
              <a:t> taken for order to get </a:t>
            </a:r>
            <a:r>
              <a:rPr b="1" lang="en" sz="1400"/>
              <a:t>delivered </a:t>
            </a:r>
            <a:r>
              <a:rPr lang="en" sz="1400"/>
              <a:t>to customer [12 days]</a:t>
            </a:r>
            <a:endParaRPr sz="1400"/>
          </a:p>
          <a:p>
            <a:pPr indent="0" lvl="0" marL="0" rtl="0" algn="l">
              <a:lnSpc>
                <a:spcPct val="100000"/>
              </a:lnSpc>
              <a:spcBef>
                <a:spcPts val="0"/>
              </a:spcBef>
              <a:spcAft>
                <a:spcPts val="1200"/>
              </a:spcAft>
              <a:buNone/>
            </a:pPr>
            <a:r>
              <a:t/>
            </a:r>
            <a:endParaRPr sz="1400"/>
          </a:p>
        </p:txBody>
      </p:sp>
      <p:grpSp>
        <p:nvGrpSpPr>
          <p:cNvPr id="163" name="Google Shape;163;p18"/>
          <p:cNvGrpSpPr/>
          <p:nvPr/>
        </p:nvGrpSpPr>
        <p:grpSpPr>
          <a:xfrm>
            <a:off x="6212550" y="1304874"/>
            <a:ext cx="2632500" cy="3015998"/>
            <a:chOff x="6212550" y="1304875"/>
            <a:chExt cx="2632500" cy="3416400"/>
          </a:xfrm>
        </p:grpSpPr>
        <p:sp>
          <p:nvSpPr>
            <p:cNvPr id="164" name="Google Shape;164;p18"/>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18"/>
          <p:cNvSpPr txBox="1"/>
          <p:nvPr>
            <p:ph idx="1"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Products</a:t>
            </a:r>
            <a:endParaRPr>
              <a:solidFill>
                <a:schemeClr val="lt1"/>
              </a:solidFill>
            </a:endParaRPr>
          </a:p>
        </p:txBody>
      </p:sp>
      <p:sp>
        <p:nvSpPr>
          <p:cNvPr id="167" name="Google Shape;167;p18"/>
          <p:cNvSpPr txBox="1"/>
          <p:nvPr>
            <p:ph idx="1" type="body"/>
          </p:nvPr>
        </p:nvSpPr>
        <p:spPr>
          <a:xfrm>
            <a:off x="6212550" y="1657575"/>
            <a:ext cx="2710500" cy="26181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400"/>
              <a:t>category_name</a:t>
            </a:r>
            <a:r>
              <a:rPr lang="en" sz="1400"/>
              <a:t>       -  610</a:t>
            </a:r>
            <a:endParaRPr sz="1400"/>
          </a:p>
          <a:p>
            <a:pPr indent="0" lvl="0" marL="0" rtl="0" algn="l">
              <a:lnSpc>
                <a:spcPct val="100000"/>
              </a:lnSpc>
              <a:spcBef>
                <a:spcPts val="0"/>
              </a:spcBef>
              <a:spcAft>
                <a:spcPts val="0"/>
              </a:spcAft>
              <a:buNone/>
            </a:pPr>
            <a:r>
              <a:rPr lang="en" sz="1400"/>
              <a:t>name_length            -  610</a:t>
            </a:r>
            <a:endParaRPr sz="1400"/>
          </a:p>
          <a:p>
            <a:pPr indent="0" lvl="0" marL="0" rtl="0" algn="l">
              <a:lnSpc>
                <a:spcPct val="100000"/>
              </a:lnSpc>
              <a:spcBef>
                <a:spcPts val="0"/>
              </a:spcBef>
              <a:spcAft>
                <a:spcPts val="0"/>
              </a:spcAft>
              <a:buNone/>
            </a:pPr>
            <a:r>
              <a:rPr lang="en" sz="1400"/>
              <a:t>description_length  -  610</a:t>
            </a:r>
            <a:endParaRPr sz="1400"/>
          </a:p>
          <a:p>
            <a:pPr indent="0" lvl="0" marL="0" rtl="0" algn="l">
              <a:lnSpc>
                <a:spcPct val="100000"/>
              </a:lnSpc>
              <a:spcBef>
                <a:spcPts val="0"/>
              </a:spcBef>
              <a:spcAft>
                <a:spcPts val="0"/>
              </a:spcAft>
              <a:buNone/>
            </a:pPr>
            <a:r>
              <a:rPr lang="en" sz="1400"/>
              <a:t>photo_quantity        -  610</a:t>
            </a:r>
            <a:endParaRPr sz="1400"/>
          </a:p>
          <a:p>
            <a:pPr indent="0" lvl="0" marL="0" rtl="0" algn="l">
              <a:lnSpc>
                <a:spcPct val="100000"/>
              </a:lnSpc>
              <a:spcBef>
                <a:spcPts val="0"/>
              </a:spcBef>
              <a:spcAft>
                <a:spcPts val="0"/>
              </a:spcAft>
              <a:buNone/>
            </a:pPr>
            <a:r>
              <a:rPr lang="en" sz="1400"/>
              <a:t>length, width, height, weight - 2</a:t>
            </a:r>
            <a:endParaRPr sz="1400"/>
          </a:p>
          <a:p>
            <a:pPr indent="-317500" lvl="0" marL="457200" rtl="0" algn="l">
              <a:lnSpc>
                <a:spcPct val="115000"/>
              </a:lnSpc>
              <a:spcBef>
                <a:spcPts val="0"/>
              </a:spcBef>
              <a:spcAft>
                <a:spcPts val="0"/>
              </a:spcAft>
              <a:buSzPts val="1400"/>
              <a:buChar char="●"/>
            </a:pPr>
            <a:r>
              <a:rPr b="1" lang="en" sz="1400"/>
              <a:t>Product name is masked</a:t>
            </a:r>
            <a:endParaRPr b="1" sz="1400"/>
          </a:p>
          <a:p>
            <a:pPr indent="-317500" lvl="0" marL="457200" rtl="0" algn="l">
              <a:lnSpc>
                <a:spcPct val="115000"/>
              </a:lnSpc>
              <a:spcBef>
                <a:spcPts val="0"/>
              </a:spcBef>
              <a:spcAft>
                <a:spcPts val="0"/>
              </a:spcAft>
              <a:buSzPts val="1400"/>
              <a:buChar char="●"/>
            </a:pPr>
            <a:r>
              <a:rPr lang="en" sz="1400"/>
              <a:t>Missing value imputation results in </a:t>
            </a:r>
            <a:r>
              <a:rPr b="1" lang="en" sz="1400"/>
              <a:t>falsified data</a:t>
            </a:r>
            <a:endParaRPr b="1" sz="1400"/>
          </a:p>
          <a:p>
            <a:pPr indent="-317500" lvl="0" marL="457200" rtl="0" algn="l">
              <a:lnSpc>
                <a:spcPct val="115000"/>
              </a:lnSpc>
              <a:spcBef>
                <a:spcPts val="0"/>
              </a:spcBef>
              <a:spcAft>
                <a:spcPts val="0"/>
              </a:spcAft>
              <a:buSzPts val="1400"/>
              <a:buChar char="●"/>
            </a:pPr>
            <a:r>
              <a:rPr lang="en" sz="1400"/>
              <a:t>So missing values are </a:t>
            </a:r>
            <a:r>
              <a:rPr b="1" lang="en" sz="1400"/>
              <a:t>dropped</a:t>
            </a:r>
            <a:endParaRPr b="1" sz="1400"/>
          </a:p>
          <a:p>
            <a:pPr indent="0" lvl="0" marL="0" rtl="0" algn="l">
              <a:spcBef>
                <a:spcPts val="0"/>
              </a:spcBef>
              <a:spcAft>
                <a:spcPts val="1200"/>
              </a:spcAft>
              <a:buNone/>
            </a:pPr>
            <a:r>
              <a:rPr lang="en" sz="1400"/>
              <a:t> </a:t>
            </a:r>
            <a:endParaRPr sz="1400"/>
          </a:p>
        </p:txBody>
      </p:sp>
      <p:sp>
        <p:nvSpPr>
          <p:cNvPr id="168" name="Google Shape;168;p18"/>
          <p:cNvSpPr txBox="1"/>
          <p:nvPr>
            <p:ph idx="1" type="body"/>
          </p:nvPr>
        </p:nvSpPr>
        <p:spPr>
          <a:xfrm>
            <a:off x="499138" y="1304875"/>
            <a:ext cx="24945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Order</a:t>
            </a:r>
            <a:r>
              <a:rPr lang="en">
                <a:solidFill>
                  <a:schemeClr val="lt1"/>
                </a:solidFill>
              </a:rPr>
              <a:t> Reviews</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311700" y="697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Univariate Analyses</a:t>
            </a:r>
            <a:endParaRPr b="1"/>
          </a:p>
        </p:txBody>
      </p:sp>
      <p:pic>
        <p:nvPicPr>
          <p:cNvPr id="174" name="Google Shape;174;p19"/>
          <p:cNvPicPr preferRelativeResize="0"/>
          <p:nvPr/>
        </p:nvPicPr>
        <p:blipFill>
          <a:blip r:embed="rId3">
            <a:alphaModFix/>
          </a:blip>
          <a:stretch>
            <a:fillRect/>
          </a:stretch>
        </p:blipFill>
        <p:spPr>
          <a:xfrm>
            <a:off x="63900" y="677500"/>
            <a:ext cx="4343610" cy="2066375"/>
          </a:xfrm>
          <a:prstGeom prst="rect">
            <a:avLst/>
          </a:prstGeom>
          <a:noFill/>
          <a:ln>
            <a:noFill/>
          </a:ln>
        </p:spPr>
      </p:pic>
      <p:pic>
        <p:nvPicPr>
          <p:cNvPr id="175" name="Google Shape;175;p19"/>
          <p:cNvPicPr preferRelativeResize="0"/>
          <p:nvPr/>
        </p:nvPicPr>
        <p:blipFill>
          <a:blip r:embed="rId4">
            <a:alphaModFix/>
          </a:blip>
          <a:stretch>
            <a:fillRect/>
          </a:stretch>
        </p:blipFill>
        <p:spPr>
          <a:xfrm>
            <a:off x="84350" y="2743875"/>
            <a:ext cx="4302700" cy="2066375"/>
          </a:xfrm>
          <a:prstGeom prst="rect">
            <a:avLst/>
          </a:prstGeom>
          <a:noFill/>
          <a:ln>
            <a:noFill/>
          </a:ln>
        </p:spPr>
      </p:pic>
      <p:pic>
        <p:nvPicPr>
          <p:cNvPr id="176" name="Google Shape;176;p19"/>
          <p:cNvPicPr preferRelativeResize="0"/>
          <p:nvPr/>
        </p:nvPicPr>
        <p:blipFill>
          <a:blip r:embed="rId5">
            <a:alphaModFix/>
          </a:blip>
          <a:stretch>
            <a:fillRect/>
          </a:stretch>
        </p:blipFill>
        <p:spPr>
          <a:xfrm>
            <a:off x="4572000" y="677500"/>
            <a:ext cx="4411250" cy="2066375"/>
          </a:xfrm>
          <a:prstGeom prst="rect">
            <a:avLst/>
          </a:prstGeom>
          <a:noFill/>
          <a:ln>
            <a:noFill/>
          </a:ln>
        </p:spPr>
      </p:pic>
      <p:pic>
        <p:nvPicPr>
          <p:cNvPr id="177" name="Google Shape;177;p19"/>
          <p:cNvPicPr preferRelativeResize="0"/>
          <p:nvPr/>
        </p:nvPicPr>
        <p:blipFill>
          <a:blip r:embed="rId6">
            <a:alphaModFix/>
          </a:blip>
          <a:stretch>
            <a:fillRect/>
          </a:stretch>
        </p:blipFill>
        <p:spPr>
          <a:xfrm>
            <a:off x="4572000" y="2743875"/>
            <a:ext cx="4411250" cy="2066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311700" y="157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Univariate Analyses</a:t>
            </a:r>
            <a:endParaRPr b="1"/>
          </a:p>
        </p:txBody>
      </p:sp>
      <p:pic>
        <p:nvPicPr>
          <p:cNvPr id="183" name="Google Shape;183;p20"/>
          <p:cNvPicPr preferRelativeResize="0"/>
          <p:nvPr/>
        </p:nvPicPr>
        <p:blipFill>
          <a:blip r:embed="rId3">
            <a:alphaModFix/>
          </a:blip>
          <a:stretch>
            <a:fillRect/>
          </a:stretch>
        </p:blipFill>
        <p:spPr>
          <a:xfrm>
            <a:off x="311700" y="959475"/>
            <a:ext cx="3978126" cy="2431225"/>
          </a:xfrm>
          <a:prstGeom prst="rect">
            <a:avLst/>
          </a:prstGeom>
          <a:noFill/>
          <a:ln>
            <a:noFill/>
          </a:ln>
        </p:spPr>
      </p:pic>
      <p:pic>
        <p:nvPicPr>
          <p:cNvPr id="184" name="Google Shape;184;p20"/>
          <p:cNvPicPr preferRelativeResize="0"/>
          <p:nvPr/>
        </p:nvPicPr>
        <p:blipFill>
          <a:blip r:embed="rId4">
            <a:alphaModFix/>
          </a:blip>
          <a:stretch>
            <a:fillRect/>
          </a:stretch>
        </p:blipFill>
        <p:spPr>
          <a:xfrm>
            <a:off x="4666100" y="959475"/>
            <a:ext cx="4057425" cy="2431225"/>
          </a:xfrm>
          <a:prstGeom prst="rect">
            <a:avLst/>
          </a:prstGeom>
          <a:noFill/>
          <a:ln>
            <a:noFill/>
          </a:ln>
        </p:spPr>
      </p:pic>
      <p:sp>
        <p:nvSpPr>
          <p:cNvPr id="185" name="Google Shape;185;p20"/>
          <p:cNvSpPr txBox="1"/>
          <p:nvPr/>
        </p:nvSpPr>
        <p:spPr>
          <a:xfrm>
            <a:off x="808950" y="3727825"/>
            <a:ext cx="7477200" cy="11748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Font typeface="Roboto"/>
              <a:buChar char="●"/>
            </a:pPr>
            <a:r>
              <a:rPr lang="en">
                <a:latin typeface="Roboto"/>
                <a:ea typeface="Roboto"/>
                <a:cs typeface="Roboto"/>
                <a:sym typeface="Roboto"/>
              </a:rPr>
              <a:t>Introduce </a:t>
            </a:r>
            <a:r>
              <a:rPr b="1" lang="en">
                <a:latin typeface="Roboto"/>
                <a:ea typeface="Roboto"/>
                <a:cs typeface="Roboto"/>
                <a:sym typeface="Roboto"/>
              </a:rPr>
              <a:t>credit options</a:t>
            </a:r>
            <a:r>
              <a:rPr lang="en">
                <a:latin typeface="Roboto"/>
                <a:ea typeface="Roboto"/>
                <a:cs typeface="Roboto"/>
                <a:sym typeface="Roboto"/>
              </a:rPr>
              <a:t> and </a:t>
            </a:r>
            <a:r>
              <a:rPr b="1" lang="en">
                <a:latin typeface="Roboto"/>
                <a:ea typeface="Roboto"/>
                <a:cs typeface="Roboto"/>
                <a:sym typeface="Roboto"/>
              </a:rPr>
              <a:t>installment payment options</a:t>
            </a:r>
            <a:r>
              <a:rPr lang="en">
                <a:latin typeface="Roboto"/>
                <a:ea typeface="Roboto"/>
                <a:cs typeface="Roboto"/>
                <a:sym typeface="Roboto"/>
              </a:rPr>
              <a:t> for high priced products</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b="1" lang="en">
                <a:latin typeface="Roboto"/>
                <a:ea typeface="Roboto"/>
                <a:cs typeface="Roboto"/>
                <a:sym typeface="Roboto"/>
              </a:rPr>
              <a:t>Product pricing strategy </a:t>
            </a:r>
            <a:r>
              <a:rPr lang="en">
                <a:latin typeface="Roboto"/>
                <a:ea typeface="Roboto"/>
                <a:cs typeface="Roboto"/>
                <a:sym typeface="Roboto"/>
              </a:rPr>
              <a:t>should be optimised and can also apply </a:t>
            </a:r>
            <a:r>
              <a:rPr b="1" lang="en">
                <a:latin typeface="Roboto"/>
                <a:ea typeface="Roboto"/>
                <a:cs typeface="Roboto"/>
                <a:sym typeface="Roboto"/>
              </a:rPr>
              <a:t>decoy effect</a:t>
            </a:r>
            <a:r>
              <a:rPr lang="en">
                <a:latin typeface="Roboto"/>
                <a:ea typeface="Roboto"/>
                <a:cs typeface="Roboto"/>
                <a:sym typeface="Roboto"/>
              </a:rPr>
              <a:t> to give options to customers at the same time increase revenue by smaller margins, while customers believe they made a bargain</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idx="4294967295" type="title"/>
          </p:nvPr>
        </p:nvSpPr>
        <p:spPr>
          <a:xfrm>
            <a:off x="311700" y="136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Revenue Analysis and Recommendations</a:t>
            </a:r>
            <a:endParaRPr b="1"/>
          </a:p>
        </p:txBody>
      </p:sp>
      <p:pic>
        <p:nvPicPr>
          <p:cNvPr id="191" name="Google Shape;191;p21"/>
          <p:cNvPicPr preferRelativeResize="0"/>
          <p:nvPr/>
        </p:nvPicPr>
        <p:blipFill>
          <a:blip r:embed="rId3">
            <a:alphaModFix/>
          </a:blip>
          <a:stretch>
            <a:fillRect/>
          </a:stretch>
        </p:blipFill>
        <p:spPr>
          <a:xfrm>
            <a:off x="58325" y="782825"/>
            <a:ext cx="3434649" cy="1916875"/>
          </a:xfrm>
          <a:prstGeom prst="rect">
            <a:avLst/>
          </a:prstGeom>
          <a:noFill/>
          <a:ln>
            <a:noFill/>
          </a:ln>
        </p:spPr>
      </p:pic>
      <p:pic>
        <p:nvPicPr>
          <p:cNvPr id="192" name="Google Shape;192;p21"/>
          <p:cNvPicPr preferRelativeResize="0"/>
          <p:nvPr/>
        </p:nvPicPr>
        <p:blipFill>
          <a:blip r:embed="rId4">
            <a:alphaModFix/>
          </a:blip>
          <a:stretch>
            <a:fillRect/>
          </a:stretch>
        </p:blipFill>
        <p:spPr>
          <a:xfrm>
            <a:off x="58325" y="2961275"/>
            <a:ext cx="3434650" cy="1842450"/>
          </a:xfrm>
          <a:prstGeom prst="rect">
            <a:avLst/>
          </a:prstGeom>
          <a:noFill/>
          <a:ln>
            <a:noFill/>
          </a:ln>
        </p:spPr>
      </p:pic>
      <p:pic>
        <p:nvPicPr>
          <p:cNvPr id="193" name="Google Shape;193;p21"/>
          <p:cNvPicPr preferRelativeResize="0"/>
          <p:nvPr/>
        </p:nvPicPr>
        <p:blipFill>
          <a:blip r:embed="rId5">
            <a:alphaModFix/>
          </a:blip>
          <a:stretch>
            <a:fillRect/>
          </a:stretch>
        </p:blipFill>
        <p:spPr>
          <a:xfrm>
            <a:off x="3569325" y="782825"/>
            <a:ext cx="3434650" cy="1916875"/>
          </a:xfrm>
          <a:prstGeom prst="rect">
            <a:avLst/>
          </a:prstGeom>
          <a:noFill/>
          <a:ln>
            <a:noFill/>
          </a:ln>
        </p:spPr>
      </p:pic>
      <p:sp>
        <p:nvSpPr>
          <p:cNvPr id="194" name="Google Shape;194;p21"/>
          <p:cNvSpPr txBox="1"/>
          <p:nvPr/>
        </p:nvSpPr>
        <p:spPr>
          <a:xfrm>
            <a:off x="7080325" y="685600"/>
            <a:ext cx="1876500" cy="42330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Font typeface="Roboto"/>
              <a:buChar char="●"/>
            </a:pPr>
            <a:r>
              <a:rPr b="1" lang="en">
                <a:latin typeface="Roboto"/>
                <a:ea typeface="Roboto"/>
                <a:cs typeface="Roboto"/>
                <a:sym typeface="Roboto"/>
              </a:rPr>
              <a:t>Increase cross-docking centres</a:t>
            </a:r>
            <a:r>
              <a:rPr lang="en">
                <a:latin typeface="Roboto"/>
                <a:ea typeface="Roboto"/>
                <a:cs typeface="Roboto"/>
                <a:sym typeface="Roboto"/>
              </a:rPr>
              <a:t> for first mile delivery</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Introduce </a:t>
            </a:r>
            <a:r>
              <a:rPr b="1" lang="en">
                <a:latin typeface="Roboto"/>
                <a:ea typeface="Roboto"/>
                <a:cs typeface="Roboto"/>
                <a:sym typeface="Roboto"/>
              </a:rPr>
              <a:t>product traceability</a:t>
            </a:r>
            <a:endParaRPr b="1">
              <a:latin typeface="Roboto"/>
              <a:ea typeface="Roboto"/>
              <a:cs typeface="Roboto"/>
              <a:sym typeface="Roboto"/>
            </a:endParaRPr>
          </a:p>
          <a:p>
            <a:pPr indent="-317500" lvl="0" marL="457200" rtl="0" algn="l">
              <a:spcBef>
                <a:spcPts val="1000"/>
              </a:spcBef>
              <a:spcAft>
                <a:spcPts val="0"/>
              </a:spcAft>
              <a:buSzPts val="1400"/>
              <a:buFont typeface="Roboto"/>
              <a:buChar char="●"/>
            </a:pPr>
            <a:r>
              <a:rPr b="1" lang="en">
                <a:latin typeface="Roboto"/>
                <a:ea typeface="Roboto"/>
                <a:cs typeface="Roboto"/>
                <a:sym typeface="Roboto"/>
              </a:rPr>
              <a:t>Optimize the inventory management</a:t>
            </a:r>
            <a:r>
              <a:rPr lang="en">
                <a:latin typeface="Roboto"/>
                <a:ea typeface="Roboto"/>
                <a:cs typeface="Roboto"/>
                <a:sym typeface="Roboto"/>
              </a:rPr>
              <a:t> for fast approval of orders</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Know </a:t>
            </a:r>
            <a:r>
              <a:rPr b="1" lang="en">
                <a:latin typeface="Roboto"/>
                <a:ea typeface="Roboto"/>
                <a:cs typeface="Roboto"/>
                <a:sym typeface="Roboto"/>
              </a:rPr>
              <a:t>target customers</a:t>
            </a:r>
            <a:r>
              <a:rPr lang="en">
                <a:latin typeface="Roboto"/>
                <a:ea typeface="Roboto"/>
                <a:cs typeface="Roboto"/>
                <a:sym typeface="Roboto"/>
              </a:rPr>
              <a:t> and increase their satisfaction</a:t>
            </a:r>
            <a:endParaRPr>
              <a:latin typeface="Roboto"/>
              <a:ea typeface="Roboto"/>
              <a:cs typeface="Roboto"/>
              <a:sym typeface="Roboto"/>
            </a:endParaRPr>
          </a:p>
        </p:txBody>
      </p:sp>
      <p:pic>
        <p:nvPicPr>
          <p:cNvPr id="195" name="Google Shape;195;p21"/>
          <p:cNvPicPr preferRelativeResize="0"/>
          <p:nvPr/>
        </p:nvPicPr>
        <p:blipFill>
          <a:blip r:embed="rId6">
            <a:alphaModFix/>
          </a:blip>
          <a:stretch>
            <a:fillRect/>
          </a:stretch>
        </p:blipFill>
        <p:spPr>
          <a:xfrm>
            <a:off x="3649050" y="2961275"/>
            <a:ext cx="3382374" cy="1842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311700" y="697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Black Friday Sales and Improvements</a:t>
            </a:r>
            <a:endParaRPr b="1"/>
          </a:p>
        </p:txBody>
      </p:sp>
      <p:pic>
        <p:nvPicPr>
          <p:cNvPr id="201" name="Google Shape;201;p22"/>
          <p:cNvPicPr preferRelativeResize="0"/>
          <p:nvPr/>
        </p:nvPicPr>
        <p:blipFill>
          <a:blip r:embed="rId3">
            <a:alphaModFix/>
          </a:blip>
          <a:stretch>
            <a:fillRect/>
          </a:stretch>
        </p:blipFill>
        <p:spPr>
          <a:xfrm>
            <a:off x="103800" y="677500"/>
            <a:ext cx="4592399" cy="3795675"/>
          </a:xfrm>
          <a:prstGeom prst="rect">
            <a:avLst/>
          </a:prstGeom>
          <a:noFill/>
          <a:ln>
            <a:noFill/>
          </a:ln>
        </p:spPr>
      </p:pic>
      <p:pic>
        <p:nvPicPr>
          <p:cNvPr id="202" name="Google Shape;202;p22"/>
          <p:cNvPicPr preferRelativeResize="0"/>
          <p:nvPr/>
        </p:nvPicPr>
        <p:blipFill>
          <a:blip r:embed="rId4">
            <a:alphaModFix/>
          </a:blip>
          <a:stretch>
            <a:fillRect/>
          </a:stretch>
        </p:blipFill>
        <p:spPr>
          <a:xfrm>
            <a:off x="4906925" y="677500"/>
            <a:ext cx="4069399" cy="2265925"/>
          </a:xfrm>
          <a:prstGeom prst="rect">
            <a:avLst/>
          </a:prstGeom>
          <a:noFill/>
          <a:ln>
            <a:noFill/>
          </a:ln>
        </p:spPr>
      </p:pic>
      <p:sp>
        <p:nvSpPr>
          <p:cNvPr id="203" name="Google Shape;203;p22"/>
          <p:cNvSpPr txBox="1"/>
          <p:nvPr/>
        </p:nvSpPr>
        <p:spPr>
          <a:xfrm>
            <a:off x="4970400" y="3068200"/>
            <a:ext cx="38619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Inability to handle huge volume</a:t>
            </a:r>
            <a:r>
              <a:rPr lang="en">
                <a:latin typeface="Roboto"/>
                <a:ea typeface="Roboto"/>
                <a:cs typeface="Roboto"/>
                <a:sym typeface="Roboto"/>
              </a:rPr>
              <a:t> of orders (1147) as </a:t>
            </a:r>
            <a:r>
              <a:rPr b="1" lang="en">
                <a:latin typeface="Roboto"/>
                <a:ea typeface="Roboto"/>
                <a:cs typeface="Roboto"/>
                <a:sym typeface="Roboto"/>
              </a:rPr>
              <a:t>19.33%</a:t>
            </a:r>
            <a:r>
              <a:rPr lang="en">
                <a:latin typeface="Roboto"/>
                <a:ea typeface="Roboto"/>
                <a:cs typeface="Roboto"/>
                <a:sym typeface="Roboto"/>
              </a:rPr>
              <a:t> of orders delivered late compared to an </a:t>
            </a:r>
            <a:r>
              <a:rPr b="1" lang="en">
                <a:latin typeface="Roboto"/>
                <a:ea typeface="Roboto"/>
                <a:cs typeface="Roboto"/>
                <a:sym typeface="Roboto"/>
              </a:rPr>
              <a:t>overall 8.12% late deliveries</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Increase delivery performance </a:t>
            </a:r>
            <a:r>
              <a:rPr lang="en">
                <a:latin typeface="Roboto"/>
                <a:ea typeface="Roboto"/>
                <a:cs typeface="Roboto"/>
                <a:sym typeface="Roboto"/>
              </a:rPr>
              <a:t>to attract more sales during successive offers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Understand customer preference and </a:t>
            </a:r>
            <a:r>
              <a:rPr b="1" lang="en">
                <a:latin typeface="Roboto"/>
                <a:ea typeface="Roboto"/>
                <a:cs typeface="Roboto"/>
                <a:sym typeface="Roboto"/>
              </a:rPr>
              <a:t>market those products</a:t>
            </a:r>
            <a:r>
              <a:rPr lang="en">
                <a:latin typeface="Roboto"/>
                <a:ea typeface="Roboto"/>
                <a:cs typeface="Roboto"/>
                <a:sym typeface="Roboto"/>
              </a:rPr>
              <a:t> extensively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04" name="Google Shape;204;p22"/>
          <p:cNvSpPr txBox="1"/>
          <p:nvPr/>
        </p:nvSpPr>
        <p:spPr>
          <a:xfrm>
            <a:off x="-639350" y="4473175"/>
            <a:ext cx="619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311700" y="205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Golden hours for business</a:t>
            </a:r>
            <a:endParaRPr b="1"/>
          </a:p>
        </p:txBody>
      </p:sp>
      <p:pic>
        <p:nvPicPr>
          <p:cNvPr id="210" name="Google Shape;210;p23"/>
          <p:cNvPicPr preferRelativeResize="0"/>
          <p:nvPr/>
        </p:nvPicPr>
        <p:blipFill>
          <a:blip r:embed="rId3">
            <a:alphaModFix/>
          </a:blip>
          <a:stretch>
            <a:fillRect/>
          </a:stretch>
        </p:blipFill>
        <p:spPr>
          <a:xfrm>
            <a:off x="152400" y="901138"/>
            <a:ext cx="4419600" cy="2318590"/>
          </a:xfrm>
          <a:prstGeom prst="rect">
            <a:avLst/>
          </a:prstGeom>
          <a:noFill/>
          <a:ln>
            <a:noFill/>
          </a:ln>
        </p:spPr>
      </p:pic>
      <p:pic>
        <p:nvPicPr>
          <p:cNvPr id="211" name="Google Shape;211;p23"/>
          <p:cNvPicPr preferRelativeResize="0"/>
          <p:nvPr/>
        </p:nvPicPr>
        <p:blipFill>
          <a:blip r:embed="rId4">
            <a:alphaModFix/>
          </a:blip>
          <a:stretch>
            <a:fillRect/>
          </a:stretch>
        </p:blipFill>
        <p:spPr>
          <a:xfrm>
            <a:off x="4656350" y="901150"/>
            <a:ext cx="4419601" cy="2318575"/>
          </a:xfrm>
          <a:prstGeom prst="rect">
            <a:avLst/>
          </a:prstGeom>
          <a:noFill/>
          <a:ln>
            <a:noFill/>
          </a:ln>
        </p:spPr>
      </p:pic>
      <p:sp>
        <p:nvSpPr>
          <p:cNvPr id="212" name="Google Shape;212;p23"/>
          <p:cNvSpPr txBox="1"/>
          <p:nvPr/>
        </p:nvSpPr>
        <p:spPr>
          <a:xfrm>
            <a:off x="682550" y="3475025"/>
            <a:ext cx="7331100" cy="1431600"/>
          </a:xfrm>
          <a:prstGeom prst="rect">
            <a:avLst/>
          </a:prstGeom>
          <a:noFill/>
          <a:ln>
            <a:noFill/>
          </a:ln>
        </p:spPr>
        <p:txBody>
          <a:bodyPr anchorCtr="0" anchor="t" bIns="91425" lIns="91425" spcFirstLastPara="1" rIns="91425" wrap="square" tIns="91425">
            <a:spAutoFit/>
          </a:bodyPr>
          <a:lstStyle/>
          <a:p>
            <a:pPr indent="-317500" lvl="0" marL="457200" rtl="0" algn="l">
              <a:spcBef>
                <a:spcPts val="1000"/>
              </a:spcBef>
              <a:spcAft>
                <a:spcPts val="0"/>
              </a:spcAft>
              <a:buSzPts val="1400"/>
              <a:buFont typeface="Roboto"/>
              <a:buChar char="●"/>
            </a:pPr>
            <a:r>
              <a:rPr lang="en">
                <a:latin typeface="Roboto"/>
                <a:ea typeface="Roboto"/>
                <a:cs typeface="Roboto"/>
                <a:sym typeface="Roboto"/>
              </a:rPr>
              <a:t>Increase weekend sales by </a:t>
            </a:r>
            <a:r>
              <a:rPr b="1" lang="en">
                <a:latin typeface="Roboto"/>
                <a:ea typeface="Roboto"/>
                <a:cs typeface="Roboto"/>
                <a:sym typeface="Roboto"/>
              </a:rPr>
              <a:t>strong digital presence</a:t>
            </a:r>
            <a:r>
              <a:rPr lang="en">
                <a:latin typeface="Roboto"/>
                <a:ea typeface="Roboto"/>
                <a:cs typeface="Roboto"/>
                <a:sym typeface="Roboto"/>
              </a:rPr>
              <a:t> and </a:t>
            </a:r>
            <a:r>
              <a:rPr b="1" lang="en">
                <a:latin typeface="Roboto"/>
                <a:ea typeface="Roboto"/>
                <a:cs typeface="Roboto"/>
                <a:sym typeface="Roboto"/>
              </a:rPr>
              <a:t>extensive marketing</a:t>
            </a:r>
            <a:endParaRPr b="1">
              <a:latin typeface="Roboto"/>
              <a:ea typeface="Roboto"/>
              <a:cs typeface="Roboto"/>
              <a:sym typeface="Roboto"/>
            </a:endParaRPr>
          </a:p>
          <a:p>
            <a:pPr indent="-317500" lvl="0" marL="457200" rtl="0" algn="l">
              <a:spcBef>
                <a:spcPts val="1000"/>
              </a:spcBef>
              <a:spcAft>
                <a:spcPts val="0"/>
              </a:spcAft>
              <a:buSzPts val="1400"/>
              <a:buFont typeface="Roboto"/>
              <a:buChar char="●"/>
            </a:pPr>
            <a:r>
              <a:rPr b="1" lang="en">
                <a:latin typeface="Roboto"/>
                <a:ea typeface="Roboto"/>
                <a:cs typeface="Roboto"/>
                <a:sym typeface="Roboto"/>
              </a:rPr>
              <a:t>Attractive offers</a:t>
            </a:r>
            <a:r>
              <a:rPr lang="en">
                <a:latin typeface="Roboto"/>
                <a:ea typeface="Roboto"/>
                <a:cs typeface="Roboto"/>
                <a:sym typeface="Roboto"/>
              </a:rPr>
              <a:t> during peak hour business</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Targeting customers through </a:t>
            </a:r>
            <a:r>
              <a:rPr b="1" lang="en">
                <a:latin typeface="Roboto"/>
                <a:ea typeface="Roboto"/>
                <a:cs typeface="Roboto"/>
                <a:sym typeface="Roboto"/>
              </a:rPr>
              <a:t>personalised advertisements</a:t>
            </a:r>
            <a:r>
              <a:rPr lang="en">
                <a:latin typeface="Roboto"/>
                <a:ea typeface="Roboto"/>
                <a:cs typeface="Roboto"/>
                <a:sym typeface="Roboto"/>
              </a:rPr>
              <a:t> of products they prefer</a:t>
            </a:r>
            <a:endParaRPr>
              <a:latin typeface="Roboto"/>
              <a:ea typeface="Roboto"/>
              <a:cs typeface="Roboto"/>
              <a:sym typeface="Roboto"/>
            </a:endParaRPr>
          </a:p>
          <a:p>
            <a:pPr indent="-317500" lvl="0" marL="457200" rtl="0" algn="l">
              <a:spcBef>
                <a:spcPts val="1000"/>
              </a:spcBef>
              <a:spcAft>
                <a:spcPts val="0"/>
              </a:spcAft>
              <a:buSzPts val="1400"/>
              <a:buFont typeface="Roboto"/>
              <a:buChar char="●"/>
            </a:pPr>
            <a:r>
              <a:rPr lang="en">
                <a:latin typeface="Roboto"/>
                <a:ea typeface="Roboto"/>
                <a:cs typeface="Roboto"/>
                <a:sym typeface="Roboto"/>
              </a:rPr>
              <a:t>Loyal customers </a:t>
            </a:r>
            <a:r>
              <a:rPr b="1" lang="en">
                <a:latin typeface="Roboto"/>
                <a:ea typeface="Roboto"/>
                <a:cs typeface="Roboto"/>
                <a:sym typeface="Roboto"/>
              </a:rPr>
              <a:t>benefits </a:t>
            </a:r>
            <a:r>
              <a:rPr lang="en">
                <a:latin typeface="Roboto"/>
                <a:ea typeface="Roboto"/>
                <a:cs typeface="Roboto"/>
                <a:sym typeface="Roboto"/>
              </a:rPr>
              <a:t>and improve </a:t>
            </a:r>
            <a:r>
              <a:rPr b="1" lang="en">
                <a:latin typeface="Roboto"/>
                <a:ea typeface="Roboto"/>
                <a:cs typeface="Roboto"/>
                <a:sym typeface="Roboto"/>
              </a:rPr>
              <a:t>customer support</a:t>
            </a: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