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5" r:id="rId10"/>
    <p:sldId id="261" r:id="rId11"/>
    <p:sldId id="270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Virtual%20Internships\KPMG%20(Data%20Analytics)\KPMG_cleaned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Virtual%20Internships\KPMG%20(Data%20Analytics)\KPMG_cleaned_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Virtual%20Internships\KPMG%20(Data%20Analytics)\KPMG_cleaned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Virtual%20Internships\KPMG%20(Data%20Analytics)\KPMG_cleaned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[KPMG_cleaned_data.xlsx]Gender Bike purchase PT!PivotTable1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Purchases Based on Gender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'Gender Bike purchase PT'!$B$3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'Gender Bike purchase PT'!$A$4:$A$6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'Gender Bike purchase PT'!$B$4:$B$6</c:f>
              <c:numCache>
                <c:formatCode>General</c:formatCode>
                <c:ptCount val="2"/>
                <c:pt idx="0">
                  <c:v>2118</c:v>
                </c:pt>
                <c:pt idx="1">
                  <c:v>2146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B-41F9-8995-9A1D3050F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647680"/>
        <c:axId val="527651008"/>
      </c:barChart>
      <c:catAx>
        <c:axId val="52764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651008"/>
        <c:crosses val="autoZero"/>
        <c:auto val="1"/>
        <c:lblAlgn val="ctr"/>
        <c:lblOffset val="100"/>
        <c:noMultiLvlLbl val="0"/>
      </c:catAx>
      <c:valAx>
        <c:axId val="52765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64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[KPMG_cleaned_data.xlsx]Industry Profit PT!PivotTable4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Based on Industry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'Industry Profit PT'!$B$3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'Industry Profit PT'!$A$4:$A$13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'Industry Profit PT'!$B$4:$B$13</c:f>
              <c:numCache>
                <c:formatCode>General</c:formatCode>
                <c:ptCount val="9"/>
                <c:pt idx="0">
                  <c:v>1798.6100000000001</c:v>
                </c:pt>
                <c:pt idx="1">
                  <c:v>2589.1100000000006</c:v>
                </c:pt>
                <c:pt idx="2">
                  <c:v>11104.189999999999</c:v>
                </c:pt>
                <c:pt idx="3">
                  <c:v>8773.83</c:v>
                </c:pt>
                <c:pt idx="4">
                  <c:v>1964.5099999999998</c:v>
                </c:pt>
                <c:pt idx="5">
                  <c:v>9532.1600000000017</c:v>
                </c:pt>
                <c:pt idx="6">
                  <c:v>2218.1299999999997</c:v>
                </c:pt>
                <c:pt idx="7">
                  <c:v>5679.3599999999988</c:v>
                </c:pt>
                <c:pt idx="8">
                  <c:v>771.12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A-4DB1-8BF0-0B870DC53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2955584"/>
        <c:axId val="962946016"/>
      </c:barChart>
      <c:catAx>
        <c:axId val="96295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946016"/>
        <c:crosses val="autoZero"/>
        <c:auto val="1"/>
        <c:lblAlgn val="ctr"/>
        <c:lblOffset val="100"/>
        <c:noMultiLvlLbl val="0"/>
      </c:catAx>
      <c:valAx>
        <c:axId val="96294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955584"/>
        <c:crosses val="autoZero"/>
        <c:crossBetween val="between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[KPMG_cleaned_data.xlsx]Age Profit PT!PivotTable1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 Clusters Profit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Profit PT'!$B$3:$B$4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 Profit PT'!$A$5:$A$11</c:f>
              <c:strCache>
                <c:ptCount val="6"/>
                <c:pt idx="0">
                  <c:v>&lt;20</c:v>
                </c:pt>
                <c:pt idx="1">
                  <c:v>20-29</c:v>
                </c:pt>
                <c:pt idx="2">
                  <c:v>30-39</c:v>
                </c:pt>
                <c:pt idx="3">
                  <c:v>40-49</c:v>
                </c:pt>
                <c:pt idx="4">
                  <c:v>50-59</c:v>
                </c:pt>
                <c:pt idx="5">
                  <c:v>60-70</c:v>
                </c:pt>
              </c:strCache>
            </c:strRef>
          </c:cat>
          <c:val>
            <c:numRef>
              <c:f>'Age Profit PT'!$B$5:$B$11</c:f>
              <c:numCache>
                <c:formatCode>_-[$$-409]* #,##0_ ;_-[$$-409]* \-#,##0\ ;_-[$$-409]* "-"??_ ;_-@_ </c:formatCode>
                <c:ptCount val="6"/>
                <c:pt idx="0">
                  <c:v>6312.699999999998</c:v>
                </c:pt>
                <c:pt idx="1">
                  <c:v>903.11</c:v>
                </c:pt>
                <c:pt idx="2">
                  <c:v>183.1999999999999</c:v>
                </c:pt>
                <c:pt idx="3">
                  <c:v>3248.1</c:v>
                </c:pt>
                <c:pt idx="4">
                  <c:v>252.22999999999996</c:v>
                </c:pt>
                <c:pt idx="5">
                  <c:v>1325.2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E1-4B9B-BAD8-4D577C538C4A}"/>
            </c:ext>
          </c:extLst>
        </c:ser>
        <c:ser>
          <c:idx val="1"/>
          <c:order val="1"/>
          <c:tx>
            <c:strRef>
              <c:f>'Age Profit PT'!$C$3:$C$4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'Age Profit PT'!$A$5:$A$11</c:f>
              <c:strCache>
                <c:ptCount val="6"/>
                <c:pt idx="0">
                  <c:v>&lt;20</c:v>
                </c:pt>
                <c:pt idx="1">
                  <c:v>20-29</c:v>
                </c:pt>
                <c:pt idx="2">
                  <c:v>30-39</c:v>
                </c:pt>
                <c:pt idx="3">
                  <c:v>40-49</c:v>
                </c:pt>
                <c:pt idx="4">
                  <c:v>50-59</c:v>
                </c:pt>
                <c:pt idx="5">
                  <c:v>60-70</c:v>
                </c:pt>
              </c:strCache>
            </c:strRef>
          </c:cat>
          <c:val>
            <c:numRef>
              <c:f>'Age Profit PT'!$C$5:$C$11</c:f>
              <c:numCache>
                <c:formatCode>_-[$$-409]* #,##0_ ;_-[$$-409]* \-#,##0\ ;_-[$$-409]* "-"??_ ;_-@_ </c:formatCode>
                <c:ptCount val="6"/>
                <c:pt idx="0">
                  <c:v>2720.6</c:v>
                </c:pt>
                <c:pt idx="1">
                  <c:v>547.28</c:v>
                </c:pt>
                <c:pt idx="2">
                  <c:v>4515.32</c:v>
                </c:pt>
                <c:pt idx="3">
                  <c:v>4280.5300000000007</c:v>
                </c:pt>
                <c:pt idx="4">
                  <c:v>1360.17</c:v>
                </c:pt>
                <c:pt idx="5">
                  <c:v>387.5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E1-4B9B-BAD8-4D577C538C4A}"/>
            </c:ext>
          </c:extLst>
        </c:ser>
        <c:ser>
          <c:idx val="2"/>
          <c:order val="2"/>
          <c:tx>
            <c:strRef>
              <c:f>'Age Profit PT'!$D$3:$D$4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'Age Profit PT'!$A$5:$A$11</c:f>
              <c:strCache>
                <c:ptCount val="6"/>
                <c:pt idx="0">
                  <c:v>&lt;20</c:v>
                </c:pt>
                <c:pt idx="1">
                  <c:v>20-29</c:v>
                </c:pt>
                <c:pt idx="2">
                  <c:v>30-39</c:v>
                </c:pt>
                <c:pt idx="3">
                  <c:v>40-49</c:v>
                </c:pt>
                <c:pt idx="4">
                  <c:v>50-59</c:v>
                </c:pt>
                <c:pt idx="5">
                  <c:v>60-70</c:v>
                </c:pt>
              </c:strCache>
            </c:strRef>
          </c:cat>
          <c:val>
            <c:numRef>
              <c:f>'Age Profit PT'!$D$5:$D$11</c:f>
              <c:numCache>
                <c:formatCode>_-[$$-409]* #,##0_ ;_-[$$-409]* \-#,##0\ ;_-[$$-409]* "-"??_ ;_-@_ </c:formatCode>
                <c:ptCount val="6"/>
                <c:pt idx="0">
                  <c:v>2927.89</c:v>
                </c:pt>
                <c:pt idx="1">
                  <c:v>1401.48</c:v>
                </c:pt>
                <c:pt idx="2">
                  <c:v>2330.75</c:v>
                </c:pt>
                <c:pt idx="3">
                  <c:v>7543.42</c:v>
                </c:pt>
                <c:pt idx="4">
                  <c:v>5376.9900000000007</c:v>
                </c:pt>
                <c:pt idx="5">
                  <c:v>5716.4600000000009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E1-4B9B-BAD8-4D577C538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7395008"/>
        <c:axId val="997398336"/>
      </c:barChart>
      <c:catAx>
        <c:axId val="99739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398336"/>
        <c:crosses val="autoZero"/>
        <c:auto val="1"/>
        <c:lblAlgn val="ctr"/>
        <c:lblOffset val="100"/>
        <c:noMultiLvlLbl val="0"/>
      </c:catAx>
      <c:valAx>
        <c:axId val="99739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39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[KPMG_cleaned_data.xlsx]Car State PT!PivotTable2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 of Cars in</a:t>
            </a:r>
            <a:r>
              <a:rPr lang="en-IN" baseline="0"/>
              <a:t> Each State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State PT'!$B$3:$B$4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'Car State PT'!$A$5:$A$7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'Car State PT'!$B$5:$B$7</c:f>
              <c:numCache>
                <c:formatCode>General</c:formatCode>
                <c:ptCount val="2"/>
                <c:pt idx="0">
                  <c:v>23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8-4B08-BED5-F109EDEAF94E}"/>
            </c:ext>
          </c:extLst>
        </c:ser>
        <c:ser>
          <c:idx val="1"/>
          <c:order val="1"/>
          <c:tx>
            <c:strRef>
              <c:f>'Car State PT'!$C$3:$C$4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'Car State PT'!$A$5:$A$7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'Car State PT'!$C$5:$C$7</c:f>
              <c:numCache>
                <c:formatCode>General</c:formatCode>
                <c:ptCount val="2"/>
                <c:pt idx="0">
                  <c:v>16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28-4B08-BED5-F109EDEAF94E}"/>
            </c:ext>
          </c:extLst>
        </c:ser>
        <c:ser>
          <c:idx val="2"/>
          <c:order val="2"/>
          <c:tx>
            <c:strRef>
              <c:f>'Car State PT'!$D$3:$D$4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'Car State PT'!$A$5:$A$7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'Car State PT'!$D$5:$D$7</c:f>
              <c:numCache>
                <c:formatCode>General</c:formatCode>
                <c:ptCount val="2"/>
                <c:pt idx="0">
                  <c:v>7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28-4B08-BED5-F109EDEAF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6486480"/>
        <c:axId val="986486896"/>
      </c:barChart>
      <c:catAx>
        <c:axId val="98648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486896"/>
        <c:crosses val="autoZero"/>
        <c:auto val="1"/>
        <c:lblAlgn val="ctr"/>
        <c:lblOffset val="100"/>
        <c:noMultiLvlLbl val="0"/>
      </c:catAx>
      <c:valAx>
        <c:axId val="98648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48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By </a:t>
            </a:r>
            <a:r>
              <a:rPr lang="en-US" dirty="0" err="1" smtClean="0"/>
              <a:t>T.G.Tarun</a:t>
            </a:r>
            <a:r>
              <a:rPr lang="en-US" smtClean="0"/>
              <a:t> Kishore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Summary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599626"/>
            <a:ext cx="8432437" cy="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Snapshot of few customers who will come under the high value customer category: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51517"/>
              </p:ext>
            </p:extLst>
          </p:nvPr>
        </p:nvGraphicFramePr>
        <p:xfrm>
          <a:off x="319350" y="2049717"/>
          <a:ext cx="8521700" cy="2714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1039">
                  <a:extLst>
                    <a:ext uri="{9D8B030D-6E8A-4147-A177-3AD203B41FA5}">
                      <a16:colId xmlns:a16="http://schemas.microsoft.com/office/drawing/2014/main" val="1326085515"/>
                    </a:ext>
                  </a:extLst>
                </a:gridCol>
                <a:gridCol w="1023466">
                  <a:extLst>
                    <a:ext uri="{9D8B030D-6E8A-4147-A177-3AD203B41FA5}">
                      <a16:colId xmlns:a16="http://schemas.microsoft.com/office/drawing/2014/main" val="1731282649"/>
                    </a:ext>
                  </a:extLst>
                </a:gridCol>
                <a:gridCol w="527893">
                  <a:extLst>
                    <a:ext uri="{9D8B030D-6E8A-4147-A177-3AD203B41FA5}">
                      <a16:colId xmlns:a16="http://schemas.microsoft.com/office/drawing/2014/main" val="880500615"/>
                    </a:ext>
                  </a:extLst>
                </a:gridCol>
                <a:gridCol w="2115242">
                  <a:extLst>
                    <a:ext uri="{9D8B030D-6E8A-4147-A177-3AD203B41FA5}">
                      <a16:colId xmlns:a16="http://schemas.microsoft.com/office/drawing/2014/main" val="4165823104"/>
                    </a:ext>
                  </a:extLst>
                </a:gridCol>
                <a:gridCol w="750463">
                  <a:extLst>
                    <a:ext uri="{9D8B030D-6E8A-4147-A177-3AD203B41FA5}">
                      <a16:colId xmlns:a16="http://schemas.microsoft.com/office/drawing/2014/main" val="4040331073"/>
                    </a:ext>
                  </a:extLst>
                </a:gridCol>
                <a:gridCol w="1303572">
                  <a:extLst>
                    <a:ext uri="{9D8B030D-6E8A-4147-A177-3AD203B41FA5}">
                      <a16:colId xmlns:a16="http://schemas.microsoft.com/office/drawing/2014/main" val="1197852684"/>
                    </a:ext>
                  </a:extLst>
                </a:gridCol>
                <a:gridCol w="1001919">
                  <a:extLst>
                    <a:ext uri="{9D8B030D-6E8A-4147-A177-3AD203B41FA5}">
                      <a16:colId xmlns:a16="http://schemas.microsoft.com/office/drawing/2014/main" val="609754410"/>
                    </a:ext>
                  </a:extLst>
                </a:gridCol>
                <a:gridCol w="657173">
                  <a:extLst>
                    <a:ext uri="{9D8B030D-6E8A-4147-A177-3AD203B41FA5}">
                      <a16:colId xmlns:a16="http://schemas.microsoft.com/office/drawing/2014/main" val="2849029307"/>
                    </a:ext>
                  </a:extLst>
                </a:gridCol>
                <a:gridCol w="430933">
                  <a:extLst>
                    <a:ext uri="{9D8B030D-6E8A-4147-A177-3AD203B41FA5}">
                      <a16:colId xmlns:a16="http://schemas.microsoft.com/office/drawing/2014/main" val="3444126461"/>
                    </a:ext>
                  </a:extLst>
                </a:gridCol>
              </a:tblGrid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 err="1">
                          <a:effectLst/>
                        </a:rPr>
                        <a:t>first_name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 err="1">
                          <a:effectLst/>
                        </a:rPr>
                        <a:t>last_name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gender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past_3_years_bike_related_purchases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Age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 err="1">
                          <a:effectLst/>
                        </a:rPr>
                        <a:t>job_industry_category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 err="1">
                          <a:effectLst/>
                        </a:rPr>
                        <a:t>wealth_segment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 err="1">
                          <a:effectLst/>
                        </a:rPr>
                        <a:t>owns_car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state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1230645636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Rutledge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Hallt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Financial Services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Mass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1891725650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Duff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Karlowicz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Manufacturing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Mass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Yes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28517291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Dukie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Swire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69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Manufacturing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Affluent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Yes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368255834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Teddie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Burchill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Manufacturing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Mass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Yes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377770519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Gaston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Dallaghan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Financial Services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Mass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Yes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225234725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Brien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Heaton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70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Health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Mass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Yes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3343353248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Antonin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Britt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Manufacturing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Affluent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Yes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2799396356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Lorrie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Antonelli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Financial Services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High Net Worth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Yes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496635667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Kaine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Smallcombe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59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Financial Services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High Net Worth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2675947458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Hasheem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Groucock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Manufacturing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High Net Worth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Yes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3411458144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Sumner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Carrivick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Manufacturing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Mass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564362318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Sean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O'Loughlin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62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Manufacturing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High Net Worth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Yes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345242942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Ossie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Midden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73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Manufacturing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Mass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Yes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1247705730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Jehu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Prestedge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Manufacturing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High Net Worth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Yes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NSW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1886243219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Bengt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Bilson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Male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Manufacturing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High Net Worth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No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NSW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4" marR="6464" marT="6464" marB="0" anchor="b"/>
                </a:tc>
                <a:extLst>
                  <a:ext uri="{0D108BD9-81ED-4DB2-BD59-A6C34878D82A}">
                    <a16:rowId xmlns:a16="http://schemas.microsoft.com/office/drawing/2014/main" val="311949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21298" y="2153100"/>
            <a:ext cx="8520602" cy="8418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817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 smtClean="0"/>
              <a:t>Identify and Recommend Top 1000 Customers to Target from Datasets</a:t>
            </a:r>
            <a:endParaRPr sz="1800" dirty="0"/>
          </a:p>
        </p:txBody>
      </p:sp>
      <p:sp>
        <p:nvSpPr>
          <p:cNvPr id="124" name="Shape 73"/>
          <p:cNvSpPr/>
          <p:nvPr/>
        </p:nvSpPr>
        <p:spPr>
          <a:xfrm>
            <a:off x="205025" y="1829250"/>
            <a:ext cx="3788074" cy="2591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 smtClean="0"/>
              <a:t>Outline of the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Sprocket Central Pty Ltd is a </a:t>
            </a:r>
            <a:r>
              <a:rPr lang="en-US" sz="1100" dirty="0" smtClean="0"/>
              <a:t>company which specializes </a:t>
            </a:r>
            <a:r>
              <a:rPr lang="en-US" sz="1100" dirty="0"/>
              <a:t>in high-quality bikes and accessible cycling </a:t>
            </a:r>
            <a:r>
              <a:rPr lang="en-US" sz="1100" dirty="0" smtClean="0"/>
              <a:t>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Their marketing team is looking to boost business by </a:t>
            </a:r>
            <a:r>
              <a:rPr lang="en-US" sz="1100" dirty="0" smtClean="0"/>
              <a:t>analyzing the provided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Aim is to analyze </a:t>
            </a:r>
            <a:r>
              <a:rPr lang="en-US" sz="1100" dirty="0"/>
              <a:t>the </a:t>
            </a:r>
            <a:r>
              <a:rPr lang="en-US" sz="1100" dirty="0" smtClean="0"/>
              <a:t>3 </a:t>
            </a:r>
            <a:r>
              <a:rPr lang="en-US" sz="1100" dirty="0"/>
              <a:t>datasets </a:t>
            </a:r>
            <a:r>
              <a:rPr lang="en-US" sz="1100" dirty="0" smtClean="0"/>
              <a:t>provided and </a:t>
            </a:r>
            <a:r>
              <a:rPr lang="en-US" sz="1100" dirty="0"/>
              <a:t>recommend </a:t>
            </a:r>
            <a:r>
              <a:rPr lang="en-US" sz="1100" dirty="0" smtClean="0"/>
              <a:t>1000 customers that should </a:t>
            </a:r>
            <a:r>
              <a:rPr lang="en-US" sz="1100" dirty="0"/>
              <a:t>be targeted to drive the most value for the </a:t>
            </a:r>
            <a:r>
              <a:rPr lang="en-US" sz="1100" dirty="0" smtClean="0"/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9" name="Shape 73"/>
          <p:cNvSpPr/>
          <p:nvPr/>
        </p:nvSpPr>
        <p:spPr>
          <a:xfrm>
            <a:off x="4580200" y="1829250"/>
            <a:ext cx="3788074" cy="2396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 smtClean="0"/>
              <a:t>Approach for Data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Bike related purchases over the last 3 years 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Top industries contributing to maximum profit and bike related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Wealth segmentation by age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Number of cars owned and now owned in each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RFM analysis and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05025" y="4420696"/>
            <a:ext cx="704439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100" b="1" dirty="0">
                <a:latin typeface="Open Sans"/>
                <a:ea typeface="Open Sans"/>
                <a:cs typeface="Open Sans"/>
                <a:sym typeface="Open Sans"/>
              </a:rPr>
              <a:t>This will be done in three phrases: Data </a:t>
            </a:r>
            <a:r>
              <a:rPr lang="en-US" sz="1100" b="1" dirty="0" smtClean="0">
                <a:latin typeface="Open Sans"/>
                <a:ea typeface="Open Sans"/>
                <a:cs typeface="Open Sans"/>
                <a:sym typeface="Open Sans"/>
              </a:rPr>
              <a:t>Exploration, </a:t>
            </a:r>
            <a:r>
              <a:rPr lang="en-US" sz="1100" b="1" dirty="0">
                <a:latin typeface="Open Sans"/>
                <a:ea typeface="Open Sans"/>
                <a:cs typeface="Open Sans"/>
                <a:sym typeface="Open Sans"/>
              </a:rPr>
              <a:t>Model Development and Interpretation. </a:t>
            </a:r>
            <a:endParaRPr lang="en-IN" sz="1100" b="1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Quality Assessment and treatment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98306"/>
            <a:ext cx="2978929" cy="3688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 smtClean="0"/>
              <a:t>Key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Accuracy: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Completeness: Data Field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Relevancy: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Uniqueness: Records that are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38053"/>
              </p:ext>
            </p:extLst>
          </p:nvPr>
        </p:nvGraphicFramePr>
        <p:xfrm>
          <a:off x="3354995" y="1598306"/>
          <a:ext cx="5415630" cy="22971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6491">
                  <a:extLst>
                    <a:ext uri="{9D8B030D-6E8A-4147-A177-3AD203B41FA5}">
                      <a16:colId xmlns:a16="http://schemas.microsoft.com/office/drawing/2014/main" val="3749572042"/>
                    </a:ext>
                  </a:extLst>
                </a:gridCol>
                <a:gridCol w="641544">
                  <a:extLst>
                    <a:ext uri="{9D8B030D-6E8A-4147-A177-3AD203B41FA5}">
                      <a16:colId xmlns:a16="http://schemas.microsoft.com/office/drawing/2014/main" val="1016307682"/>
                    </a:ext>
                  </a:extLst>
                </a:gridCol>
                <a:gridCol w="883164">
                  <a:extLst>
                    <a:ext uri="{9D8B030D-6E8A-4147-A177-3AD203B41FA5}">
                      <a16:colId xmlns:a16="http://schemas.microsoft.com/office/drawing/2014/main" val="1269482219"/>
                    </a:ext>
                  </a:extLst>
                </a:gridCol>
                <a:gridCol w="783183">
                  <a:extLst>
                    <a:ext uri="{9D8B030D-6E8A-4147-A177-3AD203B41FA5}">
                      <a16:colId xmlns:a16="http://schemas.microsoft.com/office/drawing/2014/main" val="921215316"/>
                    </a:ext>
                  </a:extLst>
                </a:gridCol>
                <a:gridCol w="716529">
                  <a:extLst>
                    <a:ext uri="{9D8B030D-6E8A-4147-A177-3AD203B41FA5}">
                      <a16:colId xmlns:a16="http://schemas.microsoft.com/office/drawing/2014/main" val="2696194622"/>
                    </a:ext>
                  </a:extLst>
                </a:gridCol>
                <a:gridCol w="608218">
                  <a:extLst>
                    <a:ext uri="{9D8B030D-6E8A-4147-A177-3AD203B41FA5}">
                      <a16:colId xmlns:a16="http://schemas.microsoft.com/office/drawing/2014/main" val="3139518248"/>
                    </a:ext>
                  </a:extLst>
                </a:gridCol>
                <a:gridCol w="866501">
                  <a:extLst>
                    <a:ext uri="{9D8B030D-6E8A-4147-A177-3AD203B41FA5}">
                      <a16:colId xmlns:a16="http://schemas.microsoft.com/office/drawing/2014/main" val="1453628625"/>
                    </a:ext>
                  </a:extLst>
                </a:gridCol>
              </a:tblGrid>
              <a:tr h="1821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Column Name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Accuracy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Completeness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Consistency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Currency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Relevancy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Validity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858931"/>
                  </a:ext>
                </a:extLst>
              </a:tr>
              <a:tr h="9584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Transactions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u="none" strike="noStrike" dirty="0">
                          <a:effectLst/>
                        </a:rPr>
                        <a:t>Profit</a:t>
                      </a:r>
                      <a:r>
                        <a:rPr lang="en-IN" sz="800" b="1" u="none" strike="noStrike" dirty="0" smtClean="0">
                          <a:effectLst/>
                        </a:rPr>
                        <a:t>:</a:t>
                      </a:r>
                      <a:r>
                        <a:rPr lang="en-IN" sz="800" u="none" strike="noStrike" dirty="0" smtClean="0">
                          <a:effectLst/>
                        </a:rPr>
                        <a:t> Missing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Online order</a:t>
                      </a:r>
                      <a:r>
                        <a:rPr lang="en-US" sz="800" b="1" u="none" strike="noStrike" dirty="0" smtClean="0">
                          <a:effectLst/>
                        </a:rPr>
                        <a:t>: </a:t>
                      </a:r>
                      <a:r>
                        <a:rPr lang="en-US" sz="800" u="none" strike="noStrike" dirty="0" smtClean="0">
                          <a:effectLst/>
                        </a:rPr>
                        <a:t>Blanks</a:t>
                      </a:r>
                      <a:r>
                        <a:rPr lang="en-US" sz="800" u="none" strike="noStrike" dirty="0">
                          <a:effectLst/>
                        </a:rPr>
                        <a:t/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b="1" u="none" strike="noStrike" dirty="0">
                          <a:effectLst/>
                        </a:rPr>
                        <a:t>Brand</a:t>
                      </a:r>
                      <a:r>
                        <a:rPr lang="en-US" sz="800" b="1" u="none" strike="noStrike" dirty="0" smtClean="0">
                          <a:effectLst/>
                        </a:rPr>
                        <a:t>: </a:t>
                      </a:r>
                      <a:r>
                        <a:rPr lang="en-US" sz="800" u="none" strike="noStrike" dirty="0" smtClean="0">
                          <a:effectLst/>
                        </a:rPr>
                        <a:t>Blanks</a:t>
                      </a:r>
                      <a:r>
                        <a:rPr lang="en-US" sz="800" u="none" strike="noStrike" dirty="0">
                          <a:effectLst/>
                        </a:rPr>
                        <a:t/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b="1" u="none" strike="noStrike" dirty="0">
                          <a:effectLst/>
                        </a:rPr>
                        <a:t>Customer ID</a:t>
                      </a:r>
                      <a:r>
                        <a:rPr lang="en-US" sz="800" b="1" u="none" strike="noStrike" dirty="0" smtClean="0">
                          <a:effectLst/>
                        </a:rPr>
                        <a:t>:</a:t>
                      </a:r>
                      <a:r>
                        <a:rPr lang="en-US" sz="800" u="none" strike="noStrike" dirty="0" smtClean="0">
                          <a:effectLst/>
                        </a:rPr>
                        <a:t> Incomplete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Order status</a:t>
                      </a:r>
                      <a:r>
                        <a:rPr lang="en-US" sz="800" b="1" u="none" strike="noStrike" dirty="0" smtClean="0">
                          <a:effectLst/>
                        </a:rPr>
                        <a:t>: </a:t>
                      </a:r>
                      <a:r>
                        <a:rPr lang="en-US" sz="800" u="none" strike="noStrike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Cancelled </a:t>
                      </a:r>
                      <a:r>
                        <a:rPr lang="en-US" sz="800" u="none" strike="noStrike" dirty="0" smtClean="0">
                          <a:effectLst/>
                        </a:rPr>
                        <a:t>orders </a:t>
                      </a:r>
                      <a:r>
                        <a:rPr lang="en-US" sz="800" u="none" strike="noStrike" dirty="0">
                          <a:effectLst/>
                        </a:rPr>
                        <a:t>filtered out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List price</a:t>
                      </a:r>
                      <a:r>
                        <a:rPr lang="en-US" sz="800" b="1" u="none" strike="noStrike" dirty="0" smtClean="0">
                          <a:effectLst/>
                        </a:rPr>
                        <a:t>: </a:t>
                      </a:r>
                      <a:r>
                        <a:rPr lang="en-US" sz="800" u="none" strike="noStrike" dirty="0" smtClean="0">
                          <a:effectLst/>
                        </a:rPr>
                        <a:t>From </a:t>
                      </a:r>
                      <a:r>
                        <a:rPr lang="en-US" sz="800" u="none" strike="noStrike" dirty="0" err="1" smtClean="0">
                          <a:effectLst/>
                        </a:rPr>
                        <a:t>Int</a:t>
                      </a:r>
                      <a:r>
                        <a:rPr lang="en-US" sz="800" u="none" strike="noStrike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to $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b="1" u="none" strike="noStrike" dirty="0">
                          <a:effectLst/>
                        </a:rPr>
                        <a:t>Product first sold date</a:t>
                      </a:r>
                      <a:r>
                        <a:rPr lang="en-US" sz="800" b="1" u="none" strike="noStrike" dirty="0" smtClean="0">
                          <a:effectLst/>
                        </a:rPr>
                        <a:t>:</a:t>
                      </a:r>
                      <a:r>
                        <a:rPr lang="en-US" sz="800" u="none" strike="noStrike" dirty="0" smtClean="0">
                          <a:effectLst/>
                        </a:rPr>
                        <a:t> From </a:t>
                      </a:r>
                      <a:r>
                        <a:rPr lang="en-US" sz="800" u="none" strike="noStrike" dirty="0" err="1">
                          <a:effectLst/>
                        </a:rPr>
                        <a:t>Int</a:t>
                      </a:r>
                      <a:r>
                        <a:rPr lang="en-US" sz="800" u="none" strike="noStrike" dirty="0">
                          <a:effectLst/>
                        </a:rPr>
                        <a:t> to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99218115"/>
                  </a:ext>
                </a:extLst>
              </a:tr>
              <a:tr h="8000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Customer Demographic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u="none" strike="noStrike" dirty="0">
                          <a:effectLst/>
                        </a:rPr>
                        <a:t>DOB</a:t>
                      </a:r>
                      <a:r>
                        <a:rPr lang="en-IN" sz="800" b="1" u="none" strike="noStrike" dirty="0" smtClean="0">
                          <a:effectLst/>
                        </a:rPr>
                        <a:t>: </a:t>
                      </a:r>
                      <a:r>
                        <a:rPr lang="en-IN" sz="800" u="none" strike="noStrike" dirty="0" smtClean="0">
                          <a:effectLst/>
                        </a:rPr>
                        <a:t>Inaccurate</a:t>
                      </a:r>
                      <a:r>
                        <a:rPr lang="en-IN" sz="800" u="none" strike="noStrike" dirty="0">
                          <a:effectLst/>
                        </a:rPr>
                        <a:t/>
                      </a:r>
                      <a:br>
                        <a:rPr lang="en-IN" sz="800" u="none" strike="noStrike" dirty="0">
                          <a:effectLst/>
                        </a:rPr>
                      </a:br>
                      <a:r>
                        <a:rPr lang="en-IN" sz="800" b="1" u="none" strike="noStrike" dirty="0">
                          <a:effectLst/>
                        </a:rPr>
                        <a:t>Age</a:t>
                      </a:r>
                      <a:r>
                        <a:rPr lang="en-IN" sz="800" b="1" u="none" strike="noStrike" dirty="0" smtClean="0">
                          <a:effectLst/>
                        </a:rPr>
                        <a:t>: </a:t>
                      </a:r>
                      <a:r>
                        <a:rPr lang="en-IN" sz="800" u="none" strike="noStrike" dirty="0" smtClean="0">
                          <a:effectLst/>
                        </a:rPr>
                        <a:t>Missing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u="none" strike="noStrike" dirty="0">
                          <a:effectLst/>
                        </a:rPr>
                        <a:t>Tenure</a:t>
                      </a:r>
                      <a:r>
                        <a:rPr lang="en-IN" sz="800" b="1" u="none" strike="noStrike" dirty="0" smtClean="0">
                          <a:effectLst/>
                        </a:rPr>
                        <a:t>: </a:t>
                      </a:r>
                      <a:r>
                        <a:rPr lang="en-IN" sz="800" u="none" strike="noStrike" dirty="0" smtClean="0">
                          <a:effectLst/>
                        </a:rPr>
                        <a:t>Blanks</a:t>
                      </a:r>
                      <a:r>
                        <a:rPr lang="en-IN" sz="800" u="none" strike="noStrike" dirty="0">
                          <a:effectLst/>
                        </a:rPr>
                        <a:t/>
                      </a:r>
                      <a:br>
                        <a:rPr lang="en-IN" sz="800" u="none" strike="noStrike" dirty="0">
                          <a:effectLst/>
                        </a:rPr>
                      </a:br>
                      <a:r>
                        <a:rPr lang="en-IN" sz="800" b="1" u="none" strike="noStrike" dirty="0">
                          <a:effectLst/>
                        </a:rPr>
                        <a:t>Customer ID</a:t>
                      </a:r>
                      <a:r>
                        <a:rPr lang="en-IN" sz="800" b="1" u="none" strike="noStrike" dirty="0" smtClean="0">
                          <a:effectLst/>
                        </a:rPr>
                        <a:t>: </a:t>
                      </a:r>
                      <a:r>
                        <a:rPr lang="en-IN" sz="800" u="none" strike="noStrike" dirty="0" smtClean="0">
                          <a:effectLst/>
                        </a:rPr>
                        <a:t>Incomplete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u="none" strike="noStrike" dirty="0">
                          <a:effectLst/>
                        </a:rPr>
                        <a:t>Gender</a:t>
                      </a:r>
                      <a:r>
                        <a:rPr lang="en-IN" sz="800" b="1" u="none" strike="noStrike" dirty="0" smtClean="0">
                          <a:effectLst/>
                        </a:rPr>
                        <a:t>: </a:t>
                      </a:r>
                      <a:r>
                        <a:rPr lang="en-IN" sz="800" u="none" strike="noStrike" dirty="0" smtClean="0">
                          <a:effectLst/>
                        </a:rPr>
                        <a:t>Inconsistent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effectLst/>
                        </a:rPr>
                        <a:t>Deceased </a:t>
                      </a:r>
                      <a:r>
                        <a:rPr lang="en-US" sz="800" b="1" u="none" strike="noStrike" dirty="0" smtClean="0">
                          <a:effectLst/>
                        </a:rPr>
                        <a:t>Indicator: </a:t>
                      </a:r>
                      <a:r>
                        <a:rPr lang="en-US" sz="800" u="none" strike="noStrike" dirty="0" smtClean="0">
                          <a:effectLst/>
                        </a:rPr>
                        <a:t>Deceased </a:t>
                      </a:r>
                      <a:r>
                        <a:rPr lang="en-US" sz="800" u="none" strike="noStrike" dirty="0">
                          <a:effectLst/>
                        </a:rPr>
                        <a:t>customers filtered 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u="none" strike="noStrike" dirty="0">
                          <a:effectLst/>
                        </a:rPr>
                        <a:t>Default</a:t>
                      </a:r>
                      <a:r>
                        <a:rPr lang="en-IN" sz="800" b="1" u="none" strike="noStrike" dirty="0" smtClean="0">
                          <a:effectLst/>
                        </a:rPr>
                        <a:t>:</a:t>
                      </a:r>
                      <a:r>
                        <a:rPr lang="en-IN" sz="800" u="none" strike="noStrike" dirty="0" smtClean="0">
                          <a:effectLst/>
                        </a:rPr>
                        <a:t> Deleted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6264336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Customer Address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u="none" strike="noStrike" dirty="0">
                          <a:effectLst/>
                        </a:rPr>
                        <a:t>Customer ID</a:t>
                      </a:r>
                      <a:r>
                        <a:rPr lang="en-IN" sz="800" b="1" u="none" strike="noStrike" dirty="0" smtClean="0">
                          <a:effectLst/>
                        </a:rPr>
                        <a:t>: </a:t>
                      </a:r>
                      <a:r>
                        <a:rPr lang="en-IN" sz="800" u="none" strike="noStrike" dirty="0" smtClean="0">
                          <a:effectLst/>
                        </a:rPr>
                        <a:t>Incomplete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u="none" strike="noStrike" dirty="0">
                          <a:effectLst/>
                        </a:rPr>
                        <a:t>States</a:t>
                      </a:r>
                      <a:r>
                        <a:rPr lang="en-IN" sz="800" b="1" u="none" strike="noStrike" dirty="0" smtClean="0">
                          <a:effectLst/>
                        </a:rPr>
                        <a:t>: </a:t>
                      </a:r>
                      <a:r>
                        <a:rPr lang="en-IN" sz="800" u="none" strike="noStrike" dirty="0" smtClean="0">
                          <a:effectLst/>
                        </a:rPr>
                        <a:t>Inconsistent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197933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01994" y="4410501"/>
            <a:ext cx="2921632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 in-depth analysis has</a:t>
            </a:r>
            <a:r>
              <a:rPr kumimoji="0" lang="en-US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been sent via email.</a:t>
            </a:r>
            <a:endParaRPr kumimoji="0" lang="en-IN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lang="en-IN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Bike related purchases over the last 3 years based on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3108"/>
            <a:ext cx="4134600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shows that on average, males have had more bike related purchases in the last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Males have had on average 1.3% more purchases than females in the last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Males make up majority of the bike related sales</a:t>
            </a:r>
            <a:endParaRPr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181144"/>
              </p:ext>
            </p:extLst>
          </p:nvPr>
        </p:nvGraphicFramePr>
        <p:xfrm>
          <a:off x="4320326" y="1862400"/>
          <a:ext cx="4450299" cy="2557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13311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lang="en-IN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Bike related purchases over the last 3 years based on industry</a:t>
            </a:r>
            <a:endParaRPr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04816"/>
              </p:ext>
            </p:extLst>
          </p:nvPr>
        </p:nvGraphicFramePr>
        <p:xfrm>
          <a:off x="4297685" y="1884650"/>
          <a:ext cx="4472940" cy="2849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8656" y="2151142"/>
            <a:ext cx="3769433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The top 3 industries contributing to bike related purchases are</a:t>
            </a: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: Financial services, Manufacturing and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The bottom 3 industries contributing to bike related purchases are: Telecommunications, Agriculture and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lang="en-IN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Profit of wealth segment by Age cluster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 the Mass customer segment make the most profit in total and in most of the age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Mass customers in the age group of 40-49 are likely to bring the most profit. They are followed by Affluent customers under the age of 20</a:t>
            </a:r>
            <a:endParaRPr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320511"/>
              </p:ext>
            </p:extLst>
          </p:nvPr>
        </p:nvGraphicFramePr>
        <p:xfrm>
          <a:off x="4472945" y="1862400"/>
          <a:ext cx="4297680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37352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lang="en-IN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Number of cars owned in each state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NSW has the highest potential and the most number of opportunities as the number of people who own a car is almost similar to the number of people who don’t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662785"/>
              </p:ext>
            </p:extLst>
          </p:nvPr>
        </p:nvGraphicFramePr>
        <p:xfrm>
          <a:off x="4381505" y="1862400"/>
          <a:ext cx="4389120" cy="276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77902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Model Development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The best customers to target: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Would be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are in the </a:t>
            </a:r>
            <a:r>
              <a:rPr lang="en-US" dirty="0"/>
              <a:t>Financial services, Manufacturing </a:t>
            </a:r>
            <a:r>
              <a:rPr lang="en-US" dirty="0" smtClean="0"/>
              <a:t>or Health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Aged between 40-49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Living in NSW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7998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742</Words>
  <Application>Microsoft Office PowerPoint</Application>
  <PresentationFormat>On-screen Show (16:9)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tarun pravin</cp:lastModifiedBy>
  <cp:revision>12</cp:revision>
  <dcterms:modified xsi:type="dcterms:W3CDTF">2023-06-16T13:53:59Z</dcterms:modified>
</cp:coreProperties>
</file>