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77" r:id="rId4"/>
    <p:sldId id="266" r:id="rId5"/>
    <p:sldId id="278" r:id="rId6"/>
    <p:sldId id="279" r:id="rId7"/>
    <p:sldId id="281" r:id="rId8"/>
    <p:sldId id="288" r:id="rId9"/>
    <p:sldId id="283" r:id="rId10"/>
    <p:sldId id="284" r:id="rId11"/>
    <p:sldId id="282" r:id="rId12"/>
    <p:sldId id="285" r:id="rId13"/>
    <p:sldId id="286" r:id="rId14"/>
    <p:sldId id="287" r:id="rId15"/>
    <p:sldId id="272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8A75E-BF28-4795-A81C-F68AB3B79B1F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63812-34C9-4F81-9874-7A0B0D9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63812-34C9-4F81-9874-7A0B0D96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994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6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8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8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6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0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Cassandra 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distributed storage (Version 2.1.8)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3" y="66348"/>
            <a:ext cx="8716830" cy="603351"/>
          </a:xfrm>
        </p:spPr>
        <p:txBody>
          <a:bodyPr/>
          <a:lstStyle/>
          <a:p>
            <a:r>
              <a:rPr lang="en-US" sz="2800" dirty="0" smtClean="0"/>
              <a:t>How read works in Cassandra?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3" y="669699"/>
            <a:ext cx="7044744" cy="618830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satisfy a read, Cassandra must combine results from the active </a:t>
            </a:r>
            <a:r>
              <a:rPr lang="en-US" dirty="0" err="1"/>
              <a:t>memtable</a:t>
            </a:r>
            <a:r>
              <a:rPr lang="en-US" dirty="0"/>
              <a:t> and potentially </a:t>
            </a:r>
            <a:r>
              <a:rPr lang="en-US" dirty="0" smtClean="0"/>
              <a:t>multiple </a:t>
            </a:r>
            <a:r>
              <a:rPr lang="en-US" dirty="0" err="1" smtClean="0"/>
              <a:t>SSTables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 Cassandra checks the </a:t>
            </a:r>
            <a:r>
              <a:rPr lang="en-US" b="1" dirty="0"/>
              <a:t>Bloom </a:t>
            </a:r>
            <a:r>
              <a:rPr lang="en-US" b="1" dirty="0" smtClean="0"/>
              <a:t>filter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Bloom Filter - </a:t>
            </a:r>
            <a:r>
              <a:rPr lang="en-US" dirty="0"/>
              <a:t>a nondeterministic algorithm, testing if a key may be in a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checks </a:t>
            </a:r>
            <a:r>
              <a:rPr lang="en-US" dirty="0"/>
              <a:t>the probability of having any data for the requested partition in the </a:t>
            </a:r>
            <a:r>
              <a:rPr lang="en-US" dirty="0" err="1" smtClean="0"/>
              <a:t>SSTable</a:t>
            </a:r>
            <a:r>
              <a:rPr lang="en-US" dirty="0" smtClean="0"/>
              <a:t> </a:t>
            </a:r>
            <a:r>
              <a:rPr lang="en-US" dirty="0"/>
              <a:t> before doing any disk </a:t>
            </a:r>
            <a:r>
              <a:rPr lang="en-US" dirty="0" smtClean="0"/>
              <a:t>I/O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 Bloom filter does not rule out the </a:t>
            </a:r>
            <a:r>
              <a:rPr lang="en-US" dirty="0" err="1"/>
              <a:t>SSTable</a:t>
            </a:r>
            <a:r>
              <a:rPr lang="en-US" dirty="0"/>
              <a:t>, </a:t>
            </a:r>
            <a:r>
              <a:rPr lang="en-US" dirty="0" smtClean="0"/>
              <a:t>C* </a:t>
            </a:r>
            <a:r>
              <a:rPr lang="en-US" dirty="0"/>
              <a:t>checks the partition key </a:t>
            </a:r>
            <a:r>
              <a:rPr lang="en-US" dirty="0" smtClean="0"/>
              <a:t>cache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an index entry is found in the cache: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C* </a:t>
            </a:r>
            <a:r>
              <a:rPr lang="en-US" dirty="0"/>
              <a:t>goes to the compression offset map to find the compressed block having the data.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Fetches the compressed data on disk and returns the result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an index entry is </a:t>
            </a:r>
            <a:r>
              <a:rPr lang="en-US" b="1" dirty="0"/>
              <a:t>not</a:t>
            </a:r>
            <a:r>
              <a:rPr lang="en-US" dirty="0"/>
              <a:t> found in the cache: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C* </a:t>
            </a:r>
            <a:r>
              <a:rPr lang="en-US" dirty="0"/>
              <a:t>searches the partition summary to determine the approximate location on disk of the index </a:t>
            </a:r>
            <a:r>
              <a:rPr lang="en-US" dirty="0" smtClean="0"/>
              <a:t>entry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Next, to fetch the index entry, </a:t>
            </a:r>
            <a:r>
              <a:rPr lang="en-US" dirty="0" smtClean="0"/>
              <a:t>C* </a:t>
            </a:r>
            <a:r>
              <a:rPr lang="en-US" dirty="0"/>
              <a:t>hits the disk for the first time, performing a single seek and a sequential read of columns (a range read) in the </a:t>
            </a:r>
            <a:r>
              <a:rPr lang="en-US" dirty="0" err="1"/>
              <a:t>SSTable</a:t>
            </a:r>
            <a:r>
              <a:rPr lang="en-US" dirty="0"/>
              <a:t> if the columns are </a:t>
            </a:r>
            <a:r>
              <a:rPr lang="en-US" dirty="0" smtClean="0"/>
              <a:t>contiguous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Cassandra goes to the compression offset map to find the compressed block having the </a:t>
            </a:r>
            <a:r>
              <a:rPr lang="en-US" dirty="0" smtClean="0"/>
              <a:t>data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Fetches the compressed data on disk and returns the result </a:t>
            </a:r>
            <a:r>
              <a:rPr lang="en-US" dirty="0" smtClean="0"/>
              <a:t>set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7" y="1907646"/>
            <a:ext cx="5248683" cy="39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69382"/>
            <a:ext cx="9404723" cy="706381"/>
          </a:xfrm>
        </p:spPr>
        <p:txBody>
          <a:bodyPr/>
          <a:lstStyle/>
          <a:p>
            <a:r>
              <a:rPr lang="en-US" sz="2800" dirty="0"/>
              <a:t>What is Compaction?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159100"/>
            <a:ext cx="6709893" cy="5089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 </a:t>
            </a:r>
            <a:r>
              <a:rPr lang="en-US" dirty="0"/>
              <a:t>and updates operations mutate </a:t>
            </a:r>
            <a:r>
              <a:rPr lang="en-US" dirty="0" err="1"/>
              <a:t>Memtable</a:t>
            </a:r>
            <a:r>
              <a:rPr lang="en-US" dirty="0"/>
              <a:t> partitions, but </a:t>
            </a:r>
            <a:r>
              <a:rPr lang="en-US" dirty="0" err="1"/>
              <a:t>SSTables</a:t>
            </a:r>
            <a:r>
              <a:rPr lang="en-US" dirty="0"/>
              <a:t> are immutable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</a:t>
            </a:r>
            <a:r>
              <a:rPr lang="en-US" dirty="0" err="1"/>
              <a:t>SSTable</a:t>
            </a:r>
            <a:r>
              <a:rPr lang="en-US" dirty="0"/>
              <a:t> seek/overwrites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Memtables</a:t>
            </a:r>
            <a:r>
              <a:rPr lang="en-US" dirty="0"/>
              <a:t> just accrue new timestamp insert/update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Insert/update flush to successive </a:t>
            </a:r>
            <a:r>
              <a:rPr lang="en-US" dirty="0" err="1"/>
              <a:t>SSTable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SSTables</a:t>
            </a:r>
            <a:r>
              <a:rPr lang="en-US" dirty="0"/>
              <a:t> must be periodically compacted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Related </a:t>
            </a:r>
            <a:r>
              <a:rPr lang="en-US" dirty="0" err="1"/>
              <a:t>SSTables</a:t>
            </a:r>
            <a:r>
              <a:rPr lang="en-US" dirty="0"/>
              <a:t> are merged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recent version of each column is compacted to one partition in one new </a:t>
            </a:r>
            <a:r>
              <a:rPr lang="en-US" dirty="0" err="1"/>
              <a:t>SSTable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Column </a:t>
            </a:r>
            <a:r>
              <a:rPr lang="en-US" dirty="0"/>
              <a:t>marked for deletion are evicted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Old </a:t>
            </a:r>
            <a:r>
              <a:rPr lang="en-US" dirty="0" err="1"/>
              <a:t>SSTables</a:t>
            </a:r>
            <a:r>
              <a:rPr lang="en-US" dirty="0"/>
              <a:t> are deleted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38" y="2747610"/>
            <a:ext cx="5320635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100888"/>
            <a:ext cx="10303099" cy="710482"/>
          </a:xfrm>
        </p:spPr>
        <p:txBody>
          <a:bodyPr/>
          <a:lstStyle/>
          <a:p>
            <a:r>
              <a:rPr lang="en-US" sz="2800" dirty="0" smtClean="0"/>
              <a:t>Transactions </a:t>
            </a:r>
            <a:r>
              <a:rPr lang="en-US" sz="2800" dirty="0"/>
              <a:t>and </a:t>
            </a:r>
            <a:r>
              <a:rPr lang="en-US" sz="2800" dirty="0" smtClean="0"/>
              <a:t>concurrency control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19" y="811370"/>
            <a:ext cx="11694017" cy="58598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Does </a:t>
            </a:r>
            <a:r>
              <a:rPr lang="en-US" dirty="0"/>
              <a:t>not use RDBMS ACID transactions with rollback or locking </a:t>
            </a:r>
            <a:r>
              <a:rPr lang="en-US" dirty="0" smtClean="0"/>
              <a:t>mechanisms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ffers </a:t>
            </a:r>
            <a:r>
              <a:rPr lang="en-US" dirty="0"/>
              <a:t>atomic, isolated, and durable transactions with </a:t>
            </a:r>
            <a:r>
              <a:rPr lang="en-US" b="1" dirty="0"/>
              <a:t>eventual/tunable</a:t>
            </a:r>
            <a:r>
              <a:rPr lang="en-US" dirty="0"/>
              <a:t> </a:t>
            </a:r>
            <a:r>
              <a:rPr lang="en-US" dirty="0" smtClean="0"/>
              <a:t>consistency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Atomic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Everything in a transaction succeeds or the entire transaction is rolled back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C* offers, a </a:t>
            </a:r>
            <a:r>
              <a:rPr lang="en-US" dirty="0"/>
              <a:t>write is atomic at the </a:t>
            </a:r>
            <a:r>
              <a:rPr lang="en-US" dirty="0" smtClean="0"/>
              <a:t>partition-level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operations in a </a:t>
            </a:r>
            <a:r>
              <a:rPr lang="en-US" b="1" dirty="0"/>
              <a:t>B</a:t>
            </a:r>
            <a:r>
              <a:rPr lang="en-US" b="1" dirty="0" smtClean="0"/>
              <a:t>atch</a:t>
            </a:r>
            <a:r>
              <a:rPr lang="en-US" dirty="0" smtClean="0"/>
              <a:t> </a:t>
            </a:r>
            <a:r>
              <a:rPr lang="en-US" dirty="0"/>
              <a:t>are performed atomically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cannot leave the database in an inconsistent </a:t>
            </a:r>
            <a:r>
              <a:rPr lang="en-US" dirty="0" smtClean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C* </a:t>
            </a:r>
            <a:r>
              <a:rPr lang="en-US" dirty="0"/>
              <a:t>offers </a:t>
            </a:r>
            <a:r>
              <a:rPr lang="en-US" dirty="0" smtClean="0"/>
              <a:t>Eventual/ Tunable consistency: Availability </a:t>
            </a:r>
            <a:r>
              <a:rPr lang="en-US" dirty="0"/>
              <a:t>and consistency can be tuned, and can be strong in the CAP sense--data is made consistent across all the nodes in a distributed database </a:t>
            </a:r>
            <a:r>
              <a:rPr lang="en-US" dirty="0" smtClean="0"/>
              <a:t>cluster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Isolation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Transactions cannot interfere with each other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Read before write is not possible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Delete/ Batch operation are performed in isolation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Durability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Completed transactions persist in the event of crashes or server failure.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3" y="0"/>
            <a:ext cx="9028090" cy="682580"/>
          </a:xfrm>
        </p:spPr>
        <p:txBody>
          <a:bodyPr/>
          <a:lstStyle/>
          <a:p>
            <a:r>
              <a:rPr lang="en-US" sz="2800" dirty="0" smtClean="0"/>
              <a:t>Data Consistency in Cassandra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824248"/>
            <a:ext cx="11694017" cy="5909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C* </a:t>
            </a:r>
            <a:r>
              <a:rPr lang="en-US" dirty="0"/>
              <a:t>extends the concept of eventual consistency by offering </a:t>
            </a:r>
            <a:r>
              <a:rPr lang="en-US" dirty="0" smtClean="0"/>
              <a:t>tunable consistency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Consistency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How many nodes must acknowledge a read/ write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Consistency level may vary for each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On success coordinator notify client (with data if read request)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consistency </a:t>
            </a:r>
            <a:r>
              <a:rPr lang="en-US" dirty="0"/>
              <a:t>level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determines the </a:t>
            </a:r>
            <a:r>
              <a:rPr lang="en-US" dirty="0"/>
              <a:t>number of replicas that need to acknowledge the write </a:t>
            </a:r>
            <a:r>
              <a:rPr lang="en-US" dirty="0" smtClean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consistency </a:t>
            </a:r>
            <a:r>
              <a:rPr lang="en-US" dirty="0" smtClean="0"/>
              <a:t>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specifies how many replicas must respond to a read request before returning </a:t>
            </a: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Possible Consistency Level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ANY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QUORUM (RF/2)+1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4368" y="5898980"/>
            <a:ext cx="785613" cy="59242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40957" y="5177311"/>
            <a:ext cx="940156" cy="729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endCxn id="9" idx="2"/>
          </p:cNvCxnSpPr>
          <p:nvPr/>
        </p:nvCxnSpPr>
        <p:spPr>
          <a:xfrm>
            <a:off x="7792100" y="5919146"/>
            <a:ext cx="1242268" cy="2760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69746" y="636431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CL=QUORUM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65709" y="60379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66323" y="525237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</a:t>
            </a:r>
            <a:endParaRPr lang="en-US" dirty="0"/>
          </a:p>
        </p:txBody>
      </p:sp>
      <p:cxnSp>
        <p:nvCxnSpPr>
          <p:cNvPr id="34" name="Curved Connector 33"/>
          <p:cNvCxnSpPr>
            <a:stCxn id="4" idx="3"/>
          </p:cNvCxnSpPr>
          <p:nvPr/>
        </p:nvCxnSpPr>
        <p:spPr>
          <a:xfrm rot="5400000">
            <a:off x="8529407" y="4793322"/>
            <a:ext cx="258545" cy="853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8232177" y="5689334"/>
            <a:ext cx="813360" cy="3678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281112" y="5606609"/>
            <a:ext cx="2039148" cy="1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64181" y="553356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166578" y="559580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7037772" y="5816054"/>
            <a:ext cx="440094" cy="317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117465" y="4584883"/>
            <a:ext cx="4988408" cy="1927536"/>
            <a:chOff x="6117465" y="4584883"/>
            <a:chExt cx="4988408" cy="1927536"/>
          </a:xfrm>
        </p:grpSpPr>
        <p:sp>
          <p:nvSpPr>
            <p:cNvPr id="7" name="Oval 6"/>
            <p:cNvSpPr/>
            <p:nvPr/>
          </p:nvSpPr>
          <p:spPr>
            <a:xfrm>
              <a:off x="10320260" y="5190186"/>
              <a:ext cx="785613" cy="5924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N2</a:t>
              </a:r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6117465" y="4584883"/>
              <a:ext cx="4202795" cy="1927536"/>
              <a:chOff x="6117465" y="4584883"/>
              <a:chExt cx="4202795" cy="1927536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8970131" y="4584883"/>
                <a:ext cx="785613" cy="59242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N1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418228" y="5237411"/>
                <a:ext cx="785613" cy="59242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N4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17465" y="6216205"/>
                <a:ext cx="1390918" cy="29621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Client</a:t>
                </a:r>
                <a:endParaRPr lang="en-US" dirty="0"/>
              </a:p>
            </p:txBody>
          </p:sp>
          <p:cxnSp>
            <p:nvCxnSpPr>
              <p:cNvPr id="13" name="Curved Connector 12"/>
              <p:cNvCxnSpPr>
                <a:stCxn id="10" idx="0"/>
                <a:endCxn id="11" idx="2"/>
              </p:cNvCxnSpPr>
              <p:nvPr/>
            </p:nvCxnSpPr>
            <p:spPr>
              <a:xfrm rot="5400000" flipH="1" flipV="1">
                <a:off x="6739945" y="5615194"/>
                <a:ext cx="673991" cy="52803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7" idx="2"/>
              </p:cNvCxnSpPr>
              <p:nvPr/>
            </p:nvCxnSpPr>
            <p:spPr>
              <a:xfrm>
                <a:off x="8281112" y="5479965"/>
                <a:ext cx="2039148" cy="6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11" idx="0"/>
                <a:endCxn id="4" idx="2"/>
              </p:cNvCxnSpPr>
              <p:nvPr/>
            </p:nvCxnSpPr>
            <p:spPr>
              <a:xfrm rot="5400000" flipH="1" flipV="1">
                <a:off x="8242476" y="4449656"/>
                <a:ext cx="296214" cy="115909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657858" y="4636331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REQ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83224" y="5611776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REQ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299656" y="5033432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ACK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932350" y="588128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68225" y="3450298"/>
            <a:ext cx="5598017" cy="3130805"/>
            <a:chOff x="1275009" y="1133341"/>
            <a:chExt cx="9247030" cy="3732587"/>
          </a:xfrm>
        </p:grpSpPr>
        <p:grpSp>
          <p:nvGrpSpPr>
            <p:cNvPr id="8" name="Group 7"/>
            <p:cNvGrpSpPr/>
            <p:nvPr/>
          </p:nvGrpSpPr>
          <p:grpSpPr>
            <a:xfrm>
              <a:off x="1275009" y="1133341"/>
              <a:ext cx="9247030" cy="3732587"/>
              <a:chOff x="1275008" y="899237"/>
              <a:chExt cx="9852338" cy="4958366"/>
            </a:xfrm>
            <a:solidFill>
              <a:schemeClr val="bg2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275008" y="899237"/>
                <a:ext cx="9852338" cy="49583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52304" y="899237"/>
                <a:ext cx="2511381" cy="4706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/>
                  <a:t>Cassandra</a:t>
                </a:r>
                <a:r>
                  <a:rPr lang="en-US" sz="900" dirty="0" smtClean="0"/>
                  <a:t> </a:t>
                </a:r>
                <a:r>
                  <a:rPr lang="en-US" sz="900" b="1" dirty="0" smtClean="0"/>
                  <a:t>Cluster</a:t>
                </a:r>
                <a:endParaRPr lang="en-US" sz="9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93949" y="1493947"/>
              <a:ext cx="4146997" cy="3371981"/>
              <a:chOff x="1493949" y="1751527"/>
              <a:chExt cx="4146997" cy="3371981"/>
            </a:xfrm>
            <a:solidFill>
              <a:schemeClr val="bg2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1493949" y="1751527"/>
                <a:ext cx="4146997" cy="337198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41808" y="1865154"/>
                <a:ext cx="2511382" cy="35430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/>
                  <a:t>Data Center -1</a:t>
                </a:r>
                <a:endParaRPr lang="en-US" sz="900" b="1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584101" y="2348112"/>
                <a:ext cx="1893195" cy="2494348"/>
                <a:chOff x="1584101" y="2348112"/>
                <a:chExt cx="1893195" cy="2494348"/>
              </a:xfrm>
              <a:grpFill/>
            </p:grpSpPr>
            <p:sp>
              <p:nvSpPr>
                <p:cNvPr id="32" name="Oval 31"/>
                <p:cNvSpPr/>
                <p:nvPr/>
              </p:nvSpPr>
              <p:spPr>
                <a:xfrm>
                  <a:off x="1584101" y="2348112"/>
                  <a:ext cx="1893195" cy="249434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Rack 1</a:t>
                  </a:r>
                  <a:endParaRPr lang="en-US" sz="9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51148" y="2659489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Node1</a:t>
                  </a:r>
                  <a:endParaRPr lang="en-US" sz="900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51148" y="4054561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Node3</a:t>
                  </a:r>
                  <a:endParaRPr lang="en-US" sz="9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3696237" y="2348111"/>
                <a:ext cx="1893195" cy="2494348"/>
                <a:chOff x="1584101" y="2348112"/>
                <a:chExt cx="1893195" cy="2494348"/>
              </a:xfrm>
              <a:grpFill/>
            </p:grpSpPr>
            <p:sp>
              <p:nvSpPr>
                <p:cNvPr id="29" name="Oval 28"/>
                <p:cNvSpPr/>
                <p:nvPr/>
              </p:nvSpPr>
              <p:spPr>
                <a:xfrm>
                  <a:off x="1584101" y="2348112"/>
                  <a:ext cx="1893195" cy="249434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Rack 2</a:t>
                  </a:r>
                  <a:endParaRPr lang="en-US" sz="9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951148" y="2659489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Node5</a:t>
                  </a:r>
                  <a:endParaRPr lang="en-US" sz="9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951148" y="4054561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Node7</a:t>
                  </a:r>
                  <a:endParaRPr lang="en-US" sz="900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6201177" y="1493947"/>
              <a:ext cx="4146997" cy="3371981"/>
              <a:chOff x="1493949" y="1751527"/>
              <a:chExt cx="4146997" cy="3812146"/>
            </a:xfrm>
            <a:solidFill>
              <a:schemeClr val="bg2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1493949" y="1751527"/>
                <a:ext cx="4146997" cy="38121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341808" y="1865153"/>
                <a:ext cx="2511382" cy="4005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/>
                  <a:t>Data Center -2</a:t>
                </a:r>
                <a:endParaRPr lang="en-US" sz="900" b="1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584101" y="2348112"/>
                <a:ext cx="1893195" cy="3048136"/>
                <a:chOff x="1584101" y="2348112"/>
                <a:chExt cx="1893195" cy="304813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1584101" y="2348112"/>
                  <a:ext cx="1893195" cy="304813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Rack 2</a:t>
                  </a:r>
                  <a:endParaRPr lang="en-US" sz="9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951148" y="2659489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Node6</a:t>
                  </a:r>
                  <a:endParaRPr lang="en-US" sz="9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951148" y="4518202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Node8</a:t>
                  </a:r>
                  <a:endParaRPr lang="en-US" sz="9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96237" y="2348111"/>
                <a:ext cx="1893195" cy="3048136"/>
                <a:chOff x="1584101" y="2348112"/>
                <a:chExt cx="1893195" cy="3048136"/>
              </a:xfrm>
              <a:grpFill/>
            </p:grpSpPr>
            <p:sp>
              <p:nvSpPr>
                <p:cNvPr id="19" name="Oval 18"/>
                <p:cNvSpPr/>
                <p:nvPr/>
              </p:nvSpPr>
              <p:spPr>
                <a:xfrm>
                  <a:off x="1584101" y="2348112"/>
                  <a:ext cx="1893195" cy="304813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Rack 1</a:t>
                  </a:r>
                  <a:endParaRPr lang="en-US" sz="9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51148" y="2659489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Node2</a:t>
                  </a:r>
                  <a:endParaRPr lang="en-US" sz="9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951148" y="4518202"/>
                  <a:ext cx="1159099" cy="605307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Node4</a:t>
                  </a:r>
                  <a:endParaRPr lang="en-US" sz="900" dirty="0"/>
                </a:p>
              </p:txBody>
            </p:sp>
          </p:grp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65" y="37216"/>
            <a:ext cx="3443955" cy="32107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94850" y="306517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C* Cluster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6692" y="99140"/>
            <a:ext cx="6795073" cy="4065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Cassandra Cluster Architecture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0" y="505733"/>
            <a:ext cx="666621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Designed with the understanding that system/HW failure can do occur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Cassandra </a:t>
            </a:r>
            <a:r>
              <a:rPr lang="en-US" dirty="0"/>
              <a:t>has Ring based replication (No Master/ </a:t>
            </a:r>
            <a:r>
              <a:rPr lang="en-US" dirty="0" smtClean="0"/>
              <a:t>Slave), all nodes are same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Peer to peer distributed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partitioned among all noes in the cluster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node exchanges information across the cluster every second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Custom data replication to ensure fault tolerance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Read/ Write can possible at any node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Key Structure of C*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Node – Data storage location ( an instance of Cassandra)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Partition – one unit of data on a node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Rack – a logical sets of nodes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Data Center – a logical set of </a:t>
            </a:r>
            <a:r>
              <a:rPr lang="en-US" dirty="0" smtClean="0"/>
              <a:t>Racks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Cluster – a full set of nodes which maps to a single complete token 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Commit Log – Crash-recovery mechanism, every write operation is written to the commit </a:t>
            </a:r>
            <a:r>
              <a:rPr lang="en-US" dirty="0" smtClean="0"/>
              <a:t>log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566692" y="99140"/>
            <a:ext cx="9607618" cy="454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Key components for configuring Cassandra</a:t>
            </a:r>
          </a:p>
          <a:p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115909" y="553792"/>
            <a:ext cx="12076091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Gossip:</a:t>
            </a:r>
            <a:r>
              <a:rPr lang="en-US" sz="1600" dirty="0" smtClean="0"/>
              <a:t> A peer to peer communication protocol to discover and share state information abut the other noes in a cluster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Process runs every second, exchanges state messages with up to three other nodes in the cluster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Persisted locally by each node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Same list of </a:t>
            </a:r>
            <a:r>
              <a:rPr lang="en-US" sz="1600" b="1" dirty="0" smtClean="0"/>
              <a:t>seed nodes</a:t>
            </a:r>
            <a:r>
              <a:rPr lang="en-US" sz="1600" dirty="0" smtClean="0"/>
              <a:t> for all nodes in a cluster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The seed node designation has no purpose other than bootstrap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/>
              <a:t>Partitioner</a:t>
            </a:r>
            <a:r>
              <a:rPr lang="en-US" sz="1600" b="1" dirty="0" smtClean="0"/>
              <a:t>: </a:t>
            </a:r>
            <a:r>
              <a:rPr lang="en-US" sz="1600" dirty="0" smtClean="0"/>
              <a:t>determines how to distribute the data across the nodes in the cluster and which first node to replicate the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Each row of data uniquely identified by a partition key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i="1" dirty="0" smtClean="0"/>
              <a:t>Murmer3Partitioner</a:t>
            </a:r>
            <a:r>
              <a:rPr lang="en-US" sz="1600" dirty="0" smtClean="0"/>
              <a:t> is the default portioning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Replication Factor:</a:t>
            </a:r>
            <a:r>
              <a:rPr lang="en-US" sz="1600" dirty="0" smtClean="0"/>
              <a:t> Total number of replicas across the cluster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Should be greater than one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Must not exceed the number of nodes in the cluster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Replication Strategy</a:t>
            </a:r>
            <a:r>
              <a:rPr lang="en-US" sz="1600" dirty="0" smtClean="0"/>
              <a:t>:  determines which nodes to place replicas 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SimpleStrategy</a:t>
            </a:r>
            <a:endParaRPr lang="en-US" sz="16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Used for single data center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 Places the first replica on a node determined by the </a:t>
            </a:r>
            <a:r>
              <a:rPr lang="en-US" sz="1600" dirty="0" err="1" smtClean="0"/>
              <a:t>partitioner</a:t>
            </a:r>
            <a:endParaRPr lang="en-US" sz="16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 Additional replicas are placed on the next nodes clockwise in the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NetworkTopologyStrategy</a:t>
            </a:r>
            <a:endParaRPr lang="en-US" sz="1600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Deployed across multiple data centers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This strategy specify how many replicas you want in each data center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Snitch: </a:t>
            </a:r>
            <a:r>
              <a:rPr lang="en-US" sz="1600" dirty="0" smtClean="0"/>
              <a:t>defines groups of machines into data centers and racks, that the replication strategy uses to place replicas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 smtClean="0"/>
              <a:t>SimpleSnitch</a:t>
            </a:r>
            <a:r>
              <a:rPr lang="en-US" sz="1600" dirty="0" smtClean="0"/>
              <a:t> (default) used for single-data center deployment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GossipingPropertyFileSnitch</a:t>
            </a:r>
            <a:r>
              <a:rPr lang="en-US" sz="1600" dirty="0"/>
              <a:t> is recommended for production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566692" y="99140"/>
            <a:ext cx="9646254" cy="4065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Data distribution and replication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373488" y="671691"/>
            <a:ext cx="71864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Cassandra, data distribution and replication go </a:t>
            </a:r>
            <a:r>
              <a:rPr lang="en-US" dirty="0" smtClean="0"/>
              <a:t>together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 is stored on nodes in partitions, each identified by a token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Token</a:t>
            </a:r>
            <a:r>
              <a:rPr lang="en-US" dirty="0" smtClean="0"/>
              <a:t>: a 128 bit integer is used to identify each partition and node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Partition: </a:t>
            </a:r>
            <a:r>
              <a:rPr lang="en-US" dirty="0" smtClean="0"/>
              <a:t>a unit of data storage on a node (analogous to row)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Partition Key: </a:t>
            </a:r>
            <a:r>
              <a:rPr lang="en-US" dirty="0" smtClean="0"/>
              <a:t>a token calculated to identify a specific partition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2</a:t>
            </a:r>
            <a:r>
              <a:rPr lang="en-US" baseline="30000" dirty="0" smtClean="0"/>
              <a:t>127</a:t>
            </a:r>
            <a:r>
              <a:rPr lang="en-US" dirty="0" smtClean="0"/>
              <a:t>-1 value token range for a cluster as a 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Partition key determines the first node where replica placed 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Additional replica place determined by other factors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Replication Factor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Replication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Segment are possible range of partition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each segment, a minimum and one maximum range of token exists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92" y="1348173"/>
            <a:ext cx="6456224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16228"/>
          </a:xfrm>
        </p:spPr>
        <p:txBody>
          <a:bodyPr/>
          <a:lstStyle/>
          <a:p>
            <a:r>
              <a:rPr lang="en-US" sz="2800" dirty="0" smtClean="0"/>
              <a:t>Why Cassandra?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15791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a distributed storage system for managing large amount of Structured data</a:t>
            </a:r>
          </a:p>
          <a:p>
            <a:r>
              <a:rPr lang="en-US" dirty="0" smtClean="0"/>
              <a:t>Peer to Peer sets of nodes with no single point of failure</a:t>
            </a:r>
          </a:p>
          <a:p>
            <a:r>
              <a:rPr lang="en-US" dirty="0" smtClean="0"/>
              <a:t>Replication across multiple data center is supported, failed nodes can be replaced with no downtime</a:t>
            </a:r>
          </a:p>
          <a:p>
            <a:r>
              <a:rPr lang="en-US" dirty="0" smtClean="0"/>
              <a:t>Read and write throughput both increases linearly as new machines are added</a:t>
            </a:r>
          </a:p>
          <a:p>
            <a:r>
              <a:rPr lang="en-US" dirty="0" smtClean="0"/>
              <a:t>No separate caching layer required</a:t>
            </a:r>
          </a:p>
          <a:p>
            <a:r>
              <a:rPr lang="en-US" dirty="0" smtClean="0"/>
              <a:t>Tunable data consistency</a:t>
            </a:r>
          </a:p>
          <a:p>
            <a:r>
              <a:rPr lang="en-US" dirty="0" smtClean="0"/>
              <a:t>Flexible schema design</a:t>
            </a:r>
          </a:p>
          <a:p>
            <a:r>
              <a:rPr lang="en-US" dirty="0" smtClean="0"/>
              <a:t>No special hardware or software required</a:t>
            </a:r>
          </a:p>
          <a:p>
            <a:r>
              <a:rPr lang="en-US" dirty="0" smtClean="0"/>
              <a:t>Cassandra Query Language (CQL) syntaxes alike SQL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107"/>
          </a:xfrm>
        </p:spPr>
        <p:txBody>
          <a:bodyPr/>
          <a:lstStyle/>
          <a:p>
            <a:r>
              <a:rPr lang="en-US" sz="2800" dirty="0" smtClean="0"/>
              <a:t>NoSQL</a:t>
            </a:r>
            <a:r>
              <a:rPr lang="en-US" dirty="0" smtClean="0"/>
              <a:t> </a:t>
            </a:r>
            <a:r>
              <a:rPr lang="en-US" sz="2800" dirty="0" smtClean="0"/>
              <a:t>databases!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221345"/>
            <a:ext cx="2946866" cy="576262"/>
          </a:xfrm>
        </p:spPr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1907145"/>
            <a:ext cx="2927350" cy="4210320"/>
          </a:xfrm>
        </p:spPr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n-US" dirty="0"/>
              <a:t>Written in Java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Protocol: CQL and Thrift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Peer to peer sets of </a:t>
            </a:r>
            <a:r>
              <a:rPr lang="en-US" dirty="0" smtClean="0"/>
              <a:t>nodes (</a:t>
            </a:r>
            <a:r>
              <a:rPr lang="en-US" dirty="0"/>
              <a:t>All nodes are </a:t>
            </a:r>
            <a:r>
              <a:rPr lang="en-US" dirty="0" smtClean="0"/>
              <a:t>similar) </a:t>
            </a:r>
            <a:r>
              <a:rPr lang="en-US" dirty="0"/>
              <a:t>with no single point of failure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Map/reduce possible with Apache </a:t>
            </a:r>
            <a:r>
              <a:rPr lang="en-US" dirty="0" smtClean="0"/>
              <a:t>Hadoop using Spark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b="1" dirty="0" smtClean="0"/>
              <a:t>Colum Family storage</a:t>
            </a:r>
            <a:r>
              <a:rPr lang="en-US" dirty="0" smtClean="0"/>
              <a:t>, all data consists of an indexed key and value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221345"/>
            <a:ext cx="2936241" cy="576262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873106" y="1907145"/>
            <a:ext cx="2946794" cy="4210320"/>
          </a:xfrm>
        </p:spPr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n-US" dirty="0"/>
              <a:t>Written in C++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Protocol: Custom, Binary-encoded </a:t>
            </a:r>
            <a:r>
              <a:rPr lang="en-US" dirty="0" smtClean="0"/>
              <a:t>serialization </a:t>
            </a:r>
            <a:r>
              <a:rPr lang="en-US" dirty="0"/>
              <a:t>of JSON (BSON)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Master/slave replication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Custom Map/reduce, Group By clause used for aggregation. Prefer </a:t>
            </a:r>
            <a:r>
              <a:rPr lang="en-US" dirty="0"/>
              <a:t>to define indexes, not map/reduce </a:t>
            </a:r>
            <a:r>
              <a:rPr lang="en-US" dirty="0" smtClean="0"/>
              <a:t>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1" dirty="0" smtClean="0"/>
              <a:t>Document storage</a:t>
            </a:r>
            <a:r>
              <a:rPr lang="en-US" dirty="0" smtClean="0"/>
              <a:t>,  each document assign a unique index.	</a:t>
            </a:r>
          </a:p>
          <a:p>
            <a:pPr marL="685800" lvl="1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221345"/>
            <a:ext cx="2932113" cy="576262"/>
          </a:xfrm>
        </p:spPr>
        <p:txBody>
          <a:bodyPr/>
          <a:lstStyle/>
          <a:p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124700" y="1907145"/>
            <a:ext cx="2932113" cy="4210320"/>
          </a:xfrm>
        </p:spPr>
        <p:txBody>
          <a:bodyPr>
            <a:normAutofit/>
          </a:bodyPr>
          <a:lstStyle/>
          <a:p>
            <a:pPr marL="685800" lvl="1" indent="-228600">
              <a:buFont typeface="+mj-lt"/>
              <a:buAutoNum type="arabicPeriod"/>
            </a:pPr>
            <a:r>
              <a:rPr lang="en-US" dirty="0"/>
              <a:t>Written in  Java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Protocol: HTTP/ REST (also Thrift</a:t>
            </a:r>
            <a:r>
              <a:rPr lang="en-US" dirty="0" smtClean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Master/slave (called region servers) replication. </a:t>
            </a:r>
            <a:r>
              <a:rPr lang="en-US" i="1" dirty="0" smtClean="0"/>
              <a:t>Master</a:t>
            </a:r>
            <a:r>
              <a:rPr lang="en-US" dirty="0"/>
              <a:t> that is responsible </a:t>
            </a:r>
            <a:r>
              <a:rPr lang="en-US" dirty="0" smtClean="0"/>
              <a:t>for coordination and </a:t>
            </a:r>
            <a:r>
              <a:rPr lang="en-US" i="1" dirty="0" err="1"/>
              <a:t>RegionServer</a:t>
            </a:r>
            <a:r>
              <a:rPr lang="en-US" dirty="0"/>
              <a:t> responsible for handling a subset of the table’s data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Map/reduce </a:t>
            </a:r>
            <a:r>
              <a:rPr lang="en-US" dirty="0"/>
              <a:t>with </a:t>
            </a:r>
            <a:r>
              <a:rPr lang="en-US" dirty="0" smtClean="0"/>
              <a:t>Hadoop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1" dirty="0"/>
              <a:t>Column store – </a:t>
            </a:r>
            <a:r>
              <a:rPr lang="en-US" dirty="0"/>
              <a:t>(also known as wide-column stores) instead of storing data in rows, these databases are designed for storing data tables as sections of columns of data, rather than as rows of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51" y="518491"/>
            <a:ext cx="9601196" cy="64171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Cassandra</a:t>
            </a:r>
            <a:r>
              <a:rPr lang="en-US" dirty="0" smtClean="0"/>
              <a:t> – </a:t>
            </a:r>
            <a:r>
              <a:rPr lang="en-US" sz="3100" dirty="0" smtClean="0"/>
              <a:t>Data Model</a:t>
            </a:r>
            <a:endParaRPr lang="en-US" sz="31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9" y="1267026"/>
            <a:ext cx="9698864" cy="5590974"/>
          </a:xfrm>
        </p:spPr>
      </p:pic>
    </p:spTree>
    <p:extLst>
      <p:ext uri="{BB962C8B-B14F-4D97-AF65-F5344CB8AC3E}">
        <p14:creationId xmlns:p14="http://schemas.microsoft.com/office/powerpoint/2010/main" val="29200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6823" y="528034"/>
            <a:ext cx="9620517" cy="57203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Keyspace</a:t>
            </a:r>
            <a:r>
              <a:rPr lang="en-US" dirty="0" smtClean="0"/>
              <a:t> – A namespace for </a:t>
            </a:r>
            <a:r>
              <a:rPr lang="en-US" dirty="0" err="1" smtClean="0"/>
              <a:t>ColumnFamily</a:t>
            </a:r>
            <a:r>
              <a:rPr lang="en-US" dirty="0" smtClean="0"/>
              <a:t> (tables) in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All data will resides in some </a:t>
            </a:r>
            <a:r>
              <a:rPr lang="en-US" dirty="0" err="1" smtClean="0"/>
              <a:t>keyspace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Main function is to control replication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Data with different replication requirement will be in different </a:t>
            </a:r>
            <a:r>
              <a:rPr lang="en-US" dirty="0" err="1"/>
              <a:t>k</a:t>
            </a:r>
            <a:r>
              <a:rPr lang="en-US" dirty="0" err="1" smtClean="0"/>
              <a:t>eyspace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Somewhat </a:t>
            </a:r>
            <a:r>
              <a:rPr lang="en-US" dirty="0"/>
              <a:t>analogous to database in RDBMS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 KEYSPACE </a:t>
            </a:r>
            <a:r>
              <a:rPr lang="en-US" dirty="0" err="1"/>
              <a:t>demodb</a:t>
            </a:r>
            <a:r>
              <a:rPr lang="en-US" dirty="0"/>
              <a:t> WITH REPLICATION = { ‘class : ‘</a:t>
            </a:r>
            <a:r>
              <a:rPr lang="en-US" dirty="0" err="1"/>
              <a:t>SimpleStrategy</a:t>
            </a:r>
            <a:r>
              <a:rPr lang="en-US" dirty="0"/>
              <a:t>’, ‘</a:t>
            </a:r>
            <a:r>
              <a:rPr lang="en-US" dirty="0" err="1"/>
              <a:t>replication_factor</a:t>
            </a:r>
            <a:r>
              <a:rPr lang="en-US" dirty="0"/>
              <a:t>’: </a:t>
            </a:r>
            <a:r>
              <a:rPr lang="en-US" dirty="0" smtClean="0"/>
              <a:t>3}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Replication factor- number of nodes in cluster that will receive the same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Replication Strategy – strategy to place replica in the ring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SimpleStrategy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 smtClean="0"/>
              <a:t>NetworkTopologyStrategy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9144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ALTER KEYSPACE </a:t>
            </a:r>
            <a:r>
              <a:rPr lang="en-US" dirty="0" err="1" smtClean="0"/>
              <a:t>demodb</a:t>
            </a:r>
            <a:r>
              <a:rPr lang="en-US" dirty="0" smtClean="0"/>
              <a:t> WITH REPLICATION = {‘class’:’</a:t>
            </a:r>
            <a:r>
              <a:rPr lang="en-US" dirty="0" err="1" smtClean="0"/>
              <a:t>NetworkTopologyStrategy</a:t>
            </a:r>
            <a:r>
              <a:rPr lang="en-US" dirty="0" smtClean="0"/>
              <a:t>’, ‘dc1’ : 3,’dc2’ : 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6823" y="167426"/>
            <a:ext cx="11050073" cy="655534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Column Family </a:t>
            </a:r>
            <a:r>
              <a:rPr lang="en-US" dirty="0" smtClean="0"/>
              <a:t>– defines </a:t>
            </a:r>
            <a:r>
              <a:rPr lang="en-US" dirty="0"/>
              <a:t>logical division that associates similar </a:t>
            </a:r>
            <a:r>
              <a:rPr lang="en-US" dirty="0" smtClean="0"/>
              <a:t>data 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Defines columns and their metadata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Analogous to relational Table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Must specify a Primary Key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table must restrict in a </a:t>
            </a:r>
            <a:r>
              <a:rPr lang="en-US" dirty="0" err="1"/>
              <a:t>keyspace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Table data is distributed in the ring based on the partition key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CREATE TABLE user ( </a:t>
            </a:r>
            <a:r>
              <a:rPr lang="en-US" dirty="0" err="1"/>
              <a:t>first_name</a:t>
            </a:r>
            <a:r>
              <a:rPr lang="en-US" dirty="0"/>
              <a:t> VARCHAR, </a:t>
            </a:r>
            <a:r>
              <a:rPr lang="en-US" dirty="0" err="1"/>
              <a:t>last_name</a:t>
            </a:r>
            <a:r>
              <a:rPr lang="en-US" dirty="0"/>
              <a:t> VARCHAR,</a:t>
            </a:r>
          </a:p>
          <a:p>
            <a:pPr marL="914400" lvl="2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display_name</a:t>
            </a:r>
            <a:r>
              <a:rPr lang="en-US" dirty="0" smtClean="0"/>
              <a:t> </a:t>
            </a:r>
            <a:r>
              <a:rPr lang="en-US" dirty="0"/>
              <a:t>VARCAHR, PRIMARY KEY (</a:t>
            </a:r>
            <a:r>
              <a:rPr lang="en-US" dirty="0" err="1"/>
              <a:t>first_name</a:t>
            </a:r>
            <a:r>
              <a:rPr lang="en-US" dirty="0"/>
              <a:t>) );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ALTER TABLE user ADD email text;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DROP TABLE user;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Column</a:t>
            </a:r>
            <a:r>
              <a:rPr lang="en-US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the basic data structure of Cassandra with three values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Key or column name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Value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Time stamp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Column is a unit of storage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Row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set of columns for each separate entries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It is unit of replication in Cassandra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Rows</a:t>
            </a:r>
            <a:r>
              <a:rPr lang="en-US" sz="3400" b="1" dirty="0"/>
              <a:t> </a:t>
            </a:r>
            <a:r>
              <a:rPr lang="en-US" sz="2200" b="1" dirty="0"/>
              <a:t>Key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Unique identification of each row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8389"/>
              </p:ext>
            </p:extLst>
          </p:nvPr>
        </p:nvGraphicFramePr>
        <p:xfrm>
          <a:off x="5626020" y="4046112"/>
          <a:ext cx="5810421" cy="30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6807"/>
                <a:gridCol w="1936807"/>
                <a:gridCol w="1936807"/>
              </a:tblGrid>
              <a:tr h="2811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 N</a:t>
                      </a:r>
                      <a:r>
                        <a:rPr lang="en-US" sz="1400" dirty="0" smtClean="0"/>
                        <a:t>ame: byte[]</a:t>
                      </a:r>
                      <a:endParaRPr 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 : byte[]</a:t>
                      </a:r>
                      <a:endParaRPr lang="en-US" sz="1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TimeStamp:byte</a:t>
                      </a:r>
                      <a:r>
                        <a:rPr lang="en-US" sz="1400" dirty="0" smtClean="0"/>
                        <a:t>[]</a:t>
                      </a:r>
                      <a:endParaRPr lang="en-US" sz="14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71718"/>
            <a:ext cx="9404723" cy="706381"/>
          </a:xfrm>
        </p:spPr>
        <p:txBody>
          <a:bodyPr/>
          <a:lstStyle/>
          <a:p>
            <a:r>
              <a:rPr lang="en-US" sz="2800" dirty="0" smtClean="0"/>
              <a:t>Cassandra</a:t>
            </a:r>
            <a:r>
              <a:rPr lang="en-US" dirty="0" smtClean="0"/>
              <a:t> </a:t>
            </a:r>
            <a:r>
              <a:rPr lang="en-US" sz="2800" dirty="0" smtClean="0"/>
              <a:t>Data Architecture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878099"/>
            <a:ext cx="11294772" cy="56989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Memtable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In-memory data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aintained </a:t>
            </a:r>
            <a:r>
              <a:rPr lang="en-US" dirty="0"/>
              <a:t>for each Cassandra table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 stores sorted data </a:t>
            </a:r>
            <a:r>
              <a:rPr lang="en-US" dirty="0"/>
              <a:t>by key and then written out </a:t>
            </a:r>
            <a:r>
              <a:rPr lang="en-US" dirty="0" smtClean="0"/>
              <a:t>sequentially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Stores </a:t>
            </a:r>
            <a:r>
              <a:rPr lang="en-US" dirty="0"/>
              <a:t>writes until reaching a limit, and </a:t>
            </a:r>
            <a:r>
              <a:rPr lang="en-US" dirty="0" smtClean="0"/>
              <a:t>then it </a:t>
            </a:r>
            <a:r>
              <a:rPr lang="en-US" dirty="0"/>
              <a:t>is </a:t>
            </a:r>
            <a:r>
              <a:rPr lang="en-US" dirty="0" smtClean="0"/>
              <a:t>flushed into </a:t>
            </a:r>
            <a:r>
              <a:rPr lang="en-US" dirty="0" err="1" smtClean="0"/>
              <a:t>SSTable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SSTable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b="1" dirty="0" smtClean="0"/>
              <a:t>S</a:t>
            </a:r>
            <a:r>
              <a:rPr lang="en-US" dirty="0" smtClean="0"/>
              <a:t>orted </a:t>
            </a:r>
            <a:r>
              <a:rPr lang="en-US" b="1" dirty="0" smtClean="0"/>
              <a:t>S</a:t>
            </a:r>
            <a:r>
              <a:rPr lang="en-US" dirty="0" smtClean="0"/>
              <a:t>tring</a:t>
            </a:r>
            <a:r>
              <a:rPr lang="en-US" b="1" dirty="0" smtClean="0"/>
              <a:t> T</a:t>
            </a:r>
            <a:r>
              <a:rPr lang="en-US" dirty="0" smtClean="0"/>
              <a:t>able is an immutable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Storing </a:t>
            </a:r>
            <a:r>
              <a:rPr lang="en-US" dirty="0"/>
              <a:t>data on disk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aintained </a:t>
            </a:r>
            <a:r>
              <a:rPr lang="en-US" dirty="0"/>
              <a:t>for each Cassandra table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SSTables</a:t>
            </a:r>
            <a:r>
              <a:rPr lang="en-US" dirty="0"/>
              <a:t> are append </a:t>
            </a:r>
            <a:r>
              <a:rPr lang="en-US" dirty="0" smtClean="0"/>
              <a:t>only and stores data sequentially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 err="1" smtClean="0"/>
              <a:t>SSTable</a:t>
            </a:r>
            <a:r>
              <a:rPr lang="en-US" dirty="0" smtClean="0"/>
              <a:t> has 3 separate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Bloom Filter: a </a:t>
            </a:r>
            <a:r>
              <a:rPr lang="en-US" dirty="0"/>
              <a:t>nondeterministic algorithm, testing if a key may be in a </a:t>
            </a:r>
            <a:r>
              <a:rPr lang="en-US" dirty="0" err="1" smtClean="0"/>
              <a:t>SSTable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Index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Data (key/ value string pairs, sorted by keys)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Commit 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 disk storage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for Logging every data write (Insert, Update, Delete)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Providing configurable durability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 it can be archived, deleted, or recycled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1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71719"/>
            <a:ext cx="9427336" cy="510862"/>
          </a:xfrm>
        </p:spPr>
        <p:txBody>
          <a:bodyPr/>
          <a:lstStyle/>
          <a:p>
            <a:r>
              <a:rPr lang="en-US" sz="2800" dirty="0" smtClean="0"/>
              <a:t>How write works in Cassandra?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785612"/>
            <a:ext cx="11380543" cy="50893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Cassandra processes data at several stages on the write </a:t>
            </a:r>
            <a:r>
              <a:rPr lang="en-US" dirty="0" smtClean="0"/>
              <a:t>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First write to Commit Log (Sequential)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After write to log it is sent to the appropriate </a:t>
            </a:r>
            <a:r>
              <a:rPr lang="en-US" dirty="0" smtClean="0"/>
              <a:t>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Each node receiving write first records it in a local </a:t>
            </a:r>
            <a:r>
              <a:rPr lang="en-US" dirty="0" smtClean="0"/>
              <a:t>commit log,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Makes </a:t>
            </a:r>
            <a:r>
              <a:rPr lang="en-US" dirty="0"/>
              <a:t>update to appropriate </a:t>
            </a:r>
            <a:r>
              <a:rPr lang="en-US" b="1" dirty="0" err="1"/>
              <a:t>M</a:t>
            </a:r>
            <a:r>
              <a:rPr lang="en-US" b="1" dirty="0" err="1" smtClean="0"/>
              <a:t>emtables</a:t>
            </a:r>
            <a:r>
              <a:rPr lang="en-US" dirty="0"/>
              <a:t> (one for </a:t>
            </a:r>
            <a:r>
              <a:rPr lang="en-US" dirty="0" smtClean="0"/>
              <a:t>each c* table)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Flushing </a:t>
            </a:r>
            <a:r>
              <a:rPr lang="en-US" dirty="0"/>
              <a:t>data from the </a:t>
            </a:r>
            <a:r>
              <a:rPr lang="en-US" dirty="0" err="1" smtClean="0"/>
              <a:t>Memtable</a:t>
            </a:r>
            <a:r>
              <a:rPr lang="en-US" dirty="0" smtClean="0"/>
              <a:t> to respective </a:t>
            </a:r>
            <a:r>
              <a:rPr lang="en-US" b="1" dirty="0" err="1" smtClean="0"/>
              <a:t>SSTable</a:t>
            </a:r>
            <a:r>
              <a:rPr lang="en-US" dirty="0"/>
              <a:t> </a:t>
            </a:r>
            <a:r>
              <a:rPr lang="en-US" dirty="0" smtClean="0"/>
              <a:t>when: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Memory full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Time duration (configurable)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a commit log has had all its </a:t>
            </a:r>
            <a:r>
              <a:rPr lang="en-US" dirty="0" smtClean="0"/>
              <a:t>tables </a:t>
            </a:r>
            <a:r>
              <a:rPr lang="en-US" dirty="0"/>
              <a:t>pushed to disk, it is </a:t>
            </a:r>
            <a:r>
              <a:rPr lang="en-US" dirty="0" smtClean="0"/>
              <a:t>deleted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Compaction</a:t>
            </a:r>
            <a:r>
              <a:rPr lang="en-US" dirty="0" smtClean="0"/>
              <a:t>: </a:t>
            </a:r>
            <a:r>
              <a:rPr lang="en-US" dirty="0"/>
              <a:t>Data files accumulate over time. Periodically data files are merged sorted into a </a:t>
            </a:r>
            <a:r>
              <a:rPr lang="en-US" dirty="0" smtClean="0"/>
              <a:t>new </a:t>
            </a:r>
            <a:r>
              <a:rPr lang="en-US" dirty="0" err="1" smtClean="0"/>
              <a:t>SSTables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Merge Keys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Combine Columns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Discard Tombstones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70" y="4407206"/>
            <a:ext cx="5752381" cy="2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9" y="452719"/>
            <a:ext cx="9633397" cy="526076"/>
          </a:xfrm>
        </p:spPr>
        <p:txBody>
          <a:bodyPr/>
          <a:lstStyle/>
          <a:p>
            <a:r>
              <a:rPr lang="en-US" sz="2800" dirty="0" smtClean="0"/>
              <a:t>How delete works in Cassandra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159100"/>
            <a:ext cx="6323527" cy="5089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data is not immediately deleted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Deleted values are marked (Tombstone)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olumn </a:t>
            </a:r>
            <a:r>
              <a:rPr lang="en-US" dirty="0"/>
              <a:t>can have an optional expiration date called TTL (time to live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 CQL query deletes a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tombstone (delete marker) is applied to this column in its </a:t>
            </a:r>
            <a:r>
              <a:rPr lang="en-US" dirty="0" err="1"/>
              <a:t>M</a:t>
            </a:r>
            <a:r>
              <a:rPr lang="en-US" dirty="0" err="1" smtClean="0"/>
              <a:t>emtable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Queries treats this column as deleted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the next </a:t>
            </a:r>
            <a:r>
              <a:rPr lang="en-US" dirty="0" err="1" smtClean="0"/>
              <a:t>Memtable</a:t>
            </a:r>
            <a:r>
              <a:rPr lang="en-US" dirty="0" smtClean="0"/>
              <a:t> </a:t>
            </a:r>
            <a:r>
              <a:rPr lang="en-US" dirty="0"/>
              <a:t>flush, the tombstone passes to new </a:t>
            </a:r>
            <a:r>
              <a:rPr lang="en-US" dirty="0" err="1"/>
              <a:t>SSTable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compaction, </a:t>
            </a:r>
            <a:r>
              <a:rPr lang="en-US" dirty="0" err="1"/>
              <a:t>tombstoned</a:t>
            </a:r>
            <a:r>
              <a:rPr lang="en-US" dirty="0"/>
              <a:t> column are evicted from the newly compacted </a:t>
            </a:r>
            <a:r>
              <a:rPr lang="en-US" dirty="0" err="1"/>
              <a:t>SSTables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5" y="1631271"/>
            <a:ext cx="5524546" cy="36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8357</TotalTime>
  <Words>1456</Words>
  <Application>Microsoft Office PowerPoint</Application>
  <PresentationFormat>Widescreen</PresentationFormat>
  <Paragraphs>256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Apache Cassandra ™</vt:lpstr>
      <vt:lpstr>Why Cassandra?</vt:lpstr>
      <vt:lpstr>NoSQL databases!</vt:lpstr>
      <vt:lpstr>Cassandra – Data Model</vt:lpstr>
      <vt:lpstr>PowerPoint Presentation</vt:lpstr>
      <vt:lpstr>PowerPoint Presentation</vt:lpstr>
      <vt:lpstr>Cassandra Data Architecture</vt:lpstr>
      <vt:lpstr>How write works in Cassandra?</vt:lpstr>
      <vt:lpstr>How delete works in Cassandra </vt:lpstr>
      <vt:lpstr>How read works in Cassandra?</vt:lpstr>
      <vt:lpstr>What is Compaction? </vt:lpstr>
      <vt:lpstr>Transactions and concurrency control  </vt:lpstr>
      <vt:lpstr>Data Consistency in Cassandra  </vt:lpstr>
      <vt:lpstr>PowerPoint Presentation</vt:lpstr>
      <vt:lpstr>PowerPoint Presentation</vt:lpstr>
      <vt:lpstr>PowerPoint Presentation</vt:lpstr>
    </vt:vector>
  </TitlesOfParts>
  <Company>HCL Technologies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Cassandra ™</dc:title>
  <dc:creator>Tarun Kumar</dc:creator>
  <cp:lastModifiedBy>Tarun Kumar</cp:lastModifiedBy>
  <cp:revision>621</cp:revision>
  <dcterms:created xsi:type="dcterms:W3CDTF">2015-05-13T11:45:47Z</dcterms:created>
  <dcterms:modified xsi:type="dcterms:W3CDTF">2015-08-07T11:47:52Z</dcterms:modified>
</cp:coreProperties>
</file>