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FD0D2-429B-49DE-945C-DBC0F92C2E57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21C04-2E95-438E-B720-618CDD5E6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16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21C04-2E95-438E-B720-618CDD5E60E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21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D7A1-C072-49F0-AA06-A038932764F9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C7D5-DF07-4A02-AB12-2E2625FCB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62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D7A1-C072-49F0-AA06-A038932764F9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C7D5-DF07-4A02-AB12-2E2625FCB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82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D7A1-C072-49F0-AA06-A038932764F9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C7D5-DF07-4A02-AB12-2E2625FCB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969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D7A1-C072-49F0-AA06-A038932764F9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C7D5-DF07-4A02-AB12-2E2625FCBE5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137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D7A1-C072-49F0-AA06-A038932764F9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C7D5-DF07-4A02-AB12-2E2625FCB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559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D7A1-C072-49F0-AA06-A038932764F9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C7D5-DF07-4A02-AB12-2E2625FCB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634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D7A1-C072-49F0-AA06-A038932764F9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C7D5-DF07-4A02-AB12-2E2625FCB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034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D7A1-C072-49F0-AA06-A038932764F9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C7D5-DF07-4A02-AB12-2E2625FCB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295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D7A1-C072-49F0-AA06-A038932764F9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C7D5-DF07-4A02-AB12-2E2625FCB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37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D7A1-C072-49F0-AA06-A038932764F9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C7D5-DF07-4A02-AB12-2E2625FCB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28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D7A1-C072-49F0-AA06-A038932764F9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C7D5-DF07-4A02-AB12-2E2625FCB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21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D7A1-C072-49F0-AA06-A038932764F9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C7D5-DF07-4A02-AB12-2E2625FCB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17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D7A1-C072-49F0-AA06-A038932764F9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C7D5-DF07-4A02-AB12-2E2625FCB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12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D7A1-C072-49F0-AA06-A038932764F9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C7D5-DF07-4A02-AB12-2E2625FCB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42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D7A1-C072-49F0-AA06-A038932764F9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C7D5-DF07-4A02-AB12-2E2625FCB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08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D7A1-C072-49F0-AA06-A038932764F9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C7D5-DF07-4A02-AB12-2E2625FCB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62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D7A1-C072-49F0-AA06-A038932764F9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C7D5-DF07-4A02-AB12-2E2625FCB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84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61D7A1-C072-49F0-AA06-A038932764F9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3C7D5-DF07-4A02-AB12-2E2625FCB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750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4B1E-001B-2D49-7139-7994B01D2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919300"/>
            <a:ext cx="8825658" cy="1488749"/>
          </a:xfrm>
        </p:spPr>
        <p:txBody>
          <a:bodyPr/>
          <a:lstStyle/>
          <a:p>
            <a:r>
              <a:rPr lang="en-US" dirty="0"/>
              <a:t>N Queen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902E6C3-0E67-71F9-4206-338081A02405}"/>
              </a:ext>
            </a:extLst>
          </p:cNvPr>
          <p:cNvSpPr txBox="1">
            <a:spLocks/>
          </p:cNvSpPr>
          <p:nvPr/>
        </p:nvSpPr>
        <p:spPr>
          <a:xfrm>
            <a:off x="1154955" y="4408049"/>
            <a:ext cx="8825658" cy="5615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pc="843" dirty="0">
                <a:solidFill>
                  <a:schemeClr val="tx1">
                    <a:lumMod val="75000"/>
                  </a:schemeClr>
                </a:solidFill>
                <a:latin typeface="Comic Sans MS" panose="030F0702030302020204" pitchFamily="66" charset="0"/>
                <a:ea typeface="Public Sans"/>
                <a:cs typeface="MV Boli" panose="02000500030200090000" pitchFamily="2" charset="0"/>
                <a:sym typeface="Public Sans"/>
              </a:rPr>
              <a:t>BACKTRACKING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87DFA-E231-C941-AA2D-581A7687E284}"/>
              </a:ext>
            </a:extLst>
          </p:cNvPr>
          <p:cNvSpPr txBox="1"/>
          <p:nvPr/>
        </p:nvSpPr>
        <p:spPr>
          <a:xfrm>
            <a:off x="1154955" y="4969585"/>
            <a:ext cx="575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Tarun Kumar (12222850)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5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FA2B12-F8A7-6184-C5DA-5B324C229CDF}"/>
              </a:ext>
            </a:extLst>
          </p:cNvPr>
          <p:cNvSpPr txBox="1"/>
          <p:nvPr/>
        </p:nvSpPr>
        <p:spPr>
          <a:xfrm>
            <a:off x="927855" y="570310"/>
            <a:ext cx="9176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843" dirty="0">
                <a:solidFill>
                  <a:schemeClr val="bg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  <a:ea typeface="Public Sans Bold"/>
                <a:cs typeface="Public Sans Bold"/>
                <a:sym typeface="Public Sans Bold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E9E777-7F1D-E094-FEBE-5C996BBF8D12}"/>
              </a:ext>
            </a:extLst>
          </p:cNvPr>
          <p:cNvSpPr txBox="1"/>
          <p:nvPr/>
        </p:nvSpPr>
        <p:spPr>
          <a:xfrm>
            <a:off x="454354" y="1746573"/>
            <a:ext cx="10539664" cy="3656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44399" lvl="1" indent="-472199" algn="l">
              <a:lnSpc>
                <a:spcPts val="5686"/>
              </a:lnSpc>
              <a:buFont typeface="Arial"/>
              <a:buChar char="•"/>
            </a:pPr>
            <a:r>
              <a:rPr lang="en-US" sz="2400" spc="21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The N-Queens problem is a classic chess puzzle where N queens must be placed on an N×N chessboard so that no two queens threaten each other.</a:t>
            </a:r>
          </a:p>
          <a:p>
            <a:pPr marL="944399" lvl="1" indent="-472199" algn="l">
              <a:lnSpc>
                <a:spcPts val="5686"/>
              </a:lnSpc>
              <a:buFont typeface="Arial"/>
              <a:buChar char="•"/>
            </a:pPr>
            <a:r>
              <a:rPr lang="en-US" sz="2400" spc="21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It's a significant problem in computer science, used to teach backtracking algorithms and constraint satisfaction.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25D321-D4A6-612A-2F72-5DF877448DC3}"/>
              </a:ext>
            </a:extLst>
          </p:cNvPr>
          <p:cNvCxnSpPr/>
          <p:nvPr/>
        </p:nvCxnSpPr>
        <p:spPr>
          <a:xfrm>
            <a:off x="1042737" y="1454657"/>
            <a:ext cx="8710863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FFE37B-522D-E1CE-A643-03FEF6CAF9B4}"/>
              </a:ext>
            </a:extLst>
          </p:cNvPr>
          <p:cNvSpPr txBox="1"/>
          <p:nvPr/>
        </p:nvSpPr>
        <p:spPr>
          <a:xfrm>
            <a:off x="577516" y="383692"/>
            <a:ext cx="917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843" dirty="0">
                <a:solidFill>
                  <a:schemeClr val="bg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  <a:ea typeface="Public Sans Bold"/>
                <a:cs typeface="Public Sans Bold"/>
                <a:sym typeface="Public Sans Bold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33FEC-FFA0-2A88-BE93-6BEEB38C5805}"/>
              </a:ext>
            </a:extLst>
          </p:cNvPr>
          <p:cNvSpPr txBox="1"/>
          <p:nvPr/>
        </p:nvSpPr>
        <p:spPr>
          <a:xfrm>
            <a:off x="705853" y="1398028"/>
            <a:ext cx="10414431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latin typeface="MV Boli" panose="02000500030200090000" pitchFamily="2" charset="0"/>
                <a:ea typeface="Public Sans Bold"/>
                <a:cs typeface="MV Boli" panose="02000500030200090000" pitchFamily="2" charset="0"/>
                <a:sym typeface="Public Sans Bold"/>
              </a:rPr>
              <a:t>Formal definition: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MV Boli" panose="02000500030200090000" pitchFamily="2" charset="0"/>
                <a:ea typeface="Public Sans"/>
                <a:cs typeface="MV Boli" panose="02000500030200090000" pitchFamily="2" charset="0"/>
                <a:sym typeface="Public Sans"/>
              </a:rPr>
              <a:t> Place N queens on an N×N chessboard so that no two queens can attack each other.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latin typeface="MV Boli" panose="02000500030200090000" pitchFamily="2" charset="0"/>
                <a:ea typeface="Public Sans Bold"/>
                <a:cs typeface="MV Boli" panose="02000500030200090000" pitchFamily="2" charset="0"/>
                <a:sym typeface="Public Sans Bold"/>
              </a:rPr>
              <a:t>Challenge: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MV Boli" panose="02000500030200090000" pitchFamily="2" charset="0"/>
                <a:ea typeface="Public Sans"/>
                <a:cs typeface="MV Boli" panose="02000500030200090000" pitchFamily="2" charset="0"/>
                <a:sym typeface="Public Sans"/>
              </a:rPr>
              <a:t> The number of possible arrangements grows factorially with N, making brute-force approaches impractical for large N.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latin typeface="MV Boli" panose="02000500030200090000" pitchFamily="2" charset="0"/>
                <a:ea typeface="Public Sans Bold"/>
                <a:cs typeface="MV Boli" panose="02000500030200090000" pitchFamily="2" charset="0"/>
                <a:sym typeface="Public Sans Bold"/>
              </a:rPr>
              <a:t>Constraints:</a:t>
            </a:r>
          </a:p>
          <a:p>
            <a:pPr marL="604519" lvl="1" indent="-302260" algn="l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MV Boli" panose="02000500030200090000" pitchFamily="2" charset="0"/>
                <a:ea typeface="Public Sans"/>
                <a:cs typeface="MV Boli" panose="02000500030200090000" pitchFamily="2" charset="0"/>
                <a:sym typeface="Public Sans"/>
              </a:rPr>
              <a:t>No two queens can be in the same row</a:t>
            </a:r>
          </a:p>
          <a:p>
            <a:pPr marL="604519" lvl="1" indent="-302260" algn="l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MV Boli" panose="02000500030200090000" pitchFamily="2" charset="0"/>
                <a:ea typeface="Public Sans"/>
                <a:cs typeface="MV Boli" panose="02000500030200090000" pitchFamily="2" charset="0"/>
                <a:sym typeface="Public Sans"/>
              </a:rPr>
              <a:t>No two queens can be in the same column</a:t>
            </a:r>
          </a:p>
          <a:p>
            <a:pPr marL="604519" lvl="1" indent="-302260" algn="l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MV Boli" panose="02000500030200090000" pitchFamily="2" charset="0"/>
                <a:ea typeface="Public Sans"/>
                <a:cs typeface="MV Boli" panose="02000500030200090000" pitchFamily="2" charset="0"/>
                <a:sym typeface="Public Sans"/>
              </a:rPr>
              <a:t>No two queens can be on the same diagonal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F0773B-7CBA-5448-1403-32B71B5C86DE}"/>
              </a:ext>
            </a:extLst>
          </p:cNvPr>
          <p:cNvCxnSpPr/>
          <p:nvPr/>
        </p:nvCxnSpPr>
        <p:spPr>
          <a:xfrm>
            <a:off x="705853" y="1214025"/>
            <a:ext cx="8710863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38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5EDEF6-4431-EE06-9C5C-546604D66828}"/>
              </a:ext>
            </a:extLst>
          </p:cNvPr>
          <p:cNvSpPr txBox="1"/>
          <p:nvPr/>
        </p:nvSpPr>
        <p:spPr>
          <a:xfrm>
            <a:off x="577516" y="383692"/>
            <a:ext cx="917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843" dirty="0">
                <a:solidFill>
                  <a:schemeClr val="bg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  <a:ea typeface="Public Sans Bold"/>
                <a:cs typeface="Public Sans Bold"/>
                <a:sym typeface="Public Sans Bold"/>
              </a:rPr>
              <a:t>Solution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285E8-DD32-D24F-D7E2-50BA973978AB}"/>
              </a:ext>
            </a:extLst>
          </p:cNvPr>
          <p:cNvSpPr txBox="1"/>
          <p:nvPr/>
        </p:nvSpPr>
        <p:spPr>
          <a:xfrm>
            <a:off x="417097" y="1398028"/>
            <a:ext cx="6923461" cy="5601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4519" lvl="1" indent="-302260" algn="l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MV Boli" panose="02000500030200090000" pitchFamily="2" charset="0"/>
                <a:ea typeface="Public Sans"/>
                <a:cs typeface="MV Boli" panose="02000500030200090000" pitchFamily="2" charset="0"/>
                <a:sym typeface="Public Sans"/>
              </a:rPr>
              <a:t>We use a backtracking algorithm to solve the N-Queens problem efficiently.</a:t>
            </a:r>
          </a:p>
          <a:p>
            <a:pPr marL="604519" lvl="1" indent="-302260" algn="l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MV Boli" panose="02000500030200090000" pitchFamily="2" charset="0"/>
                <a:ea typeface="Public Sans"/>
                <a:cs typeface="MV Boli" panose="02000500030200090000" pitchFamily="2" charset="0"/>
                <a:sym typeface="Public Sans"/>
              </a:rPr>
              <a:t>Backtracking is a general algorithm for finding all (or some) solutions to computational problems, that incrementally builds candidates to the solutions.</a:t>
            </a:r>
          </a:p>
          <a:p>
            <a:pPr marL="604519" lvl="1" indent="-302260" algn="l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MV Boli" panose="02000500030200090000" pitchFamily="2" charset="0"/>
                <a:ea typeface="Public Sans"/>
                <a:cs typeface="MV Boli" panose="02000500030200090000" pitchFamily="2" charset="0"/>
                <a:sym typeface="Public Sans"/>
              </a:rPr>
              <a:t>Key concepts:</a:t>
            </a:r>
          </a:p>
          <a:p>
            <a:pPr marL="604519" lvl="1" indent="-302260" algn="l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MV Boli" panose="02000500030200090000" pitchFamily="2" charset="0"/>
                <a:ea typeface="Public Sans"/>
                <a:cs typeface="MV Boli" panose="02000500030200090000" pitchFamily="2" charset="0"/>
                <a:sym typeface="Public Sans"/>
              </a:rPr>
              <a:t>Recursion: The algorithm calls itself with smaller subproblems</a:t>
            </a:r>
          </a:p>
          <a:p>
            <a:pPr marL="604519" lvl="1" indent="-302260" algn="l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MV Boli" panose="02000500030200090000" pitchFamily="2" charset="0"/>
                <a:ea typeface="Public Sans"/>
                <a:cs typeface="MV Boli" panose="02000500030200090000" pitchFamily="2" charset="0"/>
                <a:sym typeface="Public Sans"/>
              </a:rPr>
              <a:t>Constraint satisfaction: We check if a queen placement is safe before proceeding</a:t>
            </a:r>
          </a:p>
          <a:p>
            <a:pPr algn="l"/>
            <a:endParaRPr lang="en-US" sz="2799" dirty="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BDC1E9-5024-00EF-9DBC-78CDDC119845}"/>
              </a:ext>
            </a:extLst>
          </p:cNvPr>
          <p:cNvCxnSpPr/>
          <p:nvPr/>
        </p:nvCxnSpPr>
        <p:spPr>
          <a:xfrm>
            <a:off x="705853" y="1214025"/>
            <a:ext cx="8710863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6">
            <a:extLst>
              <a:ext uri="{FF2B5EF4-FFF2-40B4-BE49-F238E27FC236}">
                <a16:creationId xmlns:a16="http://schemas.microsoft.com/office/drawing/2014/main" id="{FE249A54-D3B2-EB7A-DB45-0E642CD8D4DF}"/>
              </a:ext>
            </a:extLst>
          </p:cNvPr>
          <p:cNvGrpSpPr/>
          <p:nvPr/>
        </p:nvGrpSpPr>
        <p:grpSpPr>
          <a:xfrm>
            <a:off x="8095801" y="2076706"/>
            <a:ext cx="3315598" cy="3409690"/>
            <a:chOff x="0" y="0"/>
            <a:chExt cx="6645929" cy="6654880"/>
          </a:xfrm>
        </p:grpSpPr>
        <p:pic>
          <p:nvPicPr>
            <p:cNvPr id="9" name="Picture 7">
              <a:extLst>
                <a:ext uri="{FF2B5EF4-FFF2-40B4-BE49-F238E27FC236}">
                  <a16:creationId xmlns:a16="http://schemas.microsoft.com/office/drawing/2014/main" id="{4C282F53-C0CD-30C2-96AB-D4F643ADB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655" r="4655"/>
            <a:stretch>
              <a:fillRect/>
            </a:stretch>
          </p:blipFill>
          <p:spPr>
            <a:xfrm>
              <a:off x="0" y="0"/>
              <a:ext cx="6645929" cy="6654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035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1BDEE-91EA-9E0F-E840-84870F622DBF}"/>
              </a:ext>
            </a:extLst>
          </p:cNvPr>
          <p:cNvSpPr txBox="1"/>
          <p:nvPr/>
        </p:nvSpPr>
        <p:spPr>
          <a:xfrm>
            <a:off x="577516" y="383692"/>
            <a:ext cx="917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843" dirty="0">
                <a:solidFill>
                  <a:schemeClr val="bg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  <a:ea typeface="Public Sans Bold"/>
                <a:cs typeface="Public Sans Bold"/>
                <a:sym typeface="Public Sans Bold"/>
              </a:rPr>
              <a:t>Code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5A8DD-5562-1010-F4DB-3D7EAF415C03}"/>
              </a:ext>
            </a:extLst>
          </p:cNvPr>
          <p:cNvSpPr txBox="1"/>
          <p:nvPr/>
        </p:nvSpPr>
        <p:spPr>
          <a:xfrm>
            <a:off x="272716" y="1398028"/>
            <a:ext cx="10453760" cy="5228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3595" lvl="1" indent="-331797" algn="l">
              <a:buFont typeface="Arial"/>
              <a:buChar char="•"/>
            </a:pPr>
            <a:r>
              <a:rPr lang="en-US" sz="2400" spc="15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Main components:</a:t>
            </a:r>
          </a:p>
          <a:p>
            <a:pPr marL="663595" lvl="1" indent="-331797" algn="l">
              <a:buFont typeface="Arial"/>
              <a:buChar char="•"/>
            </a:pPr>
            <a:r>
              <a:rPr lang="en-US" sz="2400" b="1" spc="15" dirty="0">
                <a:latin typeface="MV Boli" panose="02000500030200090000" pitchFamily="2" charset="0"/>
                <a:ea typeface="Playfair Display Bold"/>
                <a:cs typeface="MV Boli" panose="02000500030200090000" pitchFamily="2" charset="0"/>
                <a:sym typeface="Playfair Display Bold"/>
              </a:rPr>
              <a:t>main(): </a:t>
            </a:r>
            <a:r>
              <a:rPr lang="en-US" sz="2400" spc="15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Entry point, handles user input</a:t>
            </a:r>
          </a:p>
          <a:p>
            <a:pPr marL="663595" lvl="1" indent="-331797" algn="l">
              <a:buFont typeface="Arial"/>
              <a:buChar char="•"/>
            </a:pPr>
            <a:r>
              <a:rPr lang="en-US" sz="2400" b="1" spc="15" dirty="0" err="1">
                <a:latin typeface="MV Boli" panose="02000500030200090000" pitchFamily="2" charset="0"/>
                <a:ea typeface="Playfair Display Bold"/>
                <a:cs typeface="MV Boli" panose="02000500030200090000" pitchFamily="2" charset="0"/>
                <a:sym typeface="Playfair Display Bold"/>
              </a:rPr>
              <a:t>solveNQueens</a:t>
            </a:r>
            <a:r>
              <a:rPr lang="en-US" sz="2400" b="1" spc="15" dirty="0">
                <a:latin typeface="MV Boli" panose="02000500030200090000" pitchFamily="2" charset="0"/>
                <a:ea typeface="Playfair Display Bold"/>
                <a:cs typeface="MV Boli" panose="02000500030200090000" pitchFamily="2" charset="0"/>
                <a:sym typeface="Playfair Display Bold"/>
              </a:rPr>
              <a:t>():</a:t>
            </a:r>
            <a:r>
              <a:rPr lang="en-US" sz="2400" b="1" spc="15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 </a:t>
            </a:r>
            <a:r>
              <a:rPr lang="en-US" sz="2400" spc="15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Initiates the solving process</a:t>
            </a:r>
          </a:p>
          <a:p>
            <a:pPr marL="663595" lvl="1" indent="-331797" algn="l">
              <a:buFont typeface="Arial"/>
              <a:buChar char="•"/>
            </a:pPr>
            <a:r>
              <a:rPr lang="en-US" sz="2400" b="1" spc="15" dirty="0" err="1">
                <a:latin typeface="MV Boli" panose="02000500030200090000" pitchFamily="2" charset="0"/>
                <a:ea typeface="Playfair Display Bold"/>
                <a:cs typeface="MV Boli" panose="02000500030200090000" pitchFamily="2" charset="0"/>
                <a:sym typeface="Playfair Display Bold"/>
              </a:rPr>
              <a:t>solveNQueensUtil</a:t>
            </a:r>
            <a:r>
              <a:rPr lang="en-US" sz="2400" b="1" spc="15" dirty="0">
                <a:latin typeface="MV Boli" panose="02000500030200090000" pitchFamily="2" charset="0"/>
                <a:ea typeface="Playfair Display Bold"/>
                <a:cs typeface="MV Boli" panose="02000500030200090000" pitchFamily="2" charset="0"/>
                <a:sym typeface="Playfair Display Bold"/>
              </a:rPr>
              <a:t>():</a:t>
            </a:r>
            <a:r>
              <a:rPr lang="en-US" sz="2400" b="1" spc="15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 </a:t>
            </a:r>
            <a:r>
              <a:rPr lang="en-US" sz="2400" spc="15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Recursive function implementing the backtracking algorithm</a:t>
            </a:r>
          </a:p>
          <a:p>
            <a:pPr marL="663595" lvl="1" indent="-331797" algn="l">
              <a:buFont typeface="Arial"/>
              <a:buChar char="•"/>
            </a:pPr>
            <a:r>
              <a:rPr lang="en-US" sz="2400" b="1" spc="15" dirty="0" err="1">
                <a:latin typeface="MV Boli" panose="02000500030200090000" pitchFamily="2" charset="0"/>
                <a:ea typeface="Playfair Display Bold"/>
                <a:cs typeface="MV Boli" panose="02000500030200090000" pitchFamily="2" charset="0"/>
                <a:sym typeface="Playfair Display Bold"/>
              </a:rPr>
              <a:t>isSafe</a:t>
            </a:r>
            <a:r>
              <a:rPr lang="en-US" sz="2400" b="1" spc="15" dirty="0">
                <a:latin typeface="MV Boli" panose="02000500030200090000" pitchFamily="2" charset="0"/>
                <a:ea typeface="Playfair Display Bold"/>
                <a:cs typeface="MV Boli" panose="02000500030200090000" pitchFamily="2" charset="0"/>
                <a:sym typeface="Playfair Display Bold"/>
              </a:rPr>
              <a:t>(): </a:t>
            </a:r>
            <a:r>
              <a:rPr lang="en-US" sz="2400" spc="15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Checks if a queen can be placed safely</a:t>
            </a:r>
          </a:p>
          <a:p>
            <a:pPr marL="663595" lvl="1" indent="-331797" algn="l">
              <a:buFont typeface="Arial"/>
              <a:buChar char="•"/>
            </a:pPr>
            <a:r>
              <a:rPr lang="en-US" sz="2400" b="1" spc="15" dirty="0" err="1">
                <a:latin typeface="MV Boli" panose="02000500030200090000" pitchFamily="2" charset="0"/>
                <a:ea typeface="Playfair Display Bold"/>
                <a:cs typeface="MV Boli" panose="02000500030200090000" pitchFamily="2" charset="0"/>
                <a:sym typeface="Playfair Display Bold"/>
              </a:rPr>
              <a:t>printBoard</a:t>
            </a:r>
            <a:r>
              <a:rPr lang="en-US" sz="2400" b="1" spc="15" dirty="0">
                <a:latin typeface="MV Boli" panose="02000500030200090000" pitchFamily="2" charset="0"/>
                <a:ea typeface="Playfair Display Bold"/>
                <a:cs typeface="MV Boli" panose="02000500030200090000" pitchFamily="2" charset="0"/>
                <a:sym typeface="Playfair Display Bold"/>
              </a:rPr>
              <a:t>(): </a:t>
            </a:r>
            <a:r>
              <a:rPr lang="en-US" sz="2400" spc="15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Visualizes the current board state</a:t>
            </a:r>
          </a:p>
          <a:p>
            <a:pPr marL="663595" lvl="1" indent="-331797" algn="l">
              <a:buFont typeface="Arial"/>
              <a:buChar char="•"/>
            </a:pPr>
            <a:r>
              <a:rPr lang="en-US" sz="2400" b="1" spc="15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Global variables:</a:t>
            </a:r>
          </a:p>
          <a:p>
            <a:pPr marL="663595" lvl="1" indent="-331797" algn="l">
              <a:buFont typeface="Arial"/>
              <a:buChar char="•"/>
            </a:pPr>
            <a:r>
              <a:rPr lang="en-US" sz="2400" b="1" spc="15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board: </a:t>
            </a:r>
            <a:r>
              <a:rPr lang="en-US" sz="2400" spc="15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2D vector representing the chessboard</a:t>
            </a:r>
          </a:p>
          <a:p>
            <a:pPr marL="663595" lvl="1" indent="-331797" algn="l">
              <a:buFont typeface="Arial"/>
              <a:buChar char="•"/>
            </a:pPr>
            <a:r>
              <a:rPr lang="en-US" sz="2400" b="1" spc="15" dirty="0" err="1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boardSize</a:t>
            </a:r>
            <a:r>
              <a:rPr lang="en-US" sz="2400" b="1" spc="15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: </a:t>
            </a:r>
            <a:r>
              <a:rPr lang="en-US" sz="2400" spc="15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Size of the chessboard</a:t>
            </a:r>
          </a:p>
          <a:p>
            <a:pPr marL="663595" lvl="1" indent="-331797" algn="l">
              <a:buFont typeface="Arial"/>
              <a:buChar char="•"/>
            </a:pPr>
            <a:r>
              <a:rPr lang="en-US" sz="2400" b="1" spc="15" dirty="0" err="1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recursiveCalls</a:t>
            </a:r>
            <a:r>
              <a:rPr lang="en-US" sz="2400" b="1" spc="15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: </a:t>
            </a:r>
            <a:r>
              <a:rPr lang="en-US" sz="2400" spc="15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Counts number of recursive calls</a:t>
            </a:r>
          </a:p>
          <a:p>
            <a:pPr marL="663595" lvl="1" indent="-331797" algn="l">
              <a:buFont typeface="Arial"/>
              <a:buChar char="•"/>
            </a:pPr>
            <a:r>
              <a:rPr lang="en-US" sz="2400" b="1" spc="15" dirty="0" err="1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iterationCount</a:t>
            </a:r>
            <a:r>
              <a:rPr lang="en-US" sz="2400" b="1" spc="15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: </a:t>
            </a:r>
            <a:r>
              <a:rPr lang="en-US" sz="2400" spc="15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Tracks total iterations</a:t>
            </a:r>
          </a:p>
          <a:p>
            <a:pPr marL="663595" lvl="1" indent="-331797" algn="l">
              <a:buFont typeface="Arial"/>
              <a:buChar char="•"/>
            </a:pPr>
            <a:r>
              <a:rPr lang="en-US" sz="2400" b="1" spc="15" dirty="0" err="1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solutionCount</a:t>
            </a:r>
            <a:r>
              <a:rPr lang="en-US" sz="2400" b="1" spc="15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: </a:t>
            </a:r>
            <a:r>
              <a:rPr lang="en-US" sz="2400" spc="15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Keeps track of solutions found</a:t>
            </a:r>
          </a:p>
          <a:p>
            <a:pPr algn="l"/>
            <a:endParaRPr lang="en-US" sz="2400" spc="15" dirty="0">
              <a:latin typeface="MV Boli" panose="02000500030200090000" pitchFamily="2" charset="0"/>
              <a:ea typeface="Playfair Display"/>
              <a:cs typeface="MV Boli" panose="02000500030200090000" pitchFamily="2" charset="0"/>
              <a:sym typeface="Playfair Display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DD91C8-5BCA-C634-F289-4DAD55B38308}"/>
              </a:ext>
            </a:extLst>
          </p:cNvPr>
          <p:cNvCxnSpPr/>
          <p:nvPr/>
        </p:nvCxnSpPr>
        <p:spPr>
          <a:xfrm>
            <a:off x="705853" y="1214025"/>
            <a:ext cx="8710863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61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D7D9DE-9480-9056-F2C5-976BF110A456}"/>
              </a:ext>
            </a:extLst>
          </p:cNvPr>
          <p:cNvSpPr txBox="1"/>
          <p:nvPr/>
        </p:nvSpPr>
        <p:spPr>
          <a:xfrm>
            <a:off x="577516" y="383692"/>
            <a:ext cx="917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843" dirty="0">
                <a:solidFill>
                  <a:schemeClr val="bg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  <a:ea typeface="Public Sans Bold"/>
                <a:cs typeface="Public Sans Bold"/>
                <a:sym typeface="Public Sans Bold"/>
              </a:rPr>
              <a:t>User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85A7F9-5107-D199-B348-4C426E611690}"/>
              </a:ext>
            </a:extLst>
          </p:cNvPr>
          <p:cNvSpPr txBox="1"/>
          <p:nvPr/>
        </p:nvSpPr>
        <p:spPr>
          <a:xfrm>
            <a:off x="196646" y="1692996"/>
            <a:ext cx="1109078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1880" lvl="1" indent="-405940" algn="l">
              <a:buFont typeface="Arial"/>
              <a:buChar char="•"/>
            </a:pPr>
            <a:r>
              <a:rPr lang="en-US" sz="2800" b="1" spc="18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Input parameters:</a:t>
            </a:r>
          </a:p>
          <a:p>
            <a:pPr algn="l"/>
            <a:r>
              <a:rPr lang="en-US" sz="2800" spc="18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		</a:t>
            </a:r>
            <a:r>
              <a:rPr lang="en-US" sz="2400" spc="18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Board size: User can specify the dimensions of the chessboard</a:t>
            </a:r>
          </a:p>
          <a:p>
            <a:pPr algn="l"/>
            <a:r>
              <a:rPr lang="en-US" sz="2400" spc="18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		Find all solutions: Option to find one or all possible solutions</a:t>
            </a:r>
          </a:p>
          <a:p>
            <a:pPr algn="l"/>
            <a:r>
              <a:rPr lang="en-US" sz="2400" spc="18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		Delay: User can set the delay between steps for visualization</a:t>
            </a:r>
          </a:p>
          <a:p>
            <a:pPr algn="l"/>
            <a:endParaRPr lang="en-US" sz="2800" spc="18" dirty="0">
              <a:latin typeface="MV Boli" panose="02000500030200090000" pitchFamily="2" charset="0"/>
              <a:ea typeface="Playfair Display"/>
              <a:cs typeface="MV Boli" panose="02000500030200090000" pitchFamily="2" charset="0"/>
              <a:sym typeface="Playfair Display"/>
            </a:endParaRPr>
          </a:p>
          <a:p>
            <a:pPr marL="811880" lvl="1" indent="-405940" algn="l">
              <a:buFont typeface="Arial"/>
              <a:buChar char="•"/>
            </a:pPr>
            <a:r>
              <a:rPr lang="en-US" sz="2800" b="1" spc="18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Output display:</a:t>
            </a:r>
          </a:p>
          <a:p>
            <a:pPr algn="l"/>
            <a:r>
              <a:rPr lang="en-US" sz="2800" spc="18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		</a:t>
            </a:r>
            <a:r>
              <a:rPr lang="en-US" sz="2400" spc="18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Current board state with placed queens</a:t>
            </a:r>
          </a:p>
          <a:p>
            <a:pPr algn="l"/>
            <a:r>
              <a:rPr lang="en-US" sz="2400" spc="18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		Iteration count: Shows current number of attempts</a:t>
            </a:r>
          </a:p>
          <a:p>
            <a:pPr algn="l"/>
            <a:r>
              <a:rPr lang="en-US" sz="2400" spc="18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		Solution count: Displays number of solutions found</a:t>
            </a:r>
          </a:p>
          <a:p>
            <a:pPr algn="l"/>
            <a:endParaRPr lang="en-US" sz="2800" spc="18" dirty="0">
              <a:latin typeface="MV Boli" panose="02000500030200090000" pitchFamily="2" charset="0"/>
              <a:ea typeface="Playfair Display"/>
              <a:cs typeface="MV Boli" panose="02000500030200090000" pitchFamily="2" charset="0"/>
              <a:sym typeface="Playfair Display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961C54-12D2-27C3-794B-C87338325179}"/>
              </a:ext>
            </a:extLst>
          </p:cNvPr>
          <p:cNvCxnSpPr/>
          <p:nvPr/>
        </p:nvCxnSpPr>
        <p:spPr>
          <a:xfrm>
            <a:off x="705853" y="1214025"/>
            <a:ext cx="8710863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10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2421A4-73C7-C337-0138-F9D4AF925932}"/>
              </a:ext>
            </a:extLst>
          </p:cNvPr>
          <p:cNvSpPr txBox="1"/>
          <p:nvPr/>
        </p:nvSpPr>
        <p:spPr>
          <a:xfrm>
            <a:off x="577516" y="383692"/>
            <a:ext cx="917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843" dirty="0">
                <a:solidFill>
                  <a:schemeClr val="bg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  <a:ea typeface="Public Sans Bold"/>
                <a:cs typeface="Public Sans Bold"/>
                <a:sym typeface="Public Sans Bold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E7C24-584F-FDF3-E549-4DB0708A1ACE}"/>
              </a:ext>
            </a:extLst>
          </p:cNvPr>
          <p:cNvSpPr txBox="1"/>
          <p:nvPr/>
        </p:nvSpPr>
        <p:spPr>
          <a:xfrm>
            <a:off x="272716" y="1398028"/>
            <a:ext cx="9834845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1880" lvl="1" indent="-405940" algn="l">
              <a:lnSpc>
                <a:spcPct val="150000"/>
              </a:lnSpc>
              <a:buFont typeface="Arial"/>
              <a:buChar char="•"/>
            </a:pPr>
            <a:r>
              <a:rPr lang="en-US" sz="2400" spc="18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The N-Queens problem showcases the power of backtracking algorithms</a:t>
            </a:r>
          </a:p>
          <a:p>
            <a:pPr marL="811880" lvl="1" indent="-405940" algn="l">
              <a:lnSpc>
                <a:spcPct val="150000"/>
              </a:lnSpc>
              <a:buFont typeface="Arial"/>
              <a:buChar char="•"/>
            </a:pPr>
            <a:r>
              <a:rPr lang="en-US" sz="2400" spc="18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Visualization helps in understanding complex algorithms and their execution</a:t>
            </a:r>
          </a:p>
          <a:p>
            <a:pPr marL="811880" lvl="1" indent="-405940" algn="l">
              <a:lnSpc>
                <a:spcPct val="150000"/>
              </a:lnSpc>
              <a:buFont typeface="Arial"/>
              <a:buChar char="•"/>
            </a:pPr>
            <a:r>
              <a:rPr lang="en-US" sz="2400" spc="18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This implementation balances between solving the problem and providing an educational tool</a:t>
            </a:r>
          </a:p>
          <a:p>
            <a:pPr marL="811880" lvl="1" indent="-405940" algn="l">
              <a:lnSpc>
                <a:spcPct val="150000"/>
              </a:lnSpc>
              <a:buFont typeface="Arial"/>
              <a:buChar char="•"/>
            </a:pPr>
            <a:r>
              <a:rPr lang="en-US" sz="2400" spc="18" dirty="0">
                <a:latin typeface="MV Boli" panose="02000500030200090000" pitchFamily="2" charset="0"/>
                <a:ea typeface="Playfair Display"/>
                <a:cs typeface="MV Boli" panose="02000500030200090000" pitchFamily="2" charset="0"/>
                <a:sym typeface="Playfair Display"/>
              </a:rPr>
              <a:t>Applications extend beyond chess, into areas like constraint satisfaction problems and optimization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D9B79B-53CB-F4E3-FE79-DDF4E507F0E1}"/>
              </a:ext>
            </a:extLst>
          </p:cNvPr>
          <p:cNvCxnSpPr/>
          <p:nvPr/>
        </p:nvCxnSpPr>
        <p:spPr>
          <a:xfrm>
            <a:off x="705853" y="1214025"/>
            <a:ext cx="8710863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404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395</Words>
  <Application>Microsoft Office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Gothic</vt:lpstr>
      <vt:lpstr>Comic Sans MS</vt:lpstr>
      <vt:lpstr>MV Boli</vt:lpstr>
      <vt:lpstr>Public Sans</vt:lpstr>
      <vt:lpstr>Wingdings 3</vt:lpstr>
      <vt:lpstr>Ion</vt:lpstr>
      <vt:lpstr>N Queen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Tarun Kumar</dc:creator>
  <cp:lastModifiedBy>Tarun Kumar</cp:lastModifiedBy>
  <cp:revision>14</cp:revision>
  <dcterms:created xsi:type="dcterms:W3CDTF">2024-07-11T09:55:45Z</dcterms:created>
  <dcterms:modified xsi:type="dcterms:W3CDTF">2024-07-12T06:28:30Z</dcterms:modified>
</cp:coreProperties>
</file>