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0" r:id="rId3"/>
    <p:sldId id="257" r:id="rId4"/>
    <p:sldId id="261" r:id="rId5"/>
    <p:sldId id="260" r:id="rId6"/>
    <p:sldId id="258" r:id="rId7"/>
    <p:sldId id="262" r:id="rId8"/>
    <p:sldId id="263" r:id="rId9"/>
    <p:sldId id="264" r:id="rId10"/>
    <p:sldId id="265" r:id="rId11"/>
    <p:sldId id="285" r:id="rId12"/>
    <p:sldId id="266" r:id="rId13"/>
    <p:sldId id="267" r:id="rId14"/>
    <p:sldId id="268" r:id="rId15"/>
    <p:sldId id="269" r:id="rId16"/>
    <p:sldId id="465" r:id="rId17"/>
    <p:sldId id="466" r:id="rId18"/>
    <p:sldId id="467" r:id="rId19"/>
    <p:sldId id="468" r:id="rId20"/>
    <p:sldId id="469" r:id="rId21"/>
    <p:sldId id="352" r:id="rId22"/>
    <p:sldId id="270" r:id="rId23"/>
    <p:sldId id="271" r:id="rId24"/>
    <p:sldId id="275"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4EAA-71F5-4D49-BBC1-75342B679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DE9938-90F1-4624-AF98-5FB7CA18C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931E5-E19C-49A5-ABAE-66491FB79A85}"/>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36ED4325-3736-42DE-8BD3-1930AB34E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9A8EC-1325-43AC-8DB5-8CA82FF726C3}"/>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107109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615B-3B30-4936-B395-B476FC61AF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FF23C-7FD4-4181-A5D3-D3CA01460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7CB22-B38A-4A1F-975B-D8D94F609A46}"/>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0F4A6C8A-CE1D-4F8A-B787-32A0246E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85B91-6745-4C8F-AD4D-8AF2A249F5A4}"/>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124094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A43A4-FE0F-408D-AF82-70DD8AA940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1C3E8-F2D1-4D01-A3F1-A2D9EB43C3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126AA-56B8-4E40-839A-0B7F82233354}"/>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23B36FE4-0A27-404E-B40B-D98BFCA3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B1455-5BDB-4348-A7F7-915C3CA62027}"/>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208635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788F-48F5-4DC0-99E2-516278F4F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7EFEC-54A2-4E82-8FF3-E7283DFFA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24C93-5CBE-4EFB-B00A-7F2137E817AA}"/>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3C070C4F-24FD-477F-9F64-DD6401AE1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DA063-47F3-4535-B7CC-958D321919C3}"/>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76395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3057-3208-4FCF-A874-B1C3669DE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05848-C294-43AA-A7DA-83F1C54E3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88F62-CE05-4FDC-B115-5DBC78C89D22}"/>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59556B8A-558B-41D2-A5E5-7A0302DA8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12EF7-266A-4577-9225-F04B018AC054}"/>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17283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99F3-E96E-40E4-96D1-1B704158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1AB65-784F-4FA9-9C77-8D933A98C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A4578-B00F-4743-96E6-9558E4319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9F2E4A-6013-46BE-BF56-698ABDA24DE6}"/>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6" name="Footer Placeholder 5">
            <a:extLst>
              <a:ext uri="{FF2B5EF4-FFF2-40B4-BE49-F238E27FC236}">
                <a16:creationId xmlns:a16="http://schemas.microsoft.com/office/drawing/2014/main" id="{9C85B285-9AC2-4C44-8364-F8449C499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C6BD7-2267-40D5-BD55-618EF89C8695}"/>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38156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9CB4-7C67-4C75-B8EF-D2202E980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C40D5-7263-4CBC-A799-18CA8CCCEB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271BD-BBFF-4172-B1F0-387319B849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C4D22-5350-415B-83BB-94C1B093D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718CF-4642-457B-9E35-2EDB5EC41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47745D-4D49-4C83-AF1A-FA82786B6E35}"/>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8" name="Footer Placeholder 7">
            <a:extLst>
              <a:ext uri="{FF2B5EF4-FFF2-40B4-BE49-F238E27FC236}">
                <a16:creationId xmlns:a16="http://schemas.microsoft.com/office/drawing/2014/main" id="{01FD5000-D8F9-43D5-9BD2-6A082433A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0CB4B-A228-4F40-9732-19B8C41A0223}"/>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31909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8932-0272-484B-B485-F49F0F72D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CC63E-FF3B-48FB-B518-29FDBEC0B276}"/>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4" name="Footer Placeholder 3">
            <a:extLst>
              <a:ext uri="{FF2B5EF4-FFF2-40B4-BE49-F238E27FC236}">
                <a16:creationId xmlns:a16="http://schemas.microsoft.com/office/drawing/2014/main" id="{AF97F5F7-9999-4852-A4BD-19C5D348D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E752F-DFBC-4B0D-893D-51DF9A350B9C}"/>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221618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8501A-5956-42B3-A5AD-AD8128096ABF}"/>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3" name="Footer Placeholder 2">
            <a:extLst>
              <a:ext uri="{FF2B5EF4-FFF2-40B4-BE49-F238E27FC236}">
                <a16:creationId xmlns:a16="http://schemas.microsoft.com/office/drawing/2014/main" id="{0C79B03C-87E1-4CEF-8C51-5553810B8F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FBB157-4214-460E-80B0-A884F92032B4}"/>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273041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0FDD-115B-4C13-8DEE-96DFBC063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C6C9A1-61F8-4C79-8B44-C04B035A3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04F60A-0E19-46A9-A1EF-E4DD5D8A4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C0013-4B78-48F4-B076-EB61368B03E2}"/>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6" name="Footer Placeholder 5">
            <a:extLst>
              <a:ext uri="{FF2B5EF4-FFF2-40B4-BE49-F238E27FC236}">
                <a16:creationId xmlns:a16="http://schemas.microsoft.com/office/drawing/2014/main" id="{2FFF03ED-1483-4397-9C97-C53E4AB56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B57ED-39D0-4BA8-915A-E3FE90925B0B}"/>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116855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EBD2-17C9-4F7D-B9A1-858000700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96C9D1-A639-40FE-9592-FBF819759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750298-F969-4B4A-8886-D0C179F11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52B66-7927-4D7E-BB9C-7F3C0FBBCCD4}"/>
              </a:ext>
            </a:extLst>
          </p:cNvPr>
          <p:cNvSpPr>
            <a:spLocks noGrp="1"/>
          </p:cNvSpPr>
          <p:nvPr>
            <p:ph type="dt" sz="half" idx="10"/>
          </p:nvPr>
        </p:nvSpPr>
        <p:spPr/>
        <p:txBody>
          <a:bodyPr/>
          <a:lstStyle/>
          <a:p>
            <a:fld id="{924CA028-A1CC-4D50-95FA-F2612B28B1A9}" type="datetimeFigureOut">
              <a:rPr lang="en-US" smtClean="0"/>
              <a:t>3/26/2022</a:t>
            </a:fld>
            <a:endParaRPr lang="en-US"/>
          </a:p>
        </p:txBody>
      </p:sp>
      <p:sp>
        <p:nvSpPr>
          <p:cNvPr id="6" name="Footer Placeholder 5">
            <a:extLst>
              <a:ext uri="{FF2B5EF4-FFF2-40B4-BE49-F238E27FC236}">
                <a16:creationId xmlns:a16="http://schemas.microsoft.com/office/drawing/2014/main" id="{A5BD1304-1843-4F29-BB0D-09CA55F4C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C3902-CB49-4168-9ACD-4F92B6974ED8}"/>
              </a:ext>
            </a:extLst>
          </p:cNvPr>
          <p:cNvSpPr>
            <a:spLocks noGrp="1"/>
          </p:cNvSpPr>
          <p:nvPr>
            <p:ph type="sldNum" sz="quarter" idx="12"/>
          </p:nvPr>
        </p:nvSpPr>
        <p:spPr/>
        <p:txBody>
          <a:bodyPr/>
          <a:lstStyle/>
          <a:p>
            <a:fld id="{FC202BBC-7D15-4664-8795-735149EB73D8}" type="slidenum">
              <a:rPr lang="en-US" smtClean="0"/>
              <a:t>‹#›</a:t>
            </a:fld>
            <a:endParaRPr lang="en-US"/>
          </a:p>
        </p:txBody>
      </p:sp>
    </p:spTree>
    <p:extLst>
      <p:ext uri="{BB962C8B-B14F-4D97-AF65-F5344CB8AC3E}">
        <p14:creationId xmlns:p14="http://schemas.microsoft.com/office/powerpoint/2010/main" val="29120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8DABB-9CAF-4D5D-BE9A-56B06365D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0DC937-2699-4CAB-BB03-87BC2D496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71D8C-897A-453F-95EF-20E73283C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CA028-A1CC-4D50-95FA-F2612B28B1A9}" type="datetimeFigureOut">
              <a:rPr lang="en-US" smtClean="0"/>
              <a:t>3/26/2022</a:t>
            </a:fld>
            <a:endParaRPr lang="en-US"/>
          </a:p>
        </p:txBody>
      </p:sp>
      <p:sp>
        <p:nvSpPr>
          <p:cNvPr id="5" name="Footer Placeholder 4">
            <a:extLst>
              <a:ext uri="{FF2B5EF4-FFF2-40B4-BE49-F238E27FC236}">
                <a16:creationId xmlns:a16="http://schemas.microsoft.com/office/drawing/2014/main" id="{D6ADB632-D98D-4F5E-ABDF-796A04E18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9D3C67-C47B-4EF3-958A-6DA0664F9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02BBC-7D15-4664-8795-735149EB73D8}" type="slidenum">
              <a:rPr lang="en-US" smtClean="0"/>
              <a:t>‹#›</a:t>
            </a:fld>
            <a:endParaRPr lang="en-US"/>
          </a:p>
        </p:txBody>
      </p:sp>
    </p:spTree>
    <p:extLst>
      <p:ext uri="{BB962C8B-B14F-4D97-AF65-F5344CB8AC3E}">
        <p14:creationId xmlns:p14="http://schemas.microsoft.com/office/powerpoint/2010/main" val="302925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AAC7-B335-45E0-A28B-21989D3D29BE}"/>
              </a:ext>
            </a:extLst>
          </p:cNvPr>
          <p:cNvSpPr>
            <a:spLocks noGrp="1"/>
          </p:cNvSpPr>
          <p:nvPr>
            <p:ph type="ctrTitle"/>
          </p:nvPr>
        </p:nvSpPr>
        <p:spPr>
          <a:xfrm>
            <a:off x="1524000" y="524656"/>
            <a:ext cx="9144000" cy="2731306"/>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Analysis of Algorithms</a:t>
            </a:r>
            <a:br>
              <a:rPr lang="en-US" dirty="0"/>
            </a:br>
            <a:r>
              <a:rPr lang="en-US" sz="3600" dirty="0"/>
              <a:t>(Introduction, Time and Space Complexity)</a:t>
            </a:r>
            <a:br>
              <a:rPr lang="en-US" sz="3600" dirty="0"/>
            </a:br>
            <a:endParaRPr lang="en-US" dirty="0"/>
          </a:p>
        </p:txBody>
      </p:sp>
      <p:sp>
        <p:nvSpPr>
          <p:cNvPr id="3" name="Subtitle 2">
            <a:extLst>
              <a:ext uri="{FF2B5EF4-FFF2-40B4-BE49-F238E27FC236}">
                <a16:creationId xmlns:a16="http://schemas.microsoft.com/office/drawing/2014/main" id="{5E6D9E77-BEC8-4181-BCE8-FD42E812378E}"/>
              </a:ext>
            </a:extLst>
          </p:cNvPr>
          <p:cNvSpPr>
            <a:spLocks noGrp="1"/>
          </p:cNvSpPr>
          <p:nvPr>
            <p:ph type="subTitle" idx="1"/>
          </p:nvPr>
        </p:nvSpPr>
        <p:spPr>
          <a:xfrm>
            <a:off x="1524000" y="3602038"/>
            <a:ext cx="9144000" cy="2963654"/>
          </a:xfrm>
        </p:spPr>
        <p:txBody>
          <a:bodyPr>
            <a:normAutofit fontScale="92500" lnSpcReduction="10000"/>
          </a:bodyPr>
          <a:lstStyle/>
          <a:p>
            <a:r>
              <a:rPr lang="en-US" dirty="0"/>
              <a:t>L</a:t>
            </a:r>
          </a:p>
          <a:p>
            <a:endParaRPr lang="en-US" dirty="0"/>
          </a:p>
          <a:p>
            <a:pPr algn="r"/>
            <a:r>
              <a:rPr lang="en-US" dirty="0"/>
              <a:t>Presentation by</a:t>
            </a:r>
          </a:p>
          <a:p>
            <a:pPr algn="r"/>
            <a:r>
              <a:rPr lang="en-US" dirty="0"/>
              <a:t>Dr. D.Uma Devi</a:t>
            </a:r>
          </a:p>
          <a:p>
            <a:pPr algn="r"/>
            <a:r>
              <a:rPr lang="en-US" dirty="0"/>
              <a:t> Associate Professor,</a:t>
            </a:r>
          </a:p>
          <a:p>
            <a:pPr algn="r"/>
            <a:r>
              <a:rPr lang="en-US" dirty="0"/>
              <a:t> Dept. of CSE,</a:t>
            </a:r>
          </a:p>
          <a:p>
            <a:pPr algn="r"/>
            <a:r>
              <a:rPr lang="en-US" dirty="0"/>
              <a:t>GVPCE(A)</a:t>
            </a:r>
          </a:p>
          <a:p>
            <a:endParaRPr lang="en-US" dirty="0"/>
          </a:p>
        </p:txBody>
      </p:sp>
    </p:spTree>
    <p:extLst>
      <p:ext uri="{BB962C8B-B14F-4D97-AF65-F5344CB8AC3E}">
        <p14:creationId xmlns:p14="http://schemas.microsoft.com/office/powerpoint/2010/main" val="279903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67E8-9F18-47E9-A01D-A5EEA185D699}"/>
              </a:ext>
            </a:extLst>
          </p:cNvPr>
          <p:cNvSpPr>
            <a:spLocks noGrp="1"/>
          </p:cNvSpPr>
          <p:nvPr>
            <p:ph type="title"/>
          </p:nvPr>
        </p:nvSpPr>
        <p:spPr>
          <a:xfrm>
            <a:off x="838200" y="365126"/>
            <a:ext cx="10515600" cy="624226"/>
          </a:xfrm>
        </p:spPr>
        <p:txBody>
          <a:bodyPr>
            <a:noAutofit/>
          </a:bodyPr>
          <a:lstStyle/>
          <a:p>
            <a:r>
              <a:rPr lang="en-US" sz="2000" b="1" i="0" dirty="0">
                <a:solidFill>
                  <a:srgbClr val="273239"/>
                </a:solidFill>
                <a:effectLst/>
                <a:latin typeface="urw-din"/>
              </a:rPr>
              <a:t>Step 3: Testing the algorithm by implementing it.</a:t>
            </a:r>
            <a:br>
              <a:rPr lang="en-US" sz="2000" b="0" i="0" dirty="0">
                <a:solidFill>
                  <a:srgbClr val="273239"/>
                </a:solidFill>
                <a:effectLst/>
                <a:latin typeface="urw-din"/>
              </a:rPr>
            </a:br>
            <a:r>
              <a:rPr lang="en-US" sz="2000" b="0" i="0" dirty="0" err="1">
                <a:solidFill>
                  <a:srgbClr val="273239"/>
                </a:solidFill>
                <a:effectLst/>
                <a:latin typeface="urw-din"/>
              </a:rPr>
              <a:t>Inorder</a:t>
            </a:r>
            <a:r>
              <a:rPr lang="en-US" sz="2000" b="0" i="0" dirty="0">
                <a:solidFill>
                  <a:srgbClr val="273239"/>
                </a:solidFill>
                <a:effectLst/>
                <a:latin typeface="urw-din"/>
              </a:rPr>
              <a:t> to test the algorithm, let’s implement it in C language. (</a:t>
            </a:r>
            <a:r>
              <a:rPr lang="en-US" sz="2000" dirty="0"/>
              <a:t>C program to add three numbers</a:t>
            </a:r>
            <a:br>
              <a:rPr lang="en-US" sz="2000" b="0" i="0" dirty="0">
                <a:solidFill>
                  <a:srgbClr val="273239"/>
                </a:solidFill>
                <a:effectLst/>
                <a:latin typeface="urw-din"/>
              </a:rPr>
            </a:br>
            <a:endParaRPr lang="en-US" sz="2000" dirty="0"/>
          </a:p>
        </p:txBody>
      </p:sp>
      <p:sp>
        <p:nvSpPr>
          <p:cNvPr id="3" name="Content Placeholder 2">
            <a:extLst>
              <a:ext uri="{FF2B5EF4-FFF2-40B4-BE49-F238E27FC236}">
                <a16:creationId xmlns:a16="http://schemas.microsoft.com/office/drawing/2014/main" id="{98B7B993-2751-4BA3-9A18-F7A7F796B388}"/>
              </a:ext>
            </a:extLst>
          </p:cNvPr>
          <p:cNvSpPr>
            <a:spLocks noGrp="1"/>
          </p:cNvSpPr>
          <p:nvPr>
            <p:ph idx="1"/>
          </p:nvPr>
        </p:nvSpPr>
        <p:spPr>
          <a:xfrm>
            <a:off x="838200" y="989352"/>
            <a:ext cx="11093970" cy="5187611"/>
          </a:xfrm>
        </p:spPr>
        <p:txBody>
          <a:bodyPr>
            <a:normAutofit fontScale="25000" lnSpcReduction="20000"/>
          </a:bodyPr>
          <a:lstStyle/>
          <a:p>
            <a:br>
              <a:rPr lang="en-US" sz="9600" dirty="0"/>
            </a:br>
            <a:endParaRPr lang="en-US" sz="9600" dirty="0"/>
          </a:p>
          <a:p>
            <a:r>
              <a:rPr lang="en-US" sz="9600" dirty="0"/>
              <a:t>#include &lt;</a:t>
            </a:r>
            <a:r>
              <a:rPr lang="en-US" sz="9600" dirty="0" err="1"/>
              <a:t>stdio.h</a:t>
            </a:r>
            <a:r>
              <a:rPr lang="en-US" sz="9600" dirty="0"/>
              <a:t>&gt;</a:t>
            </a:r>
          </a:p>
          <a:p>
            <a:r>
              <a:rPr lang="en-US" sz="9600" dirty="0"/>
              <a:t>int main()</a:t>
            </a:r>
          </a:p>
          <a:p>
            <a:r>
              <a:rPr lang="en-US" sz="9600" dirty="0"/>
              <a:t>{</a:t>
            </a:r>
          </a:p>
          <a:p>
            <a:r>
              <a:rPr lang="en-US" sz="9600" dirty="0"/>
              <a:t>	int num1, num2, num3;  // Variables to take the input of the 3 numbers</a:t>
            </a:r>
          </a:p>
          <a:p>
            <a:r>
              <a:rPr lang="en-US" sz="9600" dirty="0"/>
              <a:t>	int sum;                            // Variable to store the resultant sum</a:t>
            </a:r>
          </a:p>
          <a:p>
            <a:r>
              <a:rPr lang="en-US" sz="9600" dirty="0"/>
              <a:t>	</a:t>
            </a:r>
            <a:r>
              <a:rPr lang="en-US" sz="9600" dirty="0" err="1"/>
              <a:t>printf</a:t>
            </a:r>
            <a:r>
              <a:rPr lang="en-US" sz="9600" dirty="0"/>
              <a:t>("Enter the 1st number: ");</a:t>
            </a:r>
          </a:p>
          <a:p>
            <a:r>
              <a:rPr lang="en-US" sz="9600" dirty="0"/>
              <a:t>	</a:t>
            </a:r>
            <a:r>
              <a:rPr lang="en-US" sz="9600" dirty="0" err="1"/>
              <a:t>scanf</a:t>
            </a:r>
            <a:r>
              <a:rPr lang="en-US" sz="9600" dirty="0"/>
              <a:t>("%d", &amp;num1);</a:t>
            </a:r>
          </a:p>
          <a:p>
            <a:r>
              <a:rPr lang="en-US" sz="9600" dirty="0"/>
              <a:t>	</a:t>
            </a:r>
            <a:r>
              <a:rPr lang="en-US" sz="9600" dirty="0" err="1"/>
              <a:t>printf</a:t>
            </a:r>
            <a:r>
              <a:rPr lang="en-US" sz="9600" dirty="0"/>
              <a:t>("%d\n", num1);</a:t>
            </a:r>
          </a:p>
          <a:p>
            <a:endParaRPr lang="en-US" sz="9600" dirty="0"/>
          </a:p>
          <a:p>
            <a:r>
              <a:rPr lang="en-US" sz="9600" dirty="0"/>
              <a:t>	</a:t>
            </a:r>
            <a:r>
              <a:rPr lang="en-US" sz="9600" dirty="0" err="1"/>
              <a:t>printf</a:t>
            </a:r>
            <a:r>
              <a:rPr lang="en-US" sz="9600" dirty="0"/>
              <a:t>("Enter the 2nd number: ");</a:t>
            </a:r>
          </a:p>
          <a:p>
            <a:r>
              <a:rPr lang="en-US" sz="9600" dirty="0"/>
              <a:t>	</a:t>
            </a:r>
            <a:r>
              <a:rPr lang="en-US" sz="9600" dirty="0" err="1"/>
              <a:t>scanf</a:t>
            </a:r>
            <a:r>
              <a:rPr lang="en-US" sz="9600" dirty="0"/>
              <a:t>("%d", &amp;num2);</a:t>
            </a:r>
          </a:p>
          <a:p>
            <a:r>
              <a:rPr lang="en-US" sz="9600" dirty="0"/>
              <a:t>	</a:t>
            </a:r>
            <a:r>
              <a:rPr lang="en-US" sz="9600" dirty="0" err="1"/>
              <a:t>printf</a:t>
            </a:r>
            <a:r>
              <a:rPr lang="en-US" sz="9600" dirty="0"/>
              <a:t>("%d\n", num2);</a:t>
            </a:r>
          </a:p>
          <a:p>
            <a:endParaRPr lang="en-US" sz="9600" dirty="0"/>
          </a:p>
          <a:p>
            <a:pPr marL="0" indent="0">
              <a:buNone/>
            </a:pPr>
            <a:endParaRPr lang="en-US" dirty="0"/>
          </a:p>
        </p:txBody>
      </p:sp>
    </p:spTree>
    <p:extLst>
      <p:ext uri="{BB962C8B-B14F-4D97-AF65-F5344CB8AC3E}">
        <p14:creationId xmlns:p14="http://schemas.microsoft.com/office/powerpoint/2010/main" val="231513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3CFB-1FE8-4EA1-BDEA-BE00DA399E08}"/>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E24DD6D-30E2-4756-A0FA-A377F64CF5A1}"/>
              </a:ext>
            </a:extLst>
          </p:cNvPr>
          <p:cNvSpPr>
            <a:spLocks noGrp="1"/>
          </p:cNvSpPr>
          <p:nvPr>
            <p:ph idx="1"/>
          </p:nvPr>
        </p:nvSpPr>
        <p:spPr>
          <a:xfrm>
            <a:off x="838200" y="681038"/>
            <a:ext cx="10515600" cy="5495925"/>
          </a:xfrm>
        </p:spPr>
        <p:txBody>
          <a:bodyPr>
            <a:normAutofit fontScale="92500" lnSpcReduction="20000"/>
          </a:bodyPr>
          <a:lstStyle/>
          <a:p>
            <a:r>
              <a:rPr lang="en-US" sz="2800" dirty="0" err="1"/>
              <a:t>printf</a:t>
            </a:r>
            <a:r>
              <a:rPr lang="en-US" sz="2800" dirty="0"/>
              <a:t>("Enter the 3rd number: ");</a:t>
            </a:r>
          </a:p>
          <a:p>
            <a:r>
              <a:rPr lang="en-US" sz="2800" dirty="0"/>
              <a:t>	</a:t>
            </a:r>
            <a:r>
              <a:rPr lang="en-US" sz="2800" dirty="0" err="1"/>
              <a:t>scanf</a:t>
            </a:r>
            <a:r>
              <a:rPr lang="en-US" sz="2800" dirty="0"/>
              <a:t>("%d", &amp;num3);</a:t>
            </a:r>
          </a:p>
          <a:p>
            <a:r>
              <a:rPr lang="en-US" sz="2800" dirty="0"/>
              <a:t>	</a:t>
            </a:r>
            <a:r>
              <a:rPr lang="en-US" sz="2800" dirty="0" err="1"/>
              <a:t>printf</a:t>
            </a:r>
            <a:r>
              <a:rPr lang="en-US" sz="2800" dirty="0"/>
              <a:t>("%d\n", num3);</a:t>
            </a:r>
          </a:p>
          <a:p>
            <a:endParaRPr lang="en-US" sz="2800" dirty="0"/>
          </a:p>
          <a:p>
            <a:r>
              <a:rPr lang="en-US" sz="2800" dirty="0"/>
              <a:t>	// Calculate the sum using + operator</a:t>
            </a:r>
          </a:p>
          <a:p>
            <a:r>
              <a:rPr lang="en-US" sz="2800" dirty="0"/>
              <a:t>	// and store it in variable sum</a:t>
            </a:r>
          </a:p>
          <a:p>
            <a:r>
              <a:rPr lang="en-US" sz="2800" dirty="0"/>
              <a:t>	sum = num1 + num2 + num3;</a:t>
            </a:r>
          </a:p>
          <a:p>
            <a:endParaRPr lang="en-US" sz="2800" dirty="0"/>
          </a:p>
          <a:p>
            <a:r>
              <a:rPr lang="en-US" sz="2800" dirty="0"/>
              <a:t>	// Print the sum</a:t>
            </a:r>
          </a:p>
          <a:p>
            <a:r>
              <a:rPr lang="en-US" sz="2800" dirty="0"/>
              <a:t>	</a:t>
            </a:r>
            <a:r>
              <a:rPr lang="en-US" sz="2800" dirty="0" err="1"/>
              <a:t>printf</a:t>
            </a:r>
            <a:r>
              <a:rPr lang="en-US" sz="2800" dirty="0"/>
              <a:t>("\</a:t>
            </a:r>
            <a:r>
              <a:rPr lang="en-US" sz="2800" dirty="0" err="1"/>
              <a:t>nSum</a:t>
            </a:r>
            <a:r>
              <a:rPr lang="en-US" sz="2800" dirty="0"/>
              <a:t> of the 3 numbers is: %d", sum);</a:t>
            </a:r>
          </a:p>
          <a:p>
            <a:endParaRPr lang="en-US" sz="2800" dirty="0"/>
          </a:p>
          <a:p>
            <a:r>
              <a:rPr lang="en-US" sz="2800" dirty="0"/>
              <a:t>	return 0;</a:t>
            </a:r>
          </a:p>
          <a:p>
            <a:r>
              <a:rPr lang="en-US" sz="2800" dirty="0"/>
              <a:t>}</a:t>
            </a:r>
          </a:p>
          <a:p>
            <a:endParaRPr lang="en-US" dirty="0"/>
          </a:p>
        </p:txBody>
      </p:sp>
    </p:spTree>
    <p:extLst>
      <p:ext uri="{BB962C8B-B14F-4D97-AF65-F5344CB8AC3E}">
        <p14:creationId xmlns:p14="http://schemas.microsoft.com/office/powerpoint/2010/main" val="359482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0C51-C837-405D-AADF-00734592515C}"/>
              </a:ext>
            </a:extLst>
          </p:cNvPr>
          <p:cNvSpPr>
            <a:spLocks noGrp="1"/>
          </p:cNvSpPr>
          <p:nvPr>
            <p:ph type="title"/>
          </p:nvPr>
        </p:nvSpPr>
        <p:spPr>
          <a:xfrm>
            <a:off x="838200" y="365126"/>
            <a:ext cx="10515600" cy="6959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1FB9607-11EA-4981-8820-2AB2479F9F75}"/>
              </a:ext>
            </a:extLst>
          </p:cNvPr>
          <p:cNvSpPr>
            <a:spLocks noGrp="1"/>
          </p:cNvSpPr>
          <p:nvPr>
            <p:ph idx="1"/>
          </p:nvPr>
        </p:nvSpPr>
        <p:spPr>
          <a:xfrm>
            <a:off x="838200" y="689548"/>
            <a:ext cx="10515600" cy="5487415"/>
          </a:xfrm>
        </p:spPr>
        <p:txBody>
          <a:bodyPr>
            <a:normAutofit/>
          </a:bodyPr>
          <a:lstStyle/>
          <a:p>
            <a:pPr algn="l" fontAlgn="base">
              <a:buFont typeface="+mj-lt"/>
              <a:buAutoNum type="arabicPeriod"/>
            </a:pPr>
            <a:r>
              <a:rPr lang="en-US" b="1" i="0" dirty="0">
                <a:solidFill>
                  <a:srgbClr val="273239"/>
                </a:solidFill>
                <a:effectLst/>
                <a:latin typeface="urw-din"/>
              </a:rPr>
              <a:t>Priori Analysis:</a:t>
            </a:r>
            <a:r>
              <a:rPr lang="en-US" b="0" i="0" dirty="0">
                <a:solidFill>
                  <a:srgbClr val="273239"/>
                </a:solidFill>
                <a:effectLst/>
                <a:latin typeface="urw-din"/>
              </a:rPr>
              <a:t> “Priori” means “before”. Hence Priori analysis means checking the algorithm before its implementation. In this, the algorithm is checked when it is written in the form of theoretical steps. This Efficiency of an algorithm is measured by assuming that all other factors, for example, processor speed, are constant and have no effect on the implementation. This is done usually by the algorithm designer. It is in this method, that the Algorithm Complexity is determined.</a:t>
            </a:r>
          </a:p>
          <a:p>
            <a:endParaRPr lang="en-US" dirty="0"/>
          </a:p>
        </p:txBody>
      </p:sp>
    </p:spTree>
    <p:extLst>
      <p:ext uri="{BB962C8B-B14F-4D97-AF65-F5344CB8AC3E}">
        <p14:creationId xmlns:p14="http://schemas.microsoft.com/office/powerpoint/2010/main" val="120905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84E0-15C3-4D04-9707-9EF0CCDF6F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1F4D31-DC4A-4164-A5D9-B055FFDC25A9}"/>
              </a:ext>
            </a:extLst>
          </p:cNvPr>
          <p:cNvSpPr>
            <a:spLocks noGrp="1"/>
          </p:cNvSpPr>
          <p:nvPr>
            <p:ph idx="1"/>
          </p:nvPr>
        </p:nvSpPr>
        <p:spPr/>
        <p:txBody>
          <a:bodyPr/>
          <a:lstStyle/>
          <a:p>
            <a:r>
              <a:rPr lang="en-US" b="1" i="0" dirty="0">
                <a:solidFill>
                  <a:srgbClr val="273239"/>
                </a:solidFill>
                <a:effectLst/>
                <a:latin typeface="urw-din"/>
              </a:rPr>
              <a:t>Posterior Analysis:</a:t>
            </a:r>
            <a:r>
              <a:rPr lang="en-US" b="0" i="0" dirty="0">
                <a:solidFill>
                  <a:srgbClr val="273239"/>
                </a:solidFill>
                <a:effectLst/>
                <a:latin typeface="urw-din"/>
              </a:rPr>
              <a:t> “Posterior” means “after”. Hence Posterior analysis means checking the algorithm after its implementation. In this, the algorithm is checked by implementing it in any programming language and executing it. This analysis helps to get the actual and real analysis report about correctness, space required, time consumed etc.</a:t>
            </a:r>
          </a:p>
          <a:p>
            <a:pPr algn="l" fontAlgn="base">
              <a:buFont typeface="Arial" panose="020B0604020202020204" pitchFamily="34" charset="0"/>
              <a:buChar char="•"/>
            </a:pPr>
            <a:r>
              <a:rPr lang="en-US" b="1" i="0" dirty="0">
                <a:solidFill>
                  <a:srgbClr val="273239"/>
                </a:solidFill>
                <a:effectLst/>
                <a:latin typeface="urw-din"/>
              </a:rPr>
              <a:t>Time Factor</a:t>
            </a:r>
            <a:r>
              <a:rPr lang="en-US" b="0" i="0" dirty="0">
                <a:solidFill>
                  <a:srgbClr val="273239"/>
                </a:solidFill>
                <a:effectLst/>
                <a:latin typeface="urw-din"/>
              </a:rPr>
              <a:t>: Time is measured by counting the number of key operations such as comparisons in the sorting algorithm.</a:t>
            </a:r>
          </a:p>
          <a:p>
            <a:pPr algn="l" fontAlgn="base">
              <a:buFont typeface="Arial" panose="020B0604020202020204" pitchFamily="34" charset="0"/>
              <a:buChar char="•"/>
            </a:pPr>
            <a:r>
              <a:rPr lang="en-US" b="1" i="0" dirty="0">
                <a:solidFill>
                  <a:srgbClr val="273239"/>
                </a:solidFill>
                <a:effectLst/>
                <a:latin typeface="urw-din"/>
              </a:rPr>
              <a:t>Space Factor</a:t>
            </a:r>
            <a:r>
              <a:rPr lang="en-US" b="0" i="0" dirty="0">
                <a:solidFill>
                  <a:srgbClr val="273239"/>
                </a:solidFill>
                <a:effectLst/>
                <a:latin typeface="urw-din"/>
              </a:rPr>
              <a:t>: Space is measured by counting the maximum memory space required by the algorithm.</a:t>
            </a:r>
          </a:p>
          <a:p>
            <a:endParaRPr lang="en-US" dirty="0"/>
          </a:p>
        </p:txBody>
      </p:sp>
    </p:spTree>
    <p:extLst>
      <p:ext uri="{BB962C8B-B14F-4D97-AF65-F5344CB8AC3E}">
        <p14:creationId xmlns:p14="http://schemas.microsoft.com/office/powerpoint/2010/main" val="193743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26D1-EA6A-43E6-A2B5-F16605C9B3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DBEB63-0B80-488A-8AC3-35F0208114E8}"/>
              </a:ext>
            </a:extLst>
          </p:cNvPr>
          <p:cNvSpPr>
            <a:spLocks noGrp="1"/>
          </p:cNvSpPr>
          <p:nvPr>
            <p:ph idx="1"/>
          </p:nvPr>
        </p:nvSpPr>
        <p:spPr/>
        <p:txBody>
          <a:bodyPr/>
          <a:lstStyle/>
          <a:p>
            <a:pPr algn="l" fontAlgn="base">
              <a:buFont typeface="+mj-lt"/>
              <a:buAutoNum type="arabicPeriod"/>
            </a:pPr>
            <a:r>
              <a:rPr lang="en-US" b="1" i="0" dirty="0">
                <a:solidFill>
                  <a:srgbClr val="273239"/>
                </a:solidFill>
                <a:effectLst/>
                <a:latin typeface="urw-din"/>
              </a:rPr>
              <a:t>Space Complexity:</a:t>
            </a:r>
            <a:r>
              <a:rPr lang="en-US" b="0" i="0" dirty="0">
                <a:solidFill>
                  <a:srgbClr val="273239"/>
                </a:solidFill>
                <a:effectLst/>
                <a:latin typeface="urw-din"/>
              </a:rPr>
              <a:t> Space complexity of an algorithm refers to the amount of memory that this algorithm requires to execute and get the result. This can be for inputs, temporary operations, or outputs.</a:t>
            </a:r>
            <a:br>
              <a:rPr lang="en-US" b="0" i="0" dirty="0">
                <a:solidFill>
                  <a:srgbClr val="273239"/>
                </a:solidFill>
                <a:effectLst/>
                <a:latin typeface="urw-din"/>
              </a:rPr>
            </a:br>
            <a:r>
              <a:rPr lang="en-US" b="1" i="0" dirty="0">
                <a:solidFill>
                  <a:srgbClr val="273239"/>
                </a:solidFill>
                <a:effectLst/>
                <a:latin typeface="urw-din"/>
              </a:rPr>
              <a:t>How to calculate Space Complexity?</a:t>
            </a:r>
            <a:br>
              <a:rPr lang="en-US" b="0" i="0" dirty="0">
                <a:solidFill>
                  <a:srgbClr val="273239"/>
                </a:solidFill>
                <a:effectLst/>
                <a:latin typeface="urw-din"/>
              </a:rPr>
            </a:br>
            <a:r>
              <a:rPr lang="en-US" b="0" i="0" dirty="0">
                <a:solidFill>
                  <a:srgbClr val="273239"/>
                </a:solidFill>
                <a:effectLst/>
                <a:latin typeface="urw-din"/>
              </a:rPr>
              <a:t>The space complexity of an algorithm is calculated by determining following 2 components: </a:t>
            </a:r>
          </a:p>
          <a:p>
            <a:pPr marL="742950" lvl="1" indent="-285750" algn="l" fontAlgn="base">
              <a:buFont typeface="+mj-lt"/>
              <a:buAutoNum type="arabicPeriod"/>
            </a:pPr>
            <a:r>
              <a:rPr lang="en-US" b="1" i="0" dirty="0">
                <a:solidFill>
                  <a:srgbClr val="273239"/>
                </a:solidFill>
                <a:effectLst/>
                <a:latin typeface="urw-din"/>
              </a:rPr>
              <a:t>Fixed Part:</a:t>
            </a:r>
            <a:r>
              <a:rPr lang="en-US" b="0" i="0" dirty="0">
                <a:solidFill>
                  <a:srgbClr val="273239"/>
                </a:solidFill>
                <a:effectLst/>
                <a:latin typeface="urw-din"/>
              </a:rPr>
              <a:t> This refers to the space that is definitely required by the algorithm. For example, input variables, output variables, program size, etc.</a:t>
            </a:r>
          </a:p>
          <a:p>
            <a:pPr marL="742950" lvl="1" indent="-285750" algn="l" fontAlgn="base">
              <a:buFont typeface="+mj-lt"/>
              <a:buAutoNum type="arabicPeriod"/>
            </a:pPr>
            <a:r>
              <a:rPr lang="en-US" b="1" i="0" dirty="0">
                <a:solidFill>
                  <a:srgbClr val="273239"/>
                </a:solidFill>
                <a:effectLst/>
                <a:latin typeface="urw-din"/>
              </a:rPr>
              <a:t>Variable Part:</a:t>
            </a:r>
            <a:r>
              <a:rPr lang="en-US" b="0" i="0" dirty="0">
                <a:solidFill>
                  <a:srgbClr val="273239"/>
                </a:solidFill>
                <a:effectLst/>
                <a:latin typeface="urw-din"/>
              </a:rPr>
              <a:t> This refers to the space that can be different based on the implementation of the algorithm. For example, temporary variables, dynamic memory allocation, recursion stack space, etc.</a:t>
            </a:r>
          </a:p>
          <a:p>
            <a:endParaRPr lang="en-US" dirty="0"/>
          </a:p>
        </p:txBody>
      </p:sp>
    </p:spTree>
    <p:extLst>
      <p:ext uri="{BB962C8B-B14F-4D97-AF65-F5344CB8AC3E}">
        <p14:creationId xmlns:p14="http://schemas.microsoft.com/office/powerpoint/2010/main" val="409145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9E22-64DB-4A50-AECC-1CD7B9A3D9E3}"/>
              </a:ext>
            </a:extLst>
          </p:cNvPr>
          <p:cNvSpPr>
            <a:spLocks noGrp="1"/>
          </p:cNvSpPr>
          <p:nvPr>
            <p:ph type="title"/>
          </p:nvPr>
        </p:nvSpPr>
        <p:spPr/>
        <p:txBody>
          <a:bodyPr/>
          <a:lstStyle/>
          <a:p>
            <a:r>
              <a:rPr lang="en-US" b="1" i="0" dirty="0">
                <a:solidFill>
                  <a:srgbClr val="273239"/>
                </a:solidFill>
                <a:effectLst/>
                <a:latin typeface="urw-din"/>
              </a:rPr>
              <a:t>Time Complexity:</a:t>
            </a:r>
            <a:r>
              <a:rPr lang="en-US" b="0" i="0" dirty="0">
                <a:solidFill>
                  <a:srgbClr val="273239"/>
                </a:solidFill>
                <a:effectLst/>
                <a:latin typeface="urw-din"/>
              </a:rPr>
              <a:t> </a:t>
            </a:r>
            <a:endParaRPr lang="en-US" dirty="0"/>
          </a:p>
        </p:txBody>
      </p:sp>
      <p:sp>
        <p:nvSpPr>
          <p:cNvPr id="3" name="Content Placeholder 2">
            <a:extLst>
              <a:ext uri="{FF2B5EF4-FFF2-40B4-BE49-F238E27FC236}">
                <a16:creationId xmlns:a16="http://schemas.microsoft.com/office/drawing/2014/main" id="{40FC08B2-192A-499C-AC0F-9DE61FB57F28}"/>
              </a:ext>
            </a:extLst>
          </p:cNvPr>
          <p:cNvSpPr>
            <a:spLocks noGrp="1"/>
          </p:cNvSpPr>
          <p:nvPr>
            <p:ph idx="1"/>
          </p:nvPr>
        </p:nvSpPr>
        <p:spPr/>
        <p:txBody>
          <a:bodyPr/>
          <a:lstStyle/>
          <a:p>
            <a:pPr marL="0" indent="0" algn="l" fontAlgn="base">
              <a:buNone/>
            </a:pPr>
            <a:r>
              <a:rPr lang="en-US" b="0" i="0" dirty="0">
                <a:solidFill>
                  <a:srgbClr val="273239"/>
                </a:solidFill>
                <a:effectLst/>
                <a:latin typeface="urw-din"/>
              </a:rPr>
              <a:t>Time complexity of an algorithm refers to the amount of time that this algorithm requires to execute and get the result. This can be for normal operations, conditional if-else statements, loop statements, etc.</a:t>
            </a:r>
            <a:br>
              <a:rPr lang="en-US" b="0" i="0" dirty="0">
                <a:solidFill>
                  <a:srgbClr val="273239"/>
                </a:solidFill>
                <a:effectLst/>
                <a:latin typeface="urw-din"/>
              </a:rPr>
            </a:br>
            <a:r>
              <a:rPr lang="en-US" b="1" i="0" dirty="0">
                <a:solidFill>
                  <a:srgbClr val="273239"/>
                </a:solidFill>
                <a:effectLst/>
                <a:latin typeface="urw-din"/>
              </a:rPr>
              <a:t>How to calculate Time Complexity?</a:t>
            </a:r>
            <a:br>
              <a:rPr lang="en-US" b="0" i="0" dirty="0">
                <a:solidFill>
                  <a:srgbClr val="273239"/>
                </a:solidFill>
                <a:effectLst/>
                <a:latin typeface="urw-din"/>
              </a:rPr>
            </a:br>
            <a:r>
              <a:rPr lang="en-US" b="0" i="0" dirty="0">
                <a:solidFill>
                  <a:srgbClr val="273239"/>
                </a:solidFill>
                <a:effectLst/>
                <a:latin typeface="urw-din"/>
              </a:rPr>
              <a:t>The time complexity of an algorithm is also calculated by determining following 2 components: </a:t>
            </a:r>
          </a:p>
          <a:p>
            <a:pPr marL="742950" lvl="1" indent="-285750" algn="l" fontAlgn="base">
              <a:buFont typeface="+mj-lt"/>
              <a:buAutoNum type="arabicPeriod"/>
            </a:pPr>
            <a:r>
              <a:rPr lang="en-US" b="1" i="0" dirty="0">
                <a:solidFill>
                  <a:srgbClr val="273239"/>
                </a:solidFill>
                <a:effectLst/>
                <a:latin typeface="urw-din"/>
              </a:rPr>
              <a:t>Constant time part:</a:t>
            </a:r>
            <a:r>
              <a:rPr lang="en-US" b="0" i="0" dirty="0">
                <a:solidFill>
                  <a:srgbClr val="273239"/>
                </a:solidFill>
                <a:effectLst/>
                <a:latin typeface="urw-din"/>
              </a:rPr>
              <a:t> Any instruction that is executed just once comes in this part. For example, input, output, if-else, switch, etc.</a:t>
            </a:r>
          </a:p>
          <a:p>
            <a:pPr marL="742950" lvl="1" indent="-285750" algn="l" fontAlgn="base">
              <a:buFont typeface="+mj-lt"/>
              <a:buAutoNum type="arabicPeriod"/>
            </a:pPr>
            <a:r>
              <a:rPr lang="en-US" b="1" i="0" dirty="0">
                <a:solidFill>
                  <a:srgbClr val="273239"/>
                </a:solidFill>
                <a:effectLst/>
                <a:latin typeface="urw-din"/>
              </a:rPr>
              <a:t>Variable Time Part:</a:t>
            </a:r>
            <a:r>
              <a:rPr lang="en-US" b="0" i="0" dirty="0">
                <a:solidFill>
                  <a:srgbClr val="273239"/>
                </a:solidFill>
                <a:effectLst/>
                <a:latin typeface="urw-din"/>
              </a:rPr>
              <a:t> Any instruction that is executed more than once, say n times, comes in this part. For example, loops, recursion, etc.</a:t>
            </a:r>
          </a:p>
          <a:p>
            <a:endParaRPr lang="en-US" dirty="0"/>
          </a:p>
        </p:txBody>
      </p:sp>
    </p:spTree>
    <p:extLst>
      <p:ext uri="{BB962C8B-B14F-4D97-AF65-F5344CB8AC3E}">
        <p14:creationId xmlns:p14="http://schemas.microsoft.com/office/powerpoint/2010/main" val="223815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4B4408-FCAA-4E1A-BE42-C482E9A562CA}"/>
              </a:ext>
            </a:extLst>
          </p:cNvPr>
          <p:cNvPicPr>
            <a:picLocks noChangeAspect="1"/>
          </p:cNvPicPr>
          <p:nvPr/>
        </p:nvPicPr>
        <p:blipFill>
          <a:blip r:embed="rId2"/>
          <a:stretch>
            <a:fillRect/>
          </a:stretch>
        </p:blipFill>
        <p:spPr>
          <a:xfrm>
            <a:off x="875299" y="1340802"/>
            <a:ext cx="4442658" cy="4384202"/>
          </a:xfrm>
          <a:prstGeom prst="rect">
            <a:avLst/>
          </a:prstGeom>
        </p:spPr>
      </p:pic>
    </p:spTree>
    <p:extLst>
      <p:ext uri="{BB962C8B-B14F-4D97-AF65-F5344CB8AC3E}">
        <p14:creationId xmlns:p14="http://schemas.microsoft.com/office/powerpoint/2010/main" val="156775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2975D-E54C-4BCD-A178-6313C55E9A7E}"/>
              </a:ext>
            </a:extLst>
          </p:cNvPr>
          <p:cNvSpPr txBox="1"/>
          <p:nvPr/>
        </p:nvSpPr>
        <p:spPr>
          <a:xfrm>
            <a:off x="381502" y="360947"/>
            <a:ext cx="4644190" cy="523220"/>
          </a:xfrm>
          <a:prstGeom prst="rect">
            <a:avLst/>
          </a:prstGeom>
          <a:noFill/>
        </p:spPr>
        <p:txBody>
          <a:bodyPr wrap="square" rtlCol="0">
            <a:spAutoFit/>
          </a:bodyPr>
          <a:lstStyle/>
          <a:p>
            <a:r>
              <a:rPr lang="en-IN" sz="2800" b="1" dirty="0">
                <a:solidFill>
                  <a:srgbClr val="1104BC"/>
                </a:solidFill>
              </a:rPr>
              <a:t>Running Time of an Algorithm</a:t>
            </a:r>
          </a:p>
        </p:txBody>
      </p:sp>
      <p:graphicFrame>
        <p:nvGraphicFramePr>
          <p:cNvPr id="5" name="Table 4">
            <a:extLst>
              <a:ext uri="{FF2B5EF4-FFF2-40B4-BE49-F238E27FC236}">
                <a16:creationId xmlns:a16="http://schemas.microsoft.com/office/drawing/2014/main" id="{664F9F9C-ADCB-405E-8581-F2921F7AFAB4}"/>
              </a:ext>
            </a:extLst>
          </p:cNvPr>
          <p:cNvGraphicFramePr>
            <a:graphicFrameLocks noGrp="1"/>
          </p:cNvGraphicFramePr>
          <p:nvPr/>
        </p:nvGraphicFramePr>
        <p:xfrm>
          <a:off x="1237915" y="1358097"/>
          <a:ext cx="9237580" cy="4246880"/>
        </p:xfrm>
        <a:graphic>
          <a:graphicData uri="http://schemas.openxmlformats.org/drawingml/2006/table">
            <a:tbl>
              <a:tblPr firstRow="1" bandRow="1">
                <a:tableStyleId>{5C22544A-7EE6-4342-B048-85BDC9FD1C3A}</a:tableStyleId>
              </a:tblPr>
              <a:tblGrid>
                <a:gridCol w="2291348">
                  <a:extLst>
                    <a:ext uri="{9D8B030D-6E8A-4147-A177-3AD203B41FA5}">
                      <a16:colId xmlns:a16="http://schemas.microsoft.com/office/drawing/2014/main" val="4158757604"/>
                    </a:ext>
                  </a:extLst>
                </a:gridCol>
                <a:gridCol w="2430379">
                  <a:extLst>
                    <a:ext uri="{9D8B030D-6E8A-4147-A177-3AD203B41FA5}">
                      <a16:colId xmlns:a16="http://schemas.microsoft.com/office/drawing/2014/main" val="166419746"/>
                    </a:ext>
                  </a:extLst>
                </a:gridCol>
                <a:gridCol w="4515853">
                  <a:extLst>
                    <a:ext uri="{9D8B030D-6E8A-4147-A177-3AD203B41FA5}">
                      <a16:colId xmlns:a16="http://schemas.microsoft.com/office/drawing/2014/main" val="826835940"/>
                    </a:ext>
                  </a:extLst>
                </a:gridCol>
              </a:tblGrid>
              <a:tr h="370840">
                <a:tc>
                  <a:txBody>
                    <a:bodyPr/>
                    <a:lstStyle/>
                    <a:p>
                      <a:r>
                        <a:rPr lang="en-US" dirty="0"/>
                        <a:t>Algorithm</a:t>
                      </a:r>
                      <a:endParaRPr lang="en-IN" dirty="0"/>
                    </a:p>
                  </a:txBody>
                  <a:tcPr/>
                </a:tc>
                <a:tc>
                  <a:txBody>
                    <a:bodyPr/>
                    <a:lstStyle/>
                    <a:p>
                      <a:r>
                        <a:rPr lang="en-US" dirty="0"/>
                        <a:t>Operation performed</a:t>
                      </a:r>
                      <a:endParaRPr lang="en-IN" dirty="0"/>
                    </a:p>
                  </a:txBody>
                  <a:tcPr/>
                </a:tc>
                <a:tc>
                  <a:txBody>
                    <a:bodyPr/>
                    <a:lstStyle/>
                    <a:p>
                      <a:r>
                        <a:rPr lang="en-US" dirty="0"/>
                        <a:t>Number of times the operation is performed when input size is n</a:t>
                      </a:r>
                      <a:endParaRPr lang="en-IN" dirty="0"/>
                    </a:p>
                  </a:txBody>
                  <a:tcPr/>
                </a:tc>
                <a:extLst>
                  <a:ext uri="{0D108BD9-81ED-4DB2-BD59-A6C34878D82A}">
                    <a16:rowId xmlns:a16="http://schemas.microsoft.com/office/drawing/2014/main" val="1528857929"/>
                  </a:ext>
                </a:extLst>
              </a:tr>
              <a:tr h="370840">
                <a:tc>
                  <a:txBody>
                    <a:bodyPr/>
                    <a:lstStyle/>
                    <a:p>
                      <a:r>
                        <a:rPr lang="en-US" dirty="0"/>
                        <a:t>Step 1. __________</a:t>
                      </a:r>
                      <a:endParaRPr lang="en-IN" dirty="0"/>
                    </a:p>
                  </a:txBody>
                  <a:tcPr/>
                </a:tc>
                <a:tc>
                  <a:txBody>
                    <a:bodyPr/>
                    <a:lstStyle/>
                    <a:p>
                      <a:r>
                        <a:rPr lang="en-US" dirty="0"/>
                        <a:t>Addition</a:t>
                      </a:r>
                      <a:endParaRPr lang="en-IN" dirty="0"/>
                    </a:p>
                  </a:txBody>
                  <a:tcPr/>
                </a:tc>
                <a:tc>
                  <a:txBody>
                    <a:bodyPr/>
                    <a:lstStyle/>
                    <a:p>
                      <a:r>
                        <a:rPr lang="en-US" baseline="0" dirty="0"/>
                        <a:t>t</a:t>
                      </a:r>
                      <a:r>
                        <a:rPr lang="en-US" baseline="-25000" dirty="0"/>
                        <a:t>1</a:t>
                      </a:r>
                      <a:r>
                        <a:rPr lang="en-US" baseline="0" dirty="0"/>
                        <a:t>(n)</a:t>
                      </a:r>
                      <a:endParaRPr lang="en-IN" baseline="0" dirty="0"/>
                    </a:p>
                  </a:txBody>
                  <a:tcPr/>
                </a:tc>
                <a:extLst>
                  <a:ext uri="{0D108BD9-81ED-4DB2-BD59-A6C34878D82A}">
                    <a16:rowId xmlns:a16="http://schemas.microsoft.com/office/drawing/2014/main" val="4003509354"/>
                  </a:ext>
                </a:extLst>
              </a:tr>
              <a:tr h="370840">
                <a:tc>
                  <a:txBody>
                    <a:bodyPr/>
                    <a:lstStyle/>
                    <a:p>
                      <a:r>
                        <a:rPr lang="en-US" dirty="0"/>
                        <a:t>Step 2. __________</a:t>
                      </a:r>
                      <a:endParaRPr lang="en-IN" dirty="0"/>
                    </a:p>
                  </a:txBody>
                  <a:tcPr/>
                </a:tc>
                <a:tc>
                  <a:txBody>
                    <a:bodyPr/>
                    <a:lstStyle/>
                    <a:p>
                      <a:r>
                        <a:rPr lang="en-US" dirty="0"/>
                        <a:t>Multiplication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2</a:t>
                      </a:r>
                      <a:r>
                        <a:rPr lang="en-US" baseline="0" dirty="0"/>
                        <a:t>(n)</a:t>
                      </a:r>
                      <a:endParaRPr lang="en-IN" baseline="0" dirty="0"/>
                    </a:p>
                  </a:txBody>
                  <a:tcPr/>
                </a:tc>
                <a:extLst>
                  <a:ext uri="{0D108BD9-81ED-4DB2-BD59-A6C34878D82A}">
                    <a16:rowId xmlns:a16="http://schemas.microsoft.com/office/drawing/2014/main" val="29164418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3. __________</a:t>
                      </a:r>
                      <a:endParaRPr lang="en-IN" dirty="0"/>
                    </a:p>
                  </a:txBody>
                  <a:tcPr/>
                </a:tc>
                <a:tc>
                  <a:txBody>
                    <a:bodyPr/>
                    <a:lstStyle/>
                    <a:p>
                      <a:r>
                        <a:rPr lang="en-US" dirty="0"/>
                        <a:t>Comparison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3</a:t>
                      </a:r>
                      <a:r>
                        <a:rPr lang="en-US" baseline="0" dirty="0"/>
                        <a:t>(n)</a:t>
                      </a:r>
                      <a:endParaRPr lang="en-IN" baseline="0" dirty="0"/>
                    </a:p>
                  </a:txBody>
                  <a:tcPr/>
                </a:tc>
                <a:extLst>
                  <a:ext uri="{0D108BD9-81ED-4DB2-BD59-A6C34878D82A}">
                    <a16:rowId xmlns:a16="http://schemas.microsoft.com/office/drawing/2014/main" val="41379971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4. __________</a:t>
                      </a:r>
                      <a:endParaRPr lang="en-IN" dirty="0"/>
                    </a:p>
                  </a:txBody>
                  <a:tcPr/>
                </a:tc>
                <a:tc>
                  <a:txBody>
                    <a:bodyPr/>
                    <a:lstStyle/>
                    <a:p>
                      <a:r>
                        <a:rPr lang="en-US" dirty="0"/>
                        <a:t>Division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4</a:t>
                      </a:r>
                      <a:r>
                        <a:rPr lang="en-US" baseline="0" dirty="0"/>
                        <a:t>(n)</a:t>
                      </a:r>
                      <a:endParaRPr lang="en-IN" baseline="0" dirty="0"/>
                    </a:p>
                  </a:txBody>
                  <a:tcPr/>
                </a:tc>
                <a:extLst>
                  <a:ext uri="{0D108BD9-81ED-4DB2-BD59-A6C34878D82A}">
                    <a16:rowId xmlns:a16="http://schemas.microsoft.com/office/drawing/2014/main" val="20590398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5. __________</a:t>
                      </a:r>
                      <a:endParaRPr lang="en-IN" dirty="0"/>
                    </a:p>
                  </a:txBody>
                  <a:tcPr/>
                </a:tc>
                <a:tc>
                  <a:txBody>
                    <a:bodyPr/>
                    <a:lstStyle/>
                    <a:p>
                      <a:r>
                        <a:rPr lang="en-US" dirty="0"/>
                        <a:t>Comparison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5</a:t>
                      </a:r>
                      <a:r>
                        <a:rPr lang="en-US" baseline="0" dirty="0"/>
                        <a:t>(n)</a:t>
                      </a:r>
                      <a:endParaRPr lang="en-IN" baseline="0" dirty="0"/>
                    </a:p>
                  </a:txBody>
                  <a:tcPr/>
                </a:tc>
                <a:extLst>
                  <a:ext uri="{0D108BD9-81ED-4DB2-BD59-A6C34878D82A}">
                    <a16:rowId xmlns:a16="http://schemas.microsoft.com/office/drawing/2014/main" val="1781304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6. __________</a:t>
                      </a:r>
                      <a:endParaRPr lang="en-IN" dirty="0"/>
                    </a:p>
                  </a:txBody>
                  <a:tcPr/>
                </a:tc>
                <a:tc>
                  <a:txBody>
                    <a:bodyPr/>
                    <a:lstStyle/>
                    <a:p>
                      <a:r>
                        <a:rPr lang="en-US" dirty="0"/>
                        <a:t>Addition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6</a:t>
                      </a:r>
                      <a:r>
                        <a:rPr lang="en-US" baseline="0" dirty="0"/>
                        <a:t>(n)</a:t>
                      </a:r>
                      <a:endParaRPr lang="en-IN" baseline="0" dirty="0"/>
                    </a:p>
                  </a:txBody>
                  <a:tcPr/>
                </a:tc>
                <a:extLst>
                  <a:ext uri="{0D108BD9-81ED-4DB2-BD59-A6C34878D82A}">
                    <a16:rowId xmlns:a16="http://schemas.microsoft.com/office/drawing/2014/main" val="1800031620"/>
                  </a:ext>
                </a:extLst>
              </a:tr>
              <a:tr h="370840">
                <a:tc>
                  <a:txBody>
                    <a:bodyPr/>
                    <a:lstStyle/>
                    <a:p>
                      <a:r>
                        <a:rPr lang="en-US" dirty="0"/>
                        <a:t>Step 7. __________</a:t>
                      </a:r>
                      <a:endParaRPr lang="en-IN" dirty="0"/>
                    </a:p>
                  </a:txBody>
                  <a:tcPr/>
                </a:tc>
                <a:tc>
                  <a:txBody>
                    <a:bodyPr/>
                    <a:lstStyle/>
                    <a:p>
                      <a:r>
                        <a:rPr lang="en-US" dirty="0"/>
                        <a:t>Multiplication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7</a:t>
                      </a:r>
                      <a:r>
                        <a:rPr lang="en-US" baseline="0" dirty="0"/>
                        <a:t>(n)</a:t>
                      </a:r>
                      <a:endParaRPr lang="en-IN" baseline="0" dirty="0"/>
                    </a:p>
                  </a:txBody>
                  <a:tcPr/>
                </a:tc>
                <a:extLst>
                  <a:ext uri="{0D108BD9-81ED-4DB2-BD59-A6C34878D82A}">
                    <a16:rowId xmlns:a16="http://schemas.microsoft.com/office/drawing/2014/main" val="3907615903"/>
                  </a:ext>
                </a:extLst>
              </a:tr>
              <a:tr h="370840">
                <a:tc>
                  <a:txBody>
                    <a:bodyPr/>
                    <a:lstStyle/>
                    <a:p>
                      <a:r>
                        <a:rPr lang="en-US" dirty="0"/>
                        <a:t>Step 8. __________</a:t>
                      </a:r>
                      <a:endParaRPr lang="en-IN" dirty="0"/>
                    </a:p>
                  </a:txBody>
                  <a:tcPr/>
                </a:tc>
                <a:tc>
                  <a:txBody>
                    <a:bodyPr/>
                    <a:lstStyle/>
                    <a:p>
                      <a:r>
                        <a:rPr lang="en-US" dirty="0"/>
                        <a:t>Assignment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8</a:t>
                      </a:r>
                      <a:r>
                        <a:rPr lang="en-US" baseline="0" dirty="0"/>
                        <a:t>(n)</a:t>
                      </a:r>
                      <a:endParaRPr lang="en-IN" baseline="0" dirty="0"/>
                    </a:p>
                  </a:txBody>
                  <a:tcPr/>
                </a:tc>
                <a:extLst>
                  <a:ext uri="{0D108BD9-81ED-4DB2-BD59-A6C34878D82A}">
                    <a16:rowId xmlns:a16="http://schemas.microsoft.com/office/drawing/2014/main" val="1954204856"/>
                  </a:ext>
                </a:extLst>
              </a:tr>
              <a:tr h="370840">
                <a:tc gridSpan="2">
                  <a:txBody>
                    <a:bodyPr/>
                    <a:lstStyle/>
                    <a:p>
                      <a:r>
                        <a:rPr lang="en-US" b="1" dirty="0">
                          <a:solidFill>
                            <a:srgbClr val="002060"/>
                          </a:solidFill>
                        </a:rPr>
                        <a:t>Total number of operations performed  (T(n))</a:t>
                      </a:r>
                    </a:p>
                    <a:p>
                      <a:r>
                        <a:rPr lang="en-US" b="1" dirty="0">
                          <a:solidFill>
                            <a:srgbClr val="002060"/>
                          </a:solidFill>
                        </a:rPr>
                        <a:t>(Also called, </a:t>
                      </a:r>
                      <a:r>
                        <a:rPr lang="en-US" b="1" dirty="0">
                          <a:solidFill>
                            <a:srgbClr val="0070C0"/>
                          </a:solidFill>
                        </a:rPr>
                        <a:t>operation count </a:t>
                      </a:r>
                      <a:r>
                        <a:rPr lang="en-US" b="1" dirty="0">
                          <a:solidFill>
                            <a:srgbClr val="002060"/>
                          </a:solidFill>
                        </a:rPr>
                        <a:t>or</a:t>
                      </a:r>
                      <a:r>
                        <a:rPr lang="en-US" b="1" dirty="0">
                          <a:solidFill>
                            <a:srgbClr val="0070C0"/>
                          </a:solidFill>
                        </a:rPr>
                        <a:t> </a:t>
                      </a:r>
                      <a:r>
                        <a:rPr lang="en-US" b="1" dirty="0">
                          <a:solidFill>
                            <a:srgbClr val="7030A0"/>
                          </a:solidFill>
                        </a:rPr>
                        <a:t>running time</a:t>
                      </a:r>
                      <a:r>
                        <a:rPr lang="en-US" b="1" dirty="0">
                          <a:solidFill>
                            <a:srgbClr val="002060"/>
                          </a:solidFill>
                        </a:rPr>
                        <a:t>)</a:t>
                      </a:r>
                    </a:p>
                  </a:txBody>
                  <a:tcPr/>
                </a:tc>
                <a:tc h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t>
                      </a:r>
                      <a:r>
                        <a:rPr lang="en-US" baseline="-25000" dirty="0"/>
                        <a:t>1</a:t>
                      </a:r>
                      <a:r>
                        <a:rPr lang="en-US" baseline="0" dirty="0"/>
                        <a:t>(n)+t</a:t>
                      </a:r>
                      <a:r>
                        <a:rPr lang="en-US" baseline="-25000" dirty="0"/>
                        <a:t>2</a:t>
                      </a:r>
                      <a:r>
                        <a:rPr lang="en-US" baseline="0" dirty="0"/>
                        <a:t>(n)</a:t>
                      </a:r>
                      <a:r>
                        <a:rPr lang="en-IN" baseline="0" dirty="0"/>
                        <a:t>+</a:t>
                      </a:r>
                      <a:r>
                        <a:rPr lang="en-US" baseline="0" dirty="0"/>
                        <a:t>t</a:t>
                      </a:r>
                      <a:r>
                        <a:rPr lang="en-US" baseline="-25000" dirty="0"/>
                        <a:t>3</a:t>
                      </a:r>
                      <a:r>
                        <a:rPr lang="en-US" baseline="0" dirty="0"/>
                        <a:t>(n)+t</a:t>
                      </a:r>
                      <a:r>
                        <a:rPr lang="en-US" baseline="-25000" dirty="0"/>
                        <a:t>4</a:t>
                      </a:r>
                      <a:r>
                        <a:rPr lang="en-US" baseline="0" dirty="0"/>
                        <a:t>(n)+t</a:t>
                      </a:r>
                      <a:r>
                        <a:rPr lang="en-US" baseline="-25000" dirty="0"/>
                        <a:t>5</a:t>
                      </a:r>
                      <a:r>
                        <a:rPr lang="en-US" baseline="0" dirty="0"/>
                        <a:t>(n)+t</a:t>
                      </a:r>
                      <a:r>
                        <a:rPr lang="en-US" baseline="-25000" dirty="0"/>
                        <a:t>6</a:t>
                      </a:r>
                      <a:r>
                        <a:rPr lang="en-US" baseline="0" dirty="0"/>
                        <a:t>(n)</a:t>
                      </a:r>
                      <a:r>
                        <a:rPr lang="en-IN" baseline="0" dirty="0"/>
                        <a:t>+</a:t>
                      </a:r>
                      <a:r>
                        <a:rPr lang="en-US" baseline="0" dirty="0"/>
                        <a:t>t</a:t>
                      </a:r>
                      <a:r>
                        <a:rPr lang="en-US" baseline="-25000" dirty="0"/>
                        <a:t>7</a:t>
                      </a:r>
                      <a:r>
                        <a:rPr lang="en-US" baseline="0" dirty="0"/>
                        <a:t>(n)</a:t>
                      </a:r>
                      <a:r>
                        <a:rPr lang="en-IN" baseline="0" dirty="0"/>
                        <a:t>+</a:t>
                      </a:r>
                      <a:r>
                        <a:rPr lang="en-US" baseline="0" dirty="0"/>
                        <a:t>t</a:t>
                      </a:r>
                      <a:r>
                        <a:rPr lang="en-US" baseline="-25000" dirty="0"/>
                        <a:t>8</a:t>
                      </a:r>
                      <a:r>
                        <a:rPr lang="en-US" baseline="0" dirty="0"/>
                        <a:t>(n)</a:t>
                      </a:r>
                      <a:endParaRPr lang="en-IN" baseline="0" dirty="0"/>
                    </a:p>
                  </a:txBody>
                  <a:tcPr/>
                </a:tc>
                <a:extLst>
                  <a:ext uri="{0D108BD9-81ED-4DB2-BD59-A6C34878D82A}">
                    <a16:rowId xmlns:a16="http://schemas.microsoft.com/office/drawing/2014/main" val="1009885831"/>
                  </a:ext>
                </a:extLst>
              </a:tr>
            </a:tbl>
          </a:graphicData>
        </a:graphic>
      </p:graphicFrame>
    </p:spTree>
    <p:extLst>
      <p:ext uri="{BB962C8B-B14F-4D97-AF65-F5344CB8AC3E}">
        <p14:creationId xmlns:p14="http://schemas.microsoft.com/office/powerpoint/2010/main" val="221595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5692B2-890D-433E-AC5B-1EB11A2FBA6F}"/>
              </a:ext>
            </a:extLst>
          </p:cNvPr>
          <p:cNvPicPr>
            <a:picLocks noChangeAspect="1"/>
          </p:cNvPicPr>
          <p:nvPr/>
        </p:nvPicPr>
        <p:blipFill>
          <a:blip r:embed="rId2"/>
          <a:stretch>
            <a:fillRect/>
          </a:stretch>
        </p:blipFill>
        <p:spPr>
          <a:xfrm>
            <a:off x="1229513" y="264695"/>
            <a:ext cx="9318172" cy="6522720"/>
          </a:xfrm>
          <a:prstGeom prst="rect">
            <a:avLst/>
          </a:prstGeom>
        </p:spPr>
      </p:pic>
    </p:spTree>
    <p:extLst>
      <p:ext uri="{BB962C8B-B14F-4D97-AF65-F5344CB8AC3E}">
        <p14:creationId xmlns:p14="http://schemas.microsoft.com/office/powerpoint/2010/main" val="264316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B0CFFC-8306-47CA-82D5-1E319239E104}"/>
              </a:ext>
            </a:extLst>
          </p:cNvPr>
          <p:cNvPicPr>
            <a:picLocks noChangeAspect="1"/>
          </p:cNvPicPr>
          <p:nvPr/>
        </p:nvPicPr>
        <p:blipFill>
          <a:blip r:embed="rId2"/>
          <a:stretch>
            <a:fillRect/>
          </a:stretch>
        </p:blipFill>
        <p:spPr>
          <a:xfrm>
            <a:off x="1347787" y="538162"/>
            <a:ext cx="9496425" cy="5781675"/>
          </a:xfrm>
          <a:prstGeom prst="rect">
            <a:avLst/>
          </a:prstGeom>
        </p:spPr>
      </p:pic>
    </p:spTree>
    <p:extLst>
      <p:ext uri="{BB962C8B-B14F-4D97-AF65-F5344CB8AC3E}">
        <p14:creationId xmlns:p14="http://schemas.microsoft.com/office/powerpoint/2010/main" val="41641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98D0-BAF0-4BDC-A504-5C6CDE81405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5F13B7A-B6C5-4AF6-9245-35EF34FDDC32}"/>
              </a:ext>
            </a:extLst>
          </p:cNvPr>
          <p:cNvSpPr>
            <a:spLocks noGrp="1"/>
          </p:cNvSpPr>
          <p:nvPr>
            <p:ph idx="1"/>
          </p:nvPr>
        </p:nvSpPr>
        <p:spPr>
          <a:xfrm>
            <a:off x="838200" y="1690688"/>
            <a:ext cx="10515600" cy="4351338"/>
          </a:xfrm>
        </p:spPr>
        <p:txBody>
          <a:bodyPr/>
          <a:lstStyle/>
          <a:p>
            <a:r>
              <a:rPr lang="en-US" dirty="0"/>
              <a:t>Definition of Algorithm</a:t>
            </a:r>
          </a:p>
          <a:p>
            <a:r>
              <a:rPr lang="en-US" dirty="0"/>
              <a:t>Characteristics of Algorithm</a:t>
            </a:r>
          </a:p>
          <a:p>
            <a:r>
              <a:rPr lang="en-US" dirty="0"/>
              <a:t>How to Design a Algorithm</a:t>
            </a:r>
          </a:p>
          <a:p>
            <a:endParaRPr lang="en-US" dirty="0"/>
          </a:p>
        </p:txBody>
      </p:sp>
    </p:spTree>
    <p:extLst>
      <p:ext uri="{BB962C8B-B14F-4D97-AF65-F5344CB8AC3E}">
        <p14:creationId xmlns:p14="http://schemas.microsoft.com/office/powerpoint/2010/main" val="2136343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8E13CB-1258-4B7A-AD0E-CDCB7649BD06}"/>
              </a:ext>
            </a:extLst>
          </p:cNvPr>
          <p:cNvPicPr>
            <a:picLocks noChangeAspect="1"/>
          </p:cNvPicPr>
          <p:nvPr/>
        </p:nvPicPr>
        <p:blipFill>
          <a:blip r:embed="rId2"/>
          <a:stretch>
            <a:fillRect/>
          </a:stretch>
        </p:blipFill>
        <p:spPr>
          <a:xfrm>
            <a:off x="2395537" y="319087"/>
            <a:ext cx="7400925" cy="6219825"/>
          </a:xfrm>
          <a:prstGeom prst="rect">
            <a:avLst/>
          </a:prstGeom>
        </p:spPr>
      </p:pic>
    </p:spTree>
    <p:extLst>
      <p:ext uri="{BB962C8B-B14F-4D97-AF65-F5344CB8AC3E}">
        <p14:creationId xmlns:p14="http://schemas.microsoft.com/office/powerpoint/2010/main" val="224532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570FD2-62B4-4259-A20D-238DD7D51AFB}"/>
              </a:ext>
            </a:extLst>
          </p:cNvPr>
          <p:cNvPicPr>
            <a:picLocks noChangeAspect="1"/>
          </p:cNvPicPr>
          <p:nvPr/>
        </p:nvPicPr>
        <p:blipFill>
          <a:blip r:embed="rId2"/>
          <a:stretch>
            <a:fillRect/>
          </a:stretch>
        </p:blipFill>
        <p:spPr>
          <a:xfrm>
            <a:off x="802104" y="1247775"/>
            <a:ext cx="3048000" cy="2181225"/>
          </a:xfrm>
          <a:prstGeom prst="rect">
            <a:avLst/>
          </a:prstGeom>
        </p:spPr>
      </p:pic>
      <p:pic>
        <p:nvPicPr>
          <p:cNvPr id="3" name="Picture 2">
            <a:extLst>
              <a:ext uri="{FF2B5EF4-FFF2-40B4-BE49-F238E27FC236}">
                <a16:creationId xmlns:a16="http://schemas.microsoft.com/office/drawing/2014/main" id="{8223DDC2-AE16-4921-A4CC-3DE2110761D6}"/>
              </a:ext>
            </a:extLst>
          </p:cNvPr>
          <p:cNvPicPr>
            <a:picLocks noChangeAspect="1"/>
          </p:cNvPicPr>
          <p:nvPr/>
        </p:nvPicPr>
        <p:blipFill>
          <a:blip r:embed="rId3"/>
          <a:stretch>
            <a:fillRect/>
          </a:stretch>
        </p:blipFill>
        <p:spPr>
          <a:xfrm>
            <a:off x="1051509" y="409324"/>
            <a:ext cx="3495675" cy="504825"/>
          </a:xfrm>
          <a:prstGeom prst="rect">
            <a:avLst/>
          </a:prstGeom>
        </p:spPr>
      </p:pic>
    </p:spTree>
    <p:extLst>
      <p:ext uri="{BB962C8B-B14F-4D97-AF65-F5344CB8AC3E}">
        <p14:creationId xmlns:p14="http://schemas.microsoft.com/office/powerpoint/2010/main" val="282507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8FD72F-5239-47E5-B37F-B80627DE6526}"/>
              </a:ext>
            </a:extLst>
          </p:cNvPr>
          <p:cNvPicPr>
            <a:picLocks noChangeAspect="1"/>
          </p:cNvPicPr>
          <p:nvPr/>
        </p:nvPicPr>
        <p:blipFill>
          <a:blip r:embed="rId2"/>
          <a:stretch>
            <a:fillRect/>
          </a:stretch>
        </p:blipFill>
        <p:spPr>
          <a:xfrm>
            <a:off x="1275193" y="138830"/>
            <a:ext cx="9128113" cy="6580340"/>
          </a:xfrm>
          <a:prstGeom prst="rect">
            <a:avLst/>
          </a:prstGeom>
        </p:spPr>
      </p:pic>
    </p:spTree>
    <p:extLst>
      <p:ext uri="{BB962C8B-B14F-4D97-AF65-F5344CB8AC3E}">
        <p14:creationId xmlns:p14="http://schemas.microsoft.com/office/powerpoint/2010/main" val="143945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14111C-75ED-4F76-8509-3FAC746912C3}"/>
              </a:ext>
            </a:extLst>
          </p:cNvPr>
          <p:cNvPicPr>
            <a:picLocks noChangeAspect="1"/>
          </p:cNvPicPr>
          <p:nvPr/>
        </p:nvPicPr>
        <p:blipFill>
          <a:blip r:embed="rId2"/>
          <a:stretch>
            <a:fillRect/>
          </a:stretch>
        </p:blipFill>
        <p:spPr>
          <a:xfrm>
            <a:off x="1047913" y="242435"/>
            <a:ext cx="9668213" cy="6588235"/>
          </a:xfrm>
          <a:prstGeom prst="rect">
            <a:avLst/>
          </a:prstGeom>
        </p:spPr>
      </p:pic>
    </p:spTree>
    <p:extLst>
      <p:ext uri="{BB962C8B-B14F-4D97-AF65-F5344CB8AC3E}">
        <p14:creationId xmlns:p14="http://schemas.microsoft.com/office/powerpoint/2010/main" val="2902153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8BD9-7EF2-4B75-8281-DA1D0061E8D8}"/>
              </a:ext>
            </a:extLst>
          </p:cNvPr>
          <p:cNvSpPr>
            <a:spLocks noGrp="1"/>
          </p:cNvSpPr>
          <p:nvPr>
            <p:ph type="title"/>
          </p:nvPr>
        </p:nvSpPr>
        <p:spPr/>
        <p:txBody>
          <a:bodyPr/>
          <a:lstStyle/>
          <a:p>
            <a:r>
              <a:rPr lang="en-US" b="0" i="0" dirty="0">
                <a:solidFill>
                  <a:srgbClr val="273239"/>
                </a:solidFill>
                <a:effectLst/>
                <a:latin typeface="urw-din"/>
              </a:rPr>
              <a:t>What is time complexity of fun()?</a:t>
            </a:r>
            <a:endParaRPr lang="en-US" dirty="0"/>
          </a:p>
        </p:txBody>
      </p:sp>
      <p:sp>
        <p:nvSpPr>
          <p:cNvPr id="3" name="Content Placeholder 2">
            <a:extLst>
              <a:ext uri="{FF2B5EF4-FFF2-40B4-BE49-F238E27FC236}">
                <a16:creationId xmlns:a16="http://schemas.microsoft.com/office/drawing/2014/main" id="{A97DB6EF-EC7A-4082-A206-27785DAA371F}"/>
              </a:ext>
            </a:extLst>
          </p:cNvPr>
          <p:cNvSpPr>
            <a:spLocks noGrp="1"/>
          </p:cNvSpPr>
          <p:nvPr>
            <p:ph idx="1"/>
          </p:nvPr>
        </p:nvSpPr>
        <p:spPr/>
        <p:txBody>
          <a:bodyPr>
            <a:normAutofit fontScale="85000" lnSpcReduction="20000"/>
          </a:bodyPr>
          <a:lstStyle/>
          <a:p>
            <a:r>
              <a:rPr lang="en-US" dirty="0"/>
              <a:t>int fun(int n)</a:t>
            </a:r>
          </a:p>
          <a:p>
            <a:r>
              <a:rPr lang="en-US" dirty="0"/>
              <a:t>{</a:t>
            </a:r>
          </a:p>
          <a:p>
            <a:r>
              <a:rPr lang="en-US" dirty="0"/>
              <a:t>int count = 0;</a:t>
            </a:r>
          </a:p>
          <a:p>
            <a:r>
              <a:rPr lang="en-US" dirty="0"/>
              <a:t>for (int </a:t>
            </a:r>
            <a:r>
              <a:rPr lang="en-US" dirty="0" err="1"/>
              <a:t>i</a:t>
            </a:r>
            <a:r>
              <a:rPr lang="en-US" dirty="0"/>
              <a:t> = n; </a:t>
            </a:r>
            <a:r>
              <a:rPr lang="en-US" dirty="0" err="1"/>
              <a:t>i</a:t>
            </a:r>
            <a:r>
              <a:rPr lang="en-US" dirty="0"/>
              <a:t> &gt; 0; </a:t>
            </a:r>
            <a:r>
              <a:rPr lang="en-US" dirty="0" err="1"/>
              <a:t>i</a:t>
            </a:r>
            <a:r>
              <a:rPr lang="en-US" dirty="0"/>
              <a:t> /= 2)</a:t>
            </a:r>
          </a:p>
          <a:p>
            <a:r>
              <a:rPr lang="en-US" dirty="0"/>
              <a:t>	for (int j = 0; j &lt; </a:t>
            </a:r>
            <a:r>
              <a:rPr lang="en-US" dirty="0" err="1"/>
              <a:t>i</a:t>
            </a:r>
            <a:r>
              <a:rPr lang="en-US" dirty="0"/>
              <a:t>; </a:t>
            </a:r>
            <a:r>
              <a:rPr lang="en-US" dirty="0" err="1"/>
              <a:t>j++</a:t>
            </a:r>
            <a:r>
              <a:rPr lang="en-US" dirty="0"/>
              <a:t>)</a:t>
            </a:r>
          </a:p>
          <a:p>
            <a:r>
              <a:rPr lang="en-US" dirty="0"/>
              <a:t>		count += 1;</a:t>
            </a:r>
          </a:p>
          <a:p>
            <a:r>
              <a:rPr lang="en-US" dirty="0"/>
              <a:t>return count;</a:t>
            </a:r>
          </a:p>
          <a:p>
            <a:r>
              <a:rPr lang="en-US" dirty="0"/>
              <a:t>}</a:t>
            </a:r>
          </a:p>
          <a:p>
            <a:pPr marL="0" indent="0">
              <a:buNone/>
            </a:pPr>
            <a:r>
              <a:rPr lang="pt-BR" b="1" i="0" dirty="0">
                <a:solidFill>
                  <a:srgbClr val="273239"/>
                </a:solidFill>
                <a:effectLst/>
                <a:latin typeface="urw-din"/>
              </a:rPr>
              <a:t>(A)</a:t>
            </a:r>
            <a:r>
              <a:rPr lang="pt-BR" b="0" i="0" dirty="0">
                <a:solidFill>
                  <a:srgbClr val="273239"/>
                </a:solidFill>
                <a:effectLst/>
                <a:latin typeface="urw-din"/>
              </a:rPr>
              <a:t> O(n^2)</a:t>
            </a:r>
            <a:br>
              <a:rPr lang="pt-BR" dirty="0"/>
            </a:br>
            <a:r>
              <a:rPr lang="pt-BR" b="1" i="0" dirty="0">
                <a:solidFill>
                  <a:srgbClr val="273239"/>
                </a:solidFill>
                <a:effectLst/>
                <a:latin typeface="urw-din"/>
              </a:rPr>
              <a:t>(B)</a:t>
            </a:r>
            <a:r>
              <a:rPr lang="pt-BR" b="0" i="0" dirty="0">
                <a:solidFill>
                  <a:srgbClr val="273239"/>
                </a:solidFill>
                <a:effectLst/>
                <a:latin typeface="urw-din"/>
              </a:rPr>
              <a:t> O(nLogn)</a:t>
            </a:r>
            <a:br>
              <a:rPr lang="pt-BR" dirty="0"/>
            </a:br>
            <a:r>
              <a:rPr lang="pt-BR" b="1" i="0" dirty="0">
                <a:solidFill>
                  <a:srgbClr val="273239"/>
                </a:solidFill>
                <a:effectLst/>
                <a:latin typeface="urw-din"/>
              </a:rPr>
              <a:t>(C)</a:t>
            </a:r>
            <a:r>
              <a:rPr lang="pt-BR" b="0" i="0" dirty="0">
                <a:solidFill>
                  <a:srgbClr val="273239"/>
                </a:solidFill>
                <a:effectLst/>
                <a:latin typeface="urw-din"/>
              </a:rPr>
              <a:t> O(n)</a:t>
            </a:r>
            <a:br>
              <a:rPr lang="pt-BR" dirty="0"/>
            </a:br>
            <a:r>
              <a:rPr lang="pt-BR" b="1" i="0" dirty="0">
                <a:solidFill>
                  <a:srgbClr val="273239"/>
                </a:solidFill>
                <a:effectLst/>
                <a:latin typeface="urw-din"/>
              </a:rPr>
              <a:t>(D)</a:t>
            </a:r>
            <a:r>
              <a:rPr lang="pt-BR" b="0" i="0" dirty="0">
                <a:solidFill>
                  <a:srgbClr val="273239"/>
                </a:solidFill>
                <a:effectLst/>
                <a:latin typeface="urw-din"/>
              </a:rPr>
              <a:t> O(nLognLogn)</a:t>
            </a:r>
            <a:endParaRPr lang="en-US" dirty="0"/>
          </a:p>
          <a:p>
            <a:endParaRPr lang="en-US" dirty="0"/>
          </a:p>
        </p:txBody>
      </p:sp>
    </p:spTree>
    <p:extLst>
      <p:ext uri="{BB962C8B-B14F-4D97-AF65-F5344CB8AC3E}">
        <p14:creationId xmlns:p14="http://schemas.microsoft.com/office/powerpoint/2010/main" val="342348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11B6-7FE6-4E8D-B1D3-1F944B75C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4C2026-5349-438B-9187-027D6A765F00}"/>
              </a:ext>
            </a:extLst>
          </p:cNvPr>
          <p:cNvSpPr>
            <a:spLocks noGrp="1"/>
          </p:cNvSpPr>
          <p:nvPr>
            <p:ph idx="1"/>
          </p:nvPr>
        </p:nvSpPr>
        <p:spPr/>
        <p:txBody>
          <a:bodyPr/>
          <a:lstStyle/>
          <a:p>
            <a:pPr algn="l" fontAlgn="base"/>
            <a:r>
              <a:rPr lang="en-US" b="1" i="0" dirty="0">
                <a:solidFill>
                  <a:srgbClr val="273239"/>
                </a:solidFill>
                <a:effectLst/>
                <a:latin typeface="urw-din"/>
              </a:rPr>
              <a:t>Answer:</a:t>
            </a:r>
            <a:r>
              <a:rPr lang="en-US" b="0" i="0" dirty="0">
                <a:solidFill>
                  <a:srgbClr val="273239"/>
                </a:solidFill>
                <a:effectLst/>
                <a:latin typeface="urw-din"/>
              </a:rPr>
              <a:t> </a:t>
            </a:r>
            <a:r>
              <a:rPr lang="en-US" b="1" i="0" dirty="0">
                <a:solidFill>
                  <a:srgbClr val="273239"/>
                </a:solidFill>
                <a:effectLst/>
                <a:latin typeface="urw-din"/>
              </a:rPr>
              <a:t>(C)</a:t>
            </a:r>
            <a:br>
              <a:rPr lang="en-US" b="0" i="0" dirty="0">
                <a:solidFill>
                  <a:srgbClr val="273239"/>
                </a:solidFill>
                <a:effectLst/>
                <a:latin typeface="urw-din"/>
              </a:rPr>
            </a:br>
            <a:br>
              <a:rPr lang="en-US" b="0" i="0" dirty="0">
                <a:solidFill>
                  <a:srgbClr val="273239"/>
                </a:solidFill>
                <a:effectLst/>
                <a:latin typeface="urw-din"/>
              </a:rPr>
            </a:br>
            <a:r>
              <a:rPr lang="en-US" b="1" i="0" dirty="0">
                <a:solidFill>
                  <a:srgbClr val="273239"/>
                </a:solidFill>
                <a:effectLst/>
                <a:latin typeface="urw-din"/>
              </a:rPr>
              <a:t>Explanation:</a:t>
            </a:r>
            <a:r>
              <a:rPr lang="en-US" b="0" i="0" dirty="0">
                <a:solidFill>
                  <a:srgbClr val="273239"/>
                </a:solidFill>
                <a:effectLst/>
                <a:latin typeface="urw-din"/>
              </a:rPr>
              <a:t> For a input integer n, the innermost statement of fun() is executed following times.</a:t>
            </a:r>
          </a:p>
          <a:p>
            <a:pPr algn="l" fontAlgn="base"/>
            <a:r>
              <a:rPr lang="en-US" b="0" i="0" dirty="0">
                <a:solidFill>
                  <a:srgbClr val="273239"/>
                </a:solidFill>
                <a:effectLst/>
                <a:latin typeface="urw-din"/>
              </a:rPr>
              <a:t>n + n/2 + n/4 + … 1</a:t>
            </a:r>
          </a:p>
          <a:p>
            <a:pPr algn="l" fontAlgn="base"/>
            <a:r>
              <a:rPr lang="en-US" b="0" i="0" dirty="0">
                <a:solidFill>
                  <a:srgbClr val="273239"/>
                </a:solidFill>
                <a:effectLst/>
                <a:latin typeface="urw-din"/>
              </a:rPr>
              <a:t>So time complexity T(n) can be written as</a:t>
            </a:r>
          </a:p>
          <a:p>
            <a:pPr algn="l" fontAlgn="base"/>
            <a:r>
              <a:rPr lang="en-US" b="0" i="0" dirty="0">
                <a:solidFill>
                  <a:srgbClr val="273239"/>
                </a:solidFill>
                <a:effectLst/>
                <a:latin typeface="urw-din"/>
              </a:rPr>
              <a:t>T(n) = O(n + n/2 + n/4 + … 1) = O(n)</a:t>
            </a:r>
          </a:p>
          <a:p>
            <a:pPr algn="l" fontAlgn="base"/>
            <a:r>
              <a:rPr lang="en-US" b="0" i="0" dirty="0">
                <a:solidFill>
                  <a:srgbClr val="273239"/>
                </a:solidFill>
                <a:effectLst/>
                <a:latin typeface="urw-din"/>
              </a:rPr>
              <a:t>The value of count is also n + n/2 + n/4 + .. + 1</a:t>
            </a:r>
          </a:p>
          <a:p>
            <a:endParaRPr lang="en-US" dirty="0"/>
          </a:p>
        </p:txBody>
      </p:sp>
    </p:spTree>
    <p:extLst>
      <p:ext uri="{BB962C8B-B14F-4D97-AF65-F5344CB8AC3E}">
        <p14:creationId xmlns:p14="http://schemas.microsoft.com/office/powerpoint/2010/main" val="3171768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52F3-FDA8-4109-A13A-AF7D391C76DC}"/>
              </a:ext>
            </a:extLst>
          </p:cNvPr>
          <p:cNvSpPr>
            <a:spLocks noGrp="1"/>
          </p:cNvSpPr>
          <p:nvPr>
            <p:ph type="title"/>
          </p:nvPr>
        </p:nvSpPr>
        <p:spPr/>
        <p:txBody>
          <a:bodyPr/>
          <a:lstStyle/>
          <a:p>
            <a:r>
              <a:rPr lang="en-US" b="0" i="0" dirty="0">
                <a:solidFill>
                  <a:srgbClr val="273239"/>
                </a:solidFill>
                <a:effectLst/>
                <a:latin typeface="urw-din"/>
              </a:rPr>
              <a:t>What is the time complexity of fun()?</a:t>
            </a:r>
            <a:endParaRPr lang="en-US" dirty="0"/>
          </a:p>
        </p:txBody>
      </p:sp>
      <p:sp>
        <p:nvSpPr>
          <p:cNvPr id="3" name="Content Placeholder 2">
            <a:extLst>
              <a:ext uri="{FF2B5EF4-FFF2-40B4-BE49-F238E27FC236}">
                <a16:creationId xmlns:a16="http://schemas.microsoft.com/office/drawing/2014/main" id="{20F541C6-6532-4AD1-982B-9511303A2492}"/>
              </a:ext>
            </a:extLst>
          </p:cNvPr>
          <p:cNvSpPr>
            <a:spLocks noGrp="1"/>
          </p:cNvSpPr>
          <p:nvPr>
            <p:ph idx="1"/>
          </p:nvPr>
        </p:nvSpPr>
        <p:spPr/>
        <p:txBody>
          <a:bodyPr>
            <a:normAutofit fontScale="77500" lnSpcReduction="20000"/>
          </a:bodyPr>
          <a:lstStyle/>
          <a:p>
            <a:r>
              <a:rPr lang="en-US" dirty="0"/>
              <a:t>int fun(int n)</a:t>
            </a:r>
          </a:p>
          <a:p>
            <a:r>
              <a:rPr lang="en-US" dirty="0"/>
              <a:t>{</a:t>
            </a:r>
          </a:p>
          <a:p>
            <a:r>
              <a:rPr lang="en-US" dirty="0"/>
              <a:t>int count = 0;</a:t>
            </a:r>
          </a:p>
          <a:p>
            <a:r>
              <a:rPr lang="en-US" dirty="0"/>
              <a:t>for (int </a:t>
            </a:r>
            <a:r>
              <a:rPr lang="en-US" dirty="0" err="1"/>
              <a:t>i</a:t>
            </a:r>
            <a:r>
              <a:rPr lang="en-US" dirty="0"/>
              <a:t> = 0; </a:t>
            </a:r>
            <a:r>
              <a:rPr lang="en-US" dirty="0" err="1"/>
              <a:t>i</a:t>
            </a:r>
            <a:r>
              <a:rPr lang="en-US" dirty="0"/>
              <a:t> &lt; n; </a:t>
            </a:r>
            <a:r>
              <a:rPr lang="en-US" dirty="0" err="1"/>
              <a:t>i</a:t>
            </a:r>
            <a:r>
              <a:rPr lang="en-US" dirty="0"/>
              <a:t>++)</a:t>
            </a:r>
          </a:p>
          <a:p>
            <a:r>
              <a:rPr lang="en-US" dirty="0"/>
              <a:t>	for (int j = </a:t>
            </a:r>
            <a:r>
              <a:rPr lang="en-US" dirty="0" err="1"/>
              <a:t>i</a:t>
            </a:r>
            <a:r>
              <a:rPr lang="en-US" dirty="0"/>
              <a:t>; j &gt; 0; j--)</a:t>
            </a:r>
          </a:p>
          <a:p>
            <a:r>
              <a:rPr lang="en-US" dirty="0"/>
              <a:t>		count = count + 1;</a:t>
            </a:r>
          </a:p>
          <a:p>
            <a:r>
              <a:rPr lang="en-US" dirty="0"/>
              <a:t>return count;</a:t>
            </a:r>
          </a:p>
          <a:p>
            <a:r>
              <a:rPr lang="en-US" dirty="0"/>
              <a:t>}</a:t>
            </a:r>
          </a:p>
          <a:p>
            <a:r>
              <a:rPr lang="pt-BR" b="1" i="0" dirty="0">
                <a:solidFill>
                  <a:srgbClr val="273239"/>
                </a:solidFill>
                <a:effectLst/>
                <a:latin typeface="urw-din"/>
              </a:rPr>
              <a:t>(A)</a:t>
            </a:r>
            <a:r>
              <a:rPr lang="pt-BR" b="0" i="0" dirty="0">
                <a:solidFill>
                  <a:srgbClr val="273239"/>
                </a:solidFill>
                <a:effectLst/>
                <a:latin typeface="urw-din"/>
              </a:rPr>
              <a:t> Theta (n)</a:t>
            </a:r>
            <a:br>
              <a:rPr lang="pt-BR" dirty="0"/>
            </a:br>
            <a:r>
              <a:rPr lang="pt-BR" b="1" i="0" dirty="0">
                <a:solidFill>
                  <a:srgbClr val="273239"/>
                </a:solidFill>
                <a:effectLst/>
                <a:latin typeface="urw-din"/>
              </a:rPr>
              <a:t>(B)</a:t>
            </a:r>
            <a:r>
              <a:rPr lang="pt-BR" b="0" i="0" dirty="0">
                <a:solidFill>
                  <a:srgbClr val="273239"/>
                </a:solidFill>
                <a:effectLst/>
                <a:latin typeface="urw-din"/>
              </a:rPr>
              <a:t> Theta (n^2)</a:t>
            </a:r>
            <a:br>
              <a:rPr lang="pt-BR" dirty="0"/>
            </a:br>
            <a:r>
              <a:rPr lang="pt-BR" b="1" i="0" dirty="0">
                <a:solidFill>
                  <a:srgbClr val="273239"/>
                </a:solidFill>
                <a:effectLst/>
                <a:latin typeface="urw-din"/>
              </a:rPr>
              <a:t>(C)</a:t>
            </a:r>
            <a:r>
              <a:rPr lang="pt-BR" b="0" i="0" dirty="0">
                <a:solidFill>
                  <a:srgbClr val="273239"/>
                </a:solidFill>
                <a:effectLst/>
                <a:latin typeface="urw-din"/>
              </a:rPr>
              <a:t> Theta (n*Logn)</a:t>
            </a:r>
            <a:br>
              <a:rPr lang="pt-BR" dirty="0"/>
            </a:br>
            <a:r>
              <a:rPr lang="pt-BR" b="1" i="0" dirty="0">
                <a:solidFill>
                  <a:srgbClr val="273239"/>
                </a:solidFill>
                <a:effectLst/>
                <a:latin typeface="urw-din"/>
              </a:rPr>
              <a:t>(D)</a:t>
            </a:r>
            <a:r>
              <a:rPr lang="pt-BR" b="0" i="0" dirty="0">
                <a:solidFill>
                  <a:srgbClr val="273239"/>
                </a:solidFill>
                <a:effectLst/>
                <a:latin typeface="urw-din"/>
              </a:rPr>
              <a:t> Theta (nLognLogn)</a:t>
            </a:r>
            <a:br>
              <a:rPr lang="pt-BR" dirty="0"/>
            </a:br>
            <a:endParaRPr lang="en-US" dirty="0"/>
          </a:p>
          <a:p>
            <a:endParaRPr lang="en-US" dirty="0"/>
          </a:p>
        </p:txBody>
      </p:sp>
    </p:spTree>
    <p:extLst>
      <p:ext uri="{BB962C8B-B14F-4D97-AF65-F5344CB8AC3E}">
        <p14:creationId xmlns:p14="http://schemas.microsoft.com/office/powerpoint/2010/main" val="3730310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0F50-F7CB-4395-A73E-929F3A8A7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90099-8313-4D65-B400-5E75CC7FD69A}"/>
              </a:ext>
            </a:extLst>
          </p:cNvPr>
          <p:cNvSpPr>
            <a:spLocks noGrp="1"/>
          </p:cNvSpPr>
          <p:nvPr>
            <p:ph idx="1"/>
          </p:nvPr>
        </p:nvSpPr>
        <p:spPr/>
        <p:txBody>
          <a:bodyPr/>
          <a:lstStyle/>
          <a:p>
            <a:pPr algn="l" fontAlgn="base"/>
            <a:r>
              <a:rPr lang="en-US" b="1" i="0">
                <a:solidFill>
                  <a:srgbClr val="273239"/>
                </a:solidFill>
                <a:effectLst/>
                <a:latin typeface="urw-din"/>
              </a:rPr>
              <a:t>Answer:</a:t>
            </a:r>
            <a:r>
              <a:rPr lang="en-US" b="0" i="0">
                <a:solidFill>
                  <a:srgbClr val="273239"/>
                </a:solidFill>
                <a:effectLst/>
                <a:latin typeface="urw-din"/>
              </a:rPr>
              <a:t> </a:t>
            </a:r>
            <a:r>
              <a:rPr lang="en-US" b="1" i="0">
                <a:solidFill>
                  <a:srgbClr val="273239"/>
                </a:solidFill>
                <a:effectLst/>
                <a:latin typeface="urw-din"/>
              </a:rPr>
              <a:t>(B)</a:t>
            </a:r>
            <a:br>
              <a:rPr lang="en-US" b="0" i="0">
                <a:solidFill>
                  <a:srgbClr val="273239"/>
                </a:solidFill>
                <a:effectLst/>
                <a:latin typeface="urw-din"/>
              </a:rPr>
            </a:br>
            <a:br>
              <a:rPr lang="en-US" b="0" i="0">
                <a:solidFill>
                  <a:srgbClr val="273239"/>
                </a:solidFill>
                <a:effectLst/>
                <a:latin typeface="urw-din"/>
              </a:rPr>
            </a:br>
            <a:r>
              <a:rPr lang="en-US" b="1" i="0">
                <a:solidFill>
                  <a:srgbClr val="273239"/>
                </a:solidFill>
                <a:effectLst/>
                <a:latin typeface="urw-din"/>
              </a:rPr>
              <a:t>Explanation:</a:t>
            </a:r>
            <a:r>
              <a:rPr lang="en-US" b="0" i="0">
                <a:solidFill>
                  <a:srgbClr val="273239"/>
                </a:solidFill>
                <a:effectLst/>
                <a:latin typeface="urw-din"/>
              </a:rPr>
              <a:t> The time complexity can be calculated by counting number of times the expression “count = count + 1;” is executed. The expression is executed 0 + 1 + 2 + 3 + 4 + …. + (n-1) times.</a:t>
            </a:r>
          </a:p>
          <a:p>
            <a:pPr algn="l" fontAlgn="base"/>
            <a:r>
              <a:rPr lang="en-US" b="0" i="0">
                <a:solidFill>
                  <a:srgbClr val="273239"/>
                </a:solidFill>
                <a:effectLst/>
                <a:latin typeface="urw-din"/>
              </a:rPr>
              <a:t>Time complexity = Theta(0 + 1 + 2 + 3 + .. + n-1) = Theta (n*(n-1)/2) = Theta(n</a:t>
            </a:r>
            <a:r>
              <a:rPr lang="en-US" b="0" i="0" baseline="30000">
                <a:solidFill>
                  <a:srgbClr val="273239"/>
                </a:solidFill>
                <a:effectLst/>
                <a:latin typeface="urw-din"/>
              </a:rPr>
              <a:t>2</a:t>
            </a:r>
            <a:r>
              <a:rPr lang="en-US" b="0" i="0">
                <a:solidFill>
                  <a:srgbClr val="273239"/>
                </a:solidFill>
                <a:effectLst/>
                <a:latin typeface="urw-din"/>
              </a:rPr>
              <a:t>)</a:t>
            </a:r>
          </a:p>
        </p:txBody>
      </p:sp>
    </p:spTree>
    <p:extLst>
      <p:ext uri="{BB962C8B-B14F-4D97-AF65-F5344CB8AC3E}">
        <p14:creationId xmlns:p14="http://schemas.microsoft.com/office/powerpoint/2010/main" val="35494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3D20-3E38-42D7-ACF6-D03312AAE9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69A32E-5994-483F-B8F4-728058278564}"/>
              </a:ext>
            </a:extLst>
          </p:cNvPr>
          <p:cNvSpPr>
            <a:spLocks noGrp="1"/>
          </p:cNvSpPr>
          <p:nvPr>
            <p:ph idx="1"/>
          </p:nvPr>
        </p:nvSpPr>
        <p:spPr/>
        <p:txBody>
          <a:bodyPr>
            <a:normAutofit fontScale="92500" lnSpcReduction="20000"/>
          </a:bodyPr>
          <a:lstStyle/>
          <a:p>
            <a:r>
              <a:rPr lang="en-US" dirty="0"/>
              <a:t>Let w(n) and A(n) denote respectively, the worst case and average case running time of an algorithm executed on an input of size n. which of the following is ALWAYS TRUE? </a:t>
            </a:r>
          </a:p>
          <a:p>
            <a:r>
              <a:rPr lang="en-US" dirty="0"/>
              <a:t>(A) A(n) = Omega(W(n))</a:t>
            </a:r>
          </a:p>
          <a:p>
            <a:r>
              <a:rPr lang="en-US" dirty="0"/>
              <a:t>(B) A(n) = Theta(W(n))</a:t>
            </a:r>
          </a:p>
          <a:p>
            <a:r>
              <a:rPr lang="en-US" dirty="0"/>
              <a:t>(C) A(n) = O(W(n))</a:t>
            </a:r>
          </a:p>
          <a:p>
            <a:r>
              <a:rPr lang="en-US" dirty="0"/>
              <a:t>(D) A(n) = o(W(n))</a:t>
            </a:r>
          </a:p>
          <a:p>
            <a:pPr marL="0" indent="0">
              <a:buNone/>
            </a:pPr>
            <a:r>
              <a:rPr lang="en-US" dirty="0"/>
              <a:t>(A) A</a:t>
            </a:r>
          </a:p>
          <a:p>
            <a:pPr marL="0" indent="0">
              <a:buNone/>
            </a:pPr>
            <a:r>
              <a:rPr lang="en-US" dirty="0"/>
              <a:t>(B) B</a:t>
            </a:r>
          </a:p>
          <a:p>
            <a:pPr marL="0" indent="0">
              <a:buNone/>
            </a:pPr>
            <a:r>
              <a:rPr lang="en-US" dirty="0"/>
              <a:t>(C) C</a:t>
            </a:r>
          </a:p>
          <a:p>
            <a:pPr marL="0" indent="0">
              <a:buNone/>
            </a:pPr>
            <a:r>
              <a:rPr lang="en-US" dirty="0"/>
              <a:t>(D) D</a:t>
            </a:r>
          </a:p>
        </p:txBody>
      </p:sp>
      <p:sp>
        <p:nvSpPr>
          <p:cNvPr id="5" name="Rectangle 6">
            <a:extLst>
              <a:ext uri="{FF2B5EF4-FFF2-40B4-BE49-F238E27FC236}">
                <a16:creationId xmlns:a16="http://schemas.microsoft.com/office/drawing/2014/main" id="{E286EE81-6C46-4E9B-8BFD-AE72E9EE7C0E}"/>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251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AB1F-C7C0-45D5-92D5-62E46805B5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BDEFDD-D308-45E7-BDD0-4B14A095D098}"/>
              </a:ext>
            </a:extLst>
          </p:cNvPr>
          <p:cNvSpPr>
            <a:spLocks noGrp="1"/>
          </p:cNvSpPr>
          <p:nvPr>
            <p:ph idx="1"/>
          </p:nvPr>
        </p:nvSpPr>
        <p:spPr/>
        <p:txBody>
          <a:bodyPr/>
          <a:lstStyle/>
          <a:p>
            <a:r>
              <a:rPr lang="en-US" b="1" i="0" dirty="0">
                <a:solidFill>
                  <a:srgbClr val="273239"/>
                </a:solidFill>
                <a:effectLst/>
                <a:latin typeface="urw-din"/>
              </a:rPr>
              <a:t>Answer:</a:t>
            </a:r>
            <a:r>
              <a:rPr lang="en-US" b="0" i="0" dirty="0">
                <a:solidFill>
                  <a:srgbClr val="273239"/>
                </a:solidFill>
                <a:effectLst/>
                <a:latin typeface="urw-din"/>
              </a:rPr>
              <a:t> </a:t>
            </a:r>
            <a:r>
              <a:rPr lang="en-US" b="1" i="0" dirty="0">
                <a:solidFill>
                  <a:srgbClr val="273239"/>
                </a:solidFill>
                <a:effectLst/>
                <a:latin typeface="urw-din"/>
              </a:rPr>
              <a:t>(C)</a:t>
            </a:r>
            <a:br>
              <a:rPr lang="en-US" dirty="0"/>
            </a:br>
            <a:br>
              <a:rPr lang="en-US" dirty="0"/>
            </a:br>
            <a:r>
              <a:rPr lang="en-US" b="1" i="0" dirty="0">
                <a:solidFill>
                  <a:srgbClr val="273239"/>
                </a:solidFill>
                <a:effectLst/>
                <a:latin typeface="urw-din"/>
              </a:rPr>
              <a:t>Explanation:</a:t>
            </a:r>
            <a:r>
              <a:rPr lang="en-US" b="0" i="0" dirty="0">
                <a:solidFill>
                  <a:srgbClr val="273239"/>
                </a:solidFill>
                <a:effectLst/>
                <a:latin typeface="urw-din"/>
              </a:rPr>
              <a:t> The worst case time complexity is always greater than or same as the average case time complexity.</a:t>
            </a:r>
            <a:endParaRPr lang="en-US" dirty="0"/>
          </a:p>
        </p:txBody>
      </p:sp>
    </p:spTree>
    <p:extLst>
      <p:ext uri="{BB962C8B-B14F-4D97-AF65-F5344CB8AC3E}">
        <p14:creationId xmlns:p14="http://schemas.microsoft.com/office/powerpoint/2010/main" val="24276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3E95-BF4B-4D01-86A0-4439067688E0}"/>
              </a:ext>
            </a:extLst>
          </p:cNvPr>
          <p:cNvSpPr>
            <a:spLocks noGrp="1"/>
          </p:cNvSpPr>
          <p:nvPr>
            <p:ph type="title"/>
          </p:nvPr>
        </p:nvSpPr>
        <p:spPr>
          <a:xfrm>
            <a:off x="838200" y="365125"/>
            <a:ext cx="10515600" cy="579255"/>
          </a:xfrm>
        </p:spPr>
        <p:txBody>
          <a:bodyPr>
            <a:normAutofit fontScale="90000"/>
          </a:bodyPr>
          <a:lstStyle/>
          <a:p>
            <a:r>
              <a:rPr lang="en-US" dirty="0"/>
              <a:t>Definition of Algorithm</a:t>
            </a:r>
          </a:p>
        </p:txBody>
      </p:sp>
      <p:sp>
        <p:nvSpPr>
          <p:cNvPr id="3" name="Content Placeholder 2">
            <a:extLst>
              <a:ext uri="{FF2B5EF4-FFF2-40B4-BE49-F238E27FC236}">
                <a16:creationId xmlns:a16="http://schemas.microsoft.com/office/drawing/2014/main" id="{A3924ECB-461C-4D22-9880-A0AC128CB6A3}"/>
              </a:ext>
            </a:extLst>
          </p:cNvPr>
          <p:cNvSpPr>
            <a:spLocks noGrp="1"/>
          </p:cNvSpPr>
          <p:nvPr>
            <p:ph idx="1"/>
          </p:nvPr>
        </p:nvSpPr>
        <p:spPr>
          <a:xfrm>
            <a:off x="838200" y="1124262"/>
            <a:ext cx="10515600" cy="5733738"/>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An algorithm is a set of rules for carrying out calculation either by hand or on a machine. </a:t>
            </a:r>
          </a:p>
          <a:p>
            <a:r>
              <a:rPr lang="en-US" dirty="0"/>
              <a:t> An algorithm is a sequence of computational steps that transform the input into the output.</a:t>
            </a:r>
          </a:p>
          <a:p>
            <a:r>
              <a:rPr lang="en-US" dirty="0"/>
              <a:t> An algorithm is a sequence of operations performed on data that have to be organized in the data structures.</a:t>
            </a:r>
          </a:p>
          <a:p>
            <a:pPr marL="0" indent="0">
              <a:buNone/>
            </a:pPr>
            <a:endParaRPr lang="en-US" dirty="0"/>
          </a:p>
        </p:txBody>
      </p:sp>
      <p:pic>
        <p:nvPicPr>
          <p:cNvPr id="5" name="Picture 4">
            <a:extLst>
              <a:ext uri="{FF2B5EF4-FFF2-40B4-BE49-F238E27FC236}">
                <a16:creationId xmlns:a16="http://schemas.microsoft.com/office/drawing/2014/main" id="{BB023F6B-5FDA-4418-87C2-90DBDF962783}"/>
              </a:ext>
            </a:extLst>
          </p:cNvPr>
          <p:cNvPicPr>
            <a:picLocks noChangeAspect="1"/>
          </p:cNvPicPr>
          <p:nvPr/>
        </p:nvPicPr>
        <p:blipFill>
          <a:blip r:embed="rId2"/>
          <a:stretch>
            <a:fillRect/>
          </a:stretch>
        </p:blipFill>
        <p:spPr>
          <a:xfrm>
            <a:off x="1409075" y="1400175"/>
            <a:ext cx="7644984" cy="2317386"/>
          </a:xfrm>
          <a:prstGeom prst="rect">
            <a:avLst/>
          </a:prstGeom>
        </p:spPr>
      </p:pic>
    </p:spTree>
    <p:extLst>
      <p:ext uri="{BB962C8B-B14F-4D97-AF65-F5344CB8AC3E}">
        <p14:creationId xmlns:p14="http://schemas.microsoft.com/office/powerpoint/2010/main" val="356822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F36C-A703-49E7-B687-BF714C1782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D2D035-CA57-4EE3-9FAF-6F4065DAD00B}"/>
              </a:ext>
            </a:extLst>
          </p:cNvPr>
          <p:cNvSpPr>
            <a:spLocks noGrp="1"/>
          </p:cNvSpPr>
          <p:nvPr>
            <p:ph idx="1"/>
          </p:nvPr>
        </p:nvSpPr>
        <p:spPr/>
        <p:txBody>
          <a:bodyPr/>
          <a:lstStyle/>
          <a:p>
            <a:r>
              <a:rPr lang="en-US" b="0" i="0" dirty="0">
                <a:solidFill>
                  <a:srgbClr val="273239"/>
                </a:solidFill>
                <a:effectLst/>
                <a:latin typeface="urw-din"/>
              </a:rPr>
              <a:t>Which of the following is not O(n^2)?</a:t>
            </a:r>
            <a:br>
              <a:rPr lang="en-US" dirty="0"/>
            </a:br>
            <a:r>
              <a:rPr lang="en-US" b="1" i="0" dirty="0">
                <a:solidFill>
                  <a:srgbClr val="273239"/>
                </a:solidFill>
                <a:effectLst/>
                <a:latin typeface="urw-din"/>
              </a:rPr>
              <a:t>(A)</a:t>
            </a:r>
            <a:r>
              <a:rPr lang="en-US" b="0" i="0" dirty="0">
                <a:solidFill>
                  <a:srgbClr val="273239"/>
                </a:solidFill>
                <a:effectLst/>
                <a:latin typeface="urw-din"/>
              </a:rPr>
              <a:t> (15^10) * n + 12099</a:t>
            </a:r>
            <a:br>
              <a:rPr lang="en-US" dirty="0"/>
            </a:br>
            <a:r>
              <a:rPr lang="en-US" b="1" i="0" dirty="0">
                <a:solidFill>
                  <a:srgbClr val="273239"/>
                </a:solidFill>
                <a:effectLst/>
                <a:latin typeface="urw-din"/>
              </a:rPr>
              <a:t>(B)</a:t>
            </a:r>
            <a:r>
              <a:rPr lang="en-US" b="0" i="0" dirty="0">
                <a:solidFill>
                  <a:srgbClr val="273239"/>
                </a:solidFill>
                <a:effectLst/>
                <a:latin typeface="urw-din"/>
              </a:rPr>
              <a:t> n^1.98</a:t>
            </a:r>
            <a:br>
              <a:rPr lang="en-US" dirty="0"/>
            </a:br>
            <a:r>
              <a:rPr lang="en-US" b="1" i="0" dirty="0">
                <a:solidFill>
                  <a:srgbClr val="273239"/>
                </a:solidFill>
                <a:effectLst/>
                <a:latin typeface="urw-din"/>
              </a:rPr>
              <a:t>(C)</a:t>
            </a:r>
            <a:r>
              <a:rPr lang="en-US" b="0" i="0" dirty="0">
                <a:solidFill>
                  <a:srgbClr val="273239"/>
                </a:solidFill>
                <a:effectLst/>
                <a:latin typeface="urw-din"/>
              </a:rPr>
              <a:t> n^3 / (sqrt(n))</a:t>
            </a:r>
            <a:br>
              <a:rPr lang="en-US" dirty="0"/>
            </a:br>
            <a:r>
              <a:rPr lang="en-US" b="1" i="0" dirty="0">
                <a:solidFill>
                  <a:srgbClr val="273239"/>
                </a:solidFill>
                <a:effectLst/>
                <a:latin typeface="urw-din"/>
              </a:rPr>
              <a:t>(D)</a:t>
            </a:r>
            <a:r>
              <a:rPr lang="en-US" b="0" i="0" dirty="0">
                <a:solidFill>
                  <a:srgbClr val="273239"/>
                </a:solidFill>
                <a:effectLst/>
                <a:latin typeface="urw-din"/>
              </a:rPr>
              <a:t> (2^20) * n</a:t>
            </a:r>
            <a:br>
              <a:rPr lang="en-US" dirty="0"/>
            </a:br>
            <a:br>
              <a:rPr lang="en-US" dirty="0"/>
            </a:br>
            <a:br>
              <a:rPr lang="en-US" dirty="0"/>
            </a:br>
            <a:r>
              <a:rPr lang="en-US" b="1" i="0" dirty="0">
                <a:solidFill>
                  <a:srgbClr val="273239"/>
                </a:solidFill>
                <a:effectLst/>
                <a:latin typeface="urw-din"/>
              </a:rPr>
              <a:t>Answer:</a:t>
            </a:r>
            <a:r>
              <a:rPr lang="en-US" b="0" i="0" dirty="0">
                <a:solidFill>
                  <a:srgbClr val="273239"/>
                </a:solidFill>
                <a:effectLst/>
                <a:latin typeface="urw-din"/>
              </a:rPr>
              <a:t> </a:t>
            </a:r>
            <a:r>
              <a:rPr lang="en-US" b="1" i="0" dirty="0">
                <a:solidFill>
                  <a:srgbClr val="273239"/>
                </a:solidFill>
                <a:effectLst/>
                <a:latin typeface="urw-din"/>
              </a:rPr>
              <a:t>(C)</a:t>
            </a:r>
            <a:br>
              <a:rPr lang="en-US" dirty="0"/>
            </a:br>
            <a:br>
              <a:rPr lang="en-US" dirty="0"/>
            </a:br>
            <a:r>
              <a:rPr lang="en-US" b="1" i="0" dirty="0">
                <a:solidFill>
                  <a:srgbClr val="273239"/>
                </a:solidFill>
                <a:effectLst/>
                <a:latin typeface="urw-din"/>
              </a:rPr>
              <a:t>Explanation:</a:t>
            </a:r>
            <a:r>
              <a:rPr lang="en-US" b="0" i="0" dirty="0">
                <a:solidFill>
                  <a:srgbClr val="273239"/>
                </a:solidFill>
                <a:effectLst/>
                <a:latin typeface="urw-din"/>
              </a:rPr>
              <a:t> The order of growth of option c is n</a:t>
            </a:r>
            <a:r>
              <a:rPr lang="en-US" b="0" i="0" baseline="30000" dirty="0">
                <a:solidFill>
                  <a:srgbClr val="273239"/>
                </a:solidFill>
                <a:effectLst/>
                <a:latin typeface="urw-din"/>
              </a:rPr>
              <a:t>2.5</a:t>
            </a:r>
            <a:r>
              <a:rPr lang="en-US" b="0" i="0" dirty="0">
                <a:solidFill>
                  <a:srgbClr val="273239"/>
                </a:solidFill>
                <a:effectLst/>
                <a:latin typeface="urw-din"/>
              </a:rPr>
              <a:t> which is higher than n</a:t>
            </a:r>
            <a:r>
              <a:rPr lang="en-US" b="0" i="0" baseline="30000" dirty="0">
                <a:solidFill>
                  <a:srgbClr val="273239"/>
                </a:solidFill>
                <a:effectLst/>
                <a:latin typeface="urw-din"/>
              </a:rPr>
              <a:t>2</a:t>
            </a: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195219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A22F-86C7-48B0-B97A-7576687F230F}"/>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A1C577F-70B6-4C70-8CC2-BE7CD8891559}"/>
              </a:ext>
            </a:extLst>
          </p:cNvPr>
          <p:cNvSpPr>
            <a:spLocks noGrp="1" noChangeArrowheads="1"/>
          </p:cNvSpPr>
          <p:nvPr>
            <p:ph idx="1"/>
          </p:nvPr>
        </p:nvSpPr>
        <p:spPr bwMode="auto">
          <a:xfrm>
            <a:off x="838200" y="1292865"/>
            <a:ext cx="10644266"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3200" dirty="0">
                <a:solidFill>
                  <a:srgbClr val="273239"/>
                </a:solidFill>
                <a:latin typeface="urw-din"/>
              </a:rPr>
              <a:t>Which of the given options provides the increasing order of asymptotic complexity of functions f1, f2, f3 and f4?</a:t>
            </a:r>
          </a:p>
          <a:p>
            <a:pPr marL="0" lvl="0" indent="0">
              <a:lnSpc>
                <a:spcPct val="100000"/>
              </a:lnSpc>
              <a:buNone/>
            </a:pPr>
            <a:endParaRPr lang="en-US" altLang="en-US" sz="3200" dirty="0">
              <a:solidFill>
                <a:srgbClr val="273239"/>
              </a:solidFill>
              <a:latin typeface="urw-din"/>
            </a:endParaRPr>
          </a:p>
          <a:p>
            <a:pPr marL="0" lvl="0" indent="0">
              <a:lnSpc>
                <a:spcPct val="100000"/>
              </a:lnSpc>
              <a:buNone/>
            </a:pPr>
            <a:r>
              <a:rPr lang="en-US" altLang="en-US" sz="3200" dirty="0">
                <a:solidFill>
                  <a:srgbClr val="273239"/>
                </a:solidFill>
                <a:latin typeface="urw-din"/>
              </a:rPr>
              <a:t>  f1(n) = 2^n</a:t>
            </a:r>
          </a:p>
          <a:p>
            <a:pPr marL="0" lvl="0" indent="0">
              <a:lnSpc>
                <a:spcPct val="100000"/>
              </a:lnSpc>
              <a:buNone/>
            </a:pPr>
            <a:r>
              <a:rPr lang="en-US" altLang="en-US" sz="3200" dirty="0">
                <a:solidFill>
                  <a:srgbClr val="273239"/>
                </a:solidFill>
                <a:latin typeface="urw-din"/>
              </a:rPr>
              <a:t>  f2(n) = n^(3/2)</a:t>
            </a:r>
          </a:p>
          <a:p>
            <a:pPr marL="0" lvl="0" indent="0">
              <a:lnSpc>
                <a:spcPct val="100000"/>
              </a:lnSpc>
              <a:buNone/>
            </a:pPr>
            <a:r>
              <a:rPr lang="en-US" altLang="en-US" sz="3200" dirty="0">
                <a:solidFill>
                  <a:srgbClr val="273239"/>
                </a:solidFill>
                <a:latin typeface="urw-din"/>
              </a:rPr>
              <a:t>  f3(n) = </a:t>
            </a:r>
            <a:r>
              <a:rPr lang="en-US" altLang="en-US" sz="3200" dirty="0" err="1">
                <a:solidFill>
                  <a:srgbClr val="273239"/>
                </a:solidFill>
                <a:latin typeface="urw-din"/>
              </a:rPr>
              <a:t>nLogn</a:t>
            </a:r>
            <a:endParaRPr lang="en-US" altLang="en-US" sz="3200" dirty="0">
              <a:solidFill>
                <a:srgbClr val="273239"/>
              </a:solidFill>
              <a:latin typeface="urw-din"/>
            </a:endParaRPr>
          </a:p>
          <a:p>
            <a:pPr marL="0" lvl="0" indent="0">
              <a:lnSpc>
                <a:spcPct val="100000"/>
              </a:lnSpc>
              <a:buNone/>
            </a:pPr>
            <a:r>
              <a:rPr lang="en-US" altLang="en-US" sz="3200" dirty="0">
                <a:solidFill>
                  <a:srgbClr val="273239"/>
                </a:solidFill>
                <a:latin typeface="urw-din"/>
              </a:rPr>
              <a:t>  f4(n) = n^(</a:t>
            </a:r>
            <a:r>
              <a:rPr lang="en-US" altLang="en-US" sz="3200" dirty="0" err="1">
                <a:solidFill>
                  <a:srgbClr val="273239"/>
                </a:solidFill>
                <a:latin typeface="urw-din"/>
              </a:rPr>
              <a:t>Logn</a:t>
            </a:r>
            <a:r>
              <a:rPr lang="en-US" altLang="en-US" sz="3200" dirty="0">
                <a:solidFill>
                  <a:srgbClr val="273239"/>
                </a:solidFill>
                <a:latin typeface="urw-din"/>
              </a:rPr>
              <a:t>)</a:t>
            </a:r>
          </a:p>
          <a:p>
            <a:pPr marL="0" lvl="0" indent="0">
              <a:lnSpc>
                <a:spcPct val="100000"/>
              </a:lnSpc>
              <a:buNone/>
            </a:pPr>
            <a:r>
              <a:rPr lang="en-US" altLang="en-US" sz="3200" dirty="0">
                <a:solidFill>
                  <a:srgbClr val="273239"/>
                </a:solidFill>
                <a:latin typeface="urw-din"/>
              </a:rPr>
              <a:t>(A) f3, f2, f4, f1</a:t>
            </a:r>
          </a:p>
          <a:p>
            <a:pPr marL="0" lvl="0" indent="0">
              <a:lnSpc>
                <a:spcPct val="100000"/>
              </a:lnSpc>
              <a:buNone/>
            </a:pPr>
            <a:r>
              <a:rPr lang="en-US" altLang="en-US" sz="3200" dirty="0">
                <a:solidFill>
                  <a:srgbClr val="273239"/>
                </a:solidFill>
                <a:latin typeface="urw-din"/>
              </a:rPr>
              <a:t>(B) f3, f2, f1, f4</a:t>
            </a:r>
          </a:p>
          <a:p>
            <a:pPr marL="0" lvl="0" indent="0">
              <a:lnSpc>
                <a:spcPct val="100000"/>
              </a:lnSpc>
              <a:buNone/>
            </a:pPr>
            <a:r>
              <a:rPr lang="en-US" altLang="en-US" sz="3200" dirty="0">
                <a:solidFill>
                  <a:srgbClr val="273239"/>
                </a:solidFill>
                <a:latin typeface="urw-din"/>
              </a:rPr>
              <a:t>(C) f2, f3, f1, f4</a:t>
            </a:r>
          </a:p>
          <a:p>
            <a:pPr marL="0" lvl="0" indent="0">
              <a:lnSpc>
                <a:spcPct val="100000"/>
              </a:lnSpc>
              <a:buNone/>
            </a:pPr>
            <a:r>
              <a:rPr lang="en-US" altLang="en-US" sz="3200" dirty="0">
                <a:solidFill>
                  <a:srgbClr val="273239"/>
                </a:solidFill>
                <a:latin typeface="urw-din"/>
              </a:rPr>
              <a:t>(D) f2, f3, f4, f1</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63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7D7E-C485-4952-AB48-283C9F55FA85}"/>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8B7B862-C3F8-4C7A-93D1-62BE6B327AD1}"/>
              </a:ext>
            </a:extLst>
          </p:cNvPr>
          <p:cNvSpPr>
            <a:spLocks noGrp="1"/>
          </p:cNvSpPr>
          <p:nvPr>
            <p:ph idx="1"/>
          </p:nvPr>
        </p:nvSpPr>
        <p:spPr>
          <a:xfrm>
            <a:off x="838200" y="681038"/>
            <a:ext cx="10515600" cy="6176962"/>
          </a:xfrm>
        </p:spPr>
        <p:txBody>
          <a:bodyPr>
            <a:normAutofit fontScale="70000" lnSpcReduction="20000"/>
          </a:bodyPr>
          <a:lstStyle/>
          <a:p>
            <a:r>
              <a:rPr lang="en-US" sz="2600" dirty="0"/>
              <a:t>Explanation:</a:t>
            </a:r>
          </a:p>
          <a:p>
            <a:endParaRPr lang="en-US" sz="2600" dirty="0"/>
          </a:p>
          <a:p>
            <a:r>
              <a:rPr lang="en-US" sz="2600" dirty="0"/>
              <a:t>  f1(n) = 2^n</a:t>
            </a:r>
          </a:p>
          <a:p>
            <a:r>
              <a:rPr lang="en-US" sz="2600" dirty="0"/>
              <a:t>  f2(n) = n^(3/2)</a:t>
            </a:r>
          </a:p>
          <a:p>
            <a:r>
              <a:rPr lang="en-US" sz="2600" dirty="0"/>
              <a:t>  f3(n) = </a:t>
            </a:r>
            <a:r>
              <a:rPr lang="en-US" sz="2600" dirty="0" err="1"/>
              <a:t>nLogn</a:t>
            </a:r>
            <a:endParaRPr lang="en-US" sz="2600" dirty="0"/>
          </a:p>
          <a:p>
            <a:r>
              <a:rPr lang="en-US" sz="2600" dirty="0"/>
              <a:t>  f4(n) = n^(</a:t>
            </a:r>
            <a:r>
              <a:rPr lang="en-US" sz="2600" dirty="0" err="1"/>
              <a:t>Logn</a:t>
            </a:r>
            <a:r>
              <a:rPr lang="en-US" sz="2600" dirty="0"/>
              <a:t>)</a:t>
            </a:r>
          </a:p>
          <a:p>
            <a:r>
              <a:rPr lang="en-US" sz="2600" dirty="0"/>
              <a:t>Except f3, all other are exponential. So f3 is definitely first in output. Among remaining, n^(3/2) is next.</a:t>
            </a:r>
          </a:p>
          <a:p>
            <a:endParaRPr lang="en-US" sz="2600" dirty="0"/>
          </a:p>
          <a:p>
            <a:r>
              <a:rPr lang="en-US" sz="2600" dirty="0"/>
              <a:t>One way to compare f1 and f4 is to take Log of both functions. Order of growth of Log(f1(n)) is Θ(n) and order of growth of Log(f4(n)) is Θ(</a:t>
            </a:r>
            <a:r>
              <a:rPr lang="en-US" sz="2600" dirty="0" err="1"/>
              <a:t>Logn</a:t>
            </a:r>
            <a:r>
              <a:rPr lang="en-US" sz="2600" dirty="0"/>
              <a:t> * </a:t>
            </a:r>
            <a:r>
              <a:rPr lang="en-US" sz="2600" dirty="0" err="1"/>
              <a:t>Logn</a:t>
            </a:r>
            <a:r>
              <a:rPr lang="en-US" sz="2600" dirty="0"/>
              <a:t>). Since Θ(n) has higher growth than Θ(</a:t>
            </a:r>
            <a:r>
              <a:rPr lang="en-US" sz="2600" dirty="0" err="1"/>
              <a:t>Logn</a:t>
            </a:r>
            <a:r>
              <a:rPr lang="en-US" sz="2600" dirty="0"/>
              <a:t> * </a:t>
            </a:r>
            <a:r>
              <a:rPr lang="en-US" sz="2600" dirty="0" err="1"/>
              <a:t>Logn</a:t>
            </a:r>
            <a:r>
              <a:rPr lang="en-US" sz="2600" dirty="0"/>
              <a:t>), f1(n) grows faster than f4(n).</a:t>
            </a:r>
          </a:p>
          <a:p>
            <a:endParaRPr lang="en-US" sz="2600" dirty="0"/>
          </a:p>
          <a:p>
            <a:r>
              <a:rPr lang="en-US" sz="2600" dirty="0"/>
              <a:t>Following is another way to compare f1 and f4.</a:t>
            </a:r>
          </a:p>
          <a:p>
            <a:endParaRPr lang="en-US" sz="2600" dirty="0"/>
          </a:p>
          <a:p>
            <a:r>
              <a:rPr lang="en-US" sz="2600" dirty="0"/>
              <a:t>Let us compare f4 and f1. Let us take few values to compare</a:t>
            </a:r>
          </a:p>
          <a:p>
            <a:endParaRPr lang="en-US" sz="2600" dirty="0"/>
          </a:p>
          <a:p>
            <a:r>
              <a:rPr lang="en-US" sz="2600" dirty="0"/>
              <a:t>n = 32, f1 = 2^32, f4 = 32^5 = 2^25</a:t>
            </a:r>
          </a:p>
          <a:p>
            <a:r>
              <a:rPr lang="en-US" sz="2600" dirty="0"/>
              <a:t>n = 64, f1 = 2^64, f4 = 64^6 = 2^36</a:t>
            </a:r>
          </a:p>
          <a:p>
            <a:r>
              <a:rPr lang="en-US" sz="2600" dirty="0"/>
              <a:t>...............</a:t>
            </a:r>
          </a:p>
          <a:p>
            <a:r>
              <a:rPr lang="en-US" sz="1000" dirty="0"/>
              <a:t>............... </a:t>
            </a:r>
          </a:p>
        </p:txBody>
      </p:sp>
    </p:spTree>
    <p:extLst>
      <p:ext uri="{BB962C8B-B14F-4D97-AF65-F5344CB8AC3E}">
        <p14:creationId xmlns:p14="http://schemas.microsoft.com/office/powerpoint/2010/main" val="146116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5B1F-0B25-4DB9-90F6-9451DC7D7425}"/>
              </a:ext>
            </a:extLst>
          </p:cNvPr>
          <p:cNvSpPr>
            <a:spLocks noGrp="1"/>
          </p:cNvSpPr>
          <p:nvPr>
            <p:ph type="title"/>
          </p:nvPr>
        </p:nvSpPr>
        <p:spPr>
          <a:xfrm>
            <a:off x="838200" y="365126"/>
            <a:ext cx="10515600" cy="11456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194957A-7353-4EFD-A08E-DC396B80E03C}"/>
              </a:ext>
            </a:extLst>
          </p:cNvPr>
          <p:cNvSpPr>
            <a:spLocks noGrp="1"/>
          </p:cNvSpPr>
          <p:nvPr>
            <p:ph idx="1"/>
          </p:nvPr>
        </p:nvSpPr>
        <p:spPr>
          <a:xfrm>
            <a:off x="838200" y="479685"/>
            <a:ext cx="10515600" cy="5697278"/>
          </a:xfrm>
        </p:spPr>
        <p:txBody>
          <a:bodyPr>
            <a:normAutofit/>
          </a:bodyPr>
          <a:lstStyle/>
          <a:p>
            <a:r>
              <a:rPr lang="en-US" dirty="0"/>
              <a:t>A finite set of instruction that specify a sequence of operations to be carried out in order to solve a specific problem or class of problems is called an algorithm.</a:t>
            </a:r>
          </a:p>
          <a:p>
            <a:r>
              <a:rPr lang="en-US" dirty="0"/>
              <a:t> An algorithm is an abstraction of a program to be executed on a physical machine (model computation).</a:t>
            </a:r>
          </a:p>
          <a:p>
            <a:r>
              <a:rPr lang="en-US" dirty="0"/>
              <a:t> An algorithm is defined as set of instructions to perform a specific task within finite no. of steps.</a:t>
            </a:r>
          </a:p>
          <a:p>
            <a:r>
              <a:rPr lang="en-US" dirty="0"/>
              <a:t> Algorithm is defined as a step by step procedure to perform a specific task within finite number of steps. </a:t>
            </a:r>
          </a:p>
          <a:p>
            <a:r>
              <a:rPr lang="en-US" dirty="0"/>
              <a:t>It can be defined as a sequence of definite and effective instructions, while terminates with the production of correct output from the given input. </a:t>
            </a:r>
          </a:p>
          <a:p>
            <a:endParaRPr lang="en-US" dirty="0"/>
          </a:p>
        </p:txBody>
      </p:sp>
    </p:spTree>
    <p:extLst>
      <p:ext uri="{BB962C8B-B14F-4D97-AF65-F5344CB8AC3E}">
        <p14:creationId xmlns:p14="http://schemas.microsoft.com/office/powerpoint/2010/main" val="323196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C92F-5CF1-4CC2-A3AB-D2879E01DEC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DDD2959-94B1-4827-A5C4-5C10B0E585B6}"/>
              </a:ext>
            </a:extLst>
          </p:cNvPr>
          <p:cNvPicPr>
            <a:picLocks noGrp="1" noChangeAspect="1"/>
          </p:cNvPicPr>
          <p:nvPr>
            <p:ph idx="1"/>
          </p:nvPr>
        </p:nvPicPr>
        <p:blipFill>
          <a:blip r:embed="rId2"/>
          <a:stretch>
            <a:fillRect/>
          </a:stretch>
        </p:blipFill>
        <p:spPr>
          <a:xfrm>
            <a:off x="838200" y="365126"/>
            <a:ext cx="10779177" cy="5526008"/>
          </a:xfrm>
        </p:spPr>
      </p:pic>
    </p:spTree>
    <p:extLst>
      <p:ext uri="{BB962C8B-B14F-4D97-AF65-F5344CB8AC3E}">
        <p14:creationId xmlns:p14="http://schemas.microsoft.com/office/powerpoint/2010/main" val="124210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BF0D-7EAF-4F70-83EE-8787835FDD19}"/>
              </a:ext>
            </a:extLst>
          </p:cNvPr>
          <p:cNvSpPr>
            <a:spLocks noGrp="1"/>
          </p:cNvSpPr>
          <p:nvPr>
            <p:ph type="title"/>
          </p:nvPr>
        </p:nvSpPr>
        <p:spPr>
          <a:xfrm>
            <a:off x="838200" y="365125"/>
            <a:ext cx="10515600" cy="549275"/>
          </a:xfrm>
        </p:spPr>
        <p:txBody>
          <a:bodyPr>
            <a:normAutofit fontScale="90000"/>
          </a:bodyPr>
          <a:lstStyle/>
          <a:p>
            <a:r>
              <a:rPr lang="en-US" dirty="0"/>
              <a:t>CHARACTERISTICS OF AN ALGORITHM</a:t>
            </a:r>
            <a:br>
              <a:rPr lang="en-US" dirty="0"/>
            </a:br>
            <a:endParaRPr lang="en-US" dirty="0"/>
          </a:p>
        </p:txBody>
      </p:sp>
      <p:sp>
        <p:nvSpPr>
          <p:cNvPr id="3" name="Content Placeholder 2">
            <a:extLst>
              <a:ext uri="{FF2B5EF4-FFF2-40B4-BE49-F238E27FC236}">
                <a16:creationId xmlns:a16="http://schemas.microsoft.com/office/drawing/2014/main" id="{ACA269F8-5EBD-4878-AA51-5EB434F6F286}"/>
              </a:ext>
            </a:extLst>
          </p:cNvPr>
          <p:cNvSpPr>
            <a:spLocks noGrp="1"/>
          </p:cNvSpPr>
          <p:nvPr>
            <p:ph idx="1"/>
          </p:nvPr>
        </p:nvSpPr>
        <p:spPr>
          <a:xfrm>
            <a:off x="838200" y="794479"/>
            <a:ext cx="10515600" cy="5382484"/>
          </a:xfrm>
        </p:spPr>
        <p:txBody>
          <a:bodyPr>
            <a:normAutofit fontScale="92500" lnSpcReduction="20000"/>
          </a:bodyPr>
          <a:lstStyle/>
          <a:p>
            <a:r>
              <a:rPr lang="en-US" dirty="0"/>
              <a:t>Clear and Unambiguous: Algorithm should be clear and unambiguous. Each of its steps should be clear in all aspects and must lead to only one meaning.</a:t>
            </a:r>
          </a:p>
          <a:p>
            <a:r>
              <a:rPr lang="en-US" dirty="0"/>
              <a:t>Well-Defined Inputs: If an algorithm says to take inputs, it should be well-defined inputs.</a:t>
            </a:r>
          </a:p>
          <a:p>
            <a:r>
              <a:rPr lang="en-US" dirty="0"/>
              <a:t>Well-Defined Outputs: The algorithm must clearly define what output will be yielded and it should be well-defined as well.</a:t>
            </a:r>
          </a:p>
          <a:p>
            <a:r>
              <a:rPr lang="en-US" dirty="0"/>
              <a:t>Finite-ness: The algorithm must be finite, i.e. it should not end up in an infinite loops or similar.</a:t>
            </a:r>
          </a:p>
          <a:p>
            <a:r>
              <a:rPr lang="en-US" dirty="0"/>
              <a:t>Feasible: The algorithm must be simple, generic and practical, such that it can be executed upon with the available resources. It must not contain some future technology, or anything.</a:t>
            </a:r>
          </a:p>
          <a:p>
            <a:r>
              <a:rPr lang="en-US" dirty="0"/>
              <a:t>Language Independent: The Algorithm designed must be language-independent, i.e. it must be just plain instructions that can be implemented in any language, and yet the output will be same, as expected.</a:t>
            </a:r>
          </a:p>
          <a:p>
            <a:endParaRPr lang="en-US" dirty="0"/>
          </a:p>
        </p:txBody>
      </p:sp>
    </p:spTree>
    <p:extLst>
      <p:ext uri="{BB962C8B-B14F-4D97-AF65-F5344CB8AC3E}">
        <p14:creationId xmlns:p14="http://schemas.microsoft.com/office/powerpoint/2010/main" val="13057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3D26-6AAA-4B75-A2D8-D1234EDD94D1}"/>
              </a:ext>
            </a:extLst>
          </p:cNvPr>
          <p:cNvSpPr>
            <a:spLocks noGrp="1"/>
          </p:cNvSpPr>
          <p:nvPr>
            <p:ph type="title"/>
          </p:nvPr>
        </p:nvSpPr>
        <p:spPr/>
        <p:txBody>
          <a:bodyPr/>
          <a:lstStyle/>
          <a:p>
            <a:r>
              <a:rPr lang="en-US" b="1" i="0" dirty="0">
                <a:solidFill>
                  <a:srgbClr val="273239"/>
                </a:solidFill>
                <a:effectLst/>
                <a:latin typeface="urw-din"/>
              </a:rPr>
              <a:t>How to Design an Algorithm?</a:t>
            </a:r>
            <a:endParaRPr lang="en-US" dirty="0"/>
          </a:p>
        </p:txBody>
      </p:sp>
      <p:sp>
        <p:nvSpPr>
          <p:cNvPr id="3" name="Content Placeholder 2">
            <a:extLst>
              <a:ext uri="{FF2B5EF4-FFF2-40B4-BE49-F238E27FC236}">
                <a16:creationId xmlns:a16="http://schemas.microsoft.com/office/drawing/2014/main" id="{E43FA556-9FD0-4A20-AED1-5DA8D636B770}"/>
              </a:ext>
            </a:extLst>
          </p:cNvPr>
          <p:cNvSpPr>
            <a:spLocks noGrp="1"/>
          </p:cNvSpPr>
          <p:nvPr>
            <p:ph idx="1"/>
          </p:nvPr>
        </p:nvSpPr>
        <p:spPr/>
        <p:txBody>
          <a:bodyPr>
            <a:normAutofit fontScale="92500" lnSpcReduction="20000"/>
          </a:bodyPr>
          <a:lstStyle/>
          <a:p>
            <a:pPr algn="l" fontAlgn="base"/>
            <a:r>
              <a:rPr lang="en-US" b="0" i="0" dirty="0">
                <a:solidFill>
                  <a:srgbClr val="273239"/>
                </a:solidFill>
                <a:effectLst/>
                <a:latin typeface="urw-din"/>
              </a:rPr>
              <a:t>In order to write an algorithm, following things are needed as a pre-requisite: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problem</a:t>
            </a:r>
            <a:r>
              <a:rPr lang="en-US" b="0" i="0" dirty="0">
                <a:solidFill>
                  <a:srgbClr val="273239"/>
                </a:solidFill>
                <a:effectLst/>
                <a:latin typeface="urw-din"/>
              </a:rPr>
              <a:t> that is to be solved by this algorithm.</a:t>
            </a:r>
          </a:p>
          <a:p>
            <a:pPr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constraints</a:t>
            </a:r>
            <a:r>
              <a:rPr lang="en-US" b="0" i="0" dirty="0">
                <a:solidFill>
                  <a:srgbClr val="273239"/>
                </a:solidFill>
                <a:effectLst/>
                <a:latin typeface="urw-din"/>
              </a:rPr>
              <a:t> of the problem that must be considered while solving the problem.</a:t>
            </a:r>
          </a:p>
          <a:p>
            <a:pPr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input</a:t>
            </a:r>
            <a:r>
              <a:rPr lang="en-US" b="0" i="0" dirty="0">
                <a:solidFill>
                  <a:srgbClr val="273239"/>
                </a:solidFill>
                <a:effectLst/>
                <a:latin typeface="urw-din"/>
              </a:rPr>
              <a:t> to be taken to solve the problem.</a:t>
            </a:r>
          </a:p>
          <a:p>
            <a:pPr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output</a:t>
            </a:r>
            <a:r>
              <a:rPr lang="en-US" b="0" i="0" dirty="0">
                <a:solidFill>
                  <a:srgbClr val="273239"/>
                </a:solidFill>
                <a:effectLst/>
                <a:latin typeface="urw-din"/>
              </a:rPr>
              <a:t> to be expected when the problem the is solved.</a:t>
            </a:r>
          </a:p>
          <a:p>
            <a:pPr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solution</a:t>
            </a:r>
            <a:r>
              <a:rPr lang="en-US" b="0" i="0" dirty="0">
                <a:solidFill>
                  <a:srgbClr val="273239"/>
                </a:solidFill>
                <a:effectLst/>
                <a:latin typeface="urw-din"/>
              </a:rPr>
              <a:t> to this problem, in the given constraints.</a:t>
            </a:r>
          </a:p>
          <a:p>
            <a:pPr marL="0" indent="0" algn="l" fontAlgn="base">
              <a:buNone/>
            </a:pPr>
            <a:endParaRPr lang="en-US" b="0" i="0" dirty="0">
              <a:solidFill>
                <a:srgbClr val="273239"/>
              </a:solidFill>
              <a:effectLst/>
              <a:latin typeface="urw-din"/>
            </a:endParaRPr>
          </a:p>
          <a:p>
            <a:pPr marL="0" indent="0" algn="l" fontAlgn="base">
              <a:buNone/>
            </a:pPr>
            <a:r>
              <a:rPr lang="en-US" b="0" i="0" dirty="0">
                <a:solidFill>
                  <a:srgbClr val="273239"/>
                </a:solidFill>
                <a:effectLst/>
                <a:latin typeface="urw-din"/>
              </a:rPr>
              <a:t>Then the algorithm is written with the help of above parameters such that it solves the problem.</a:t>
            </a:r>
          </a:p>
          <a:p>
            <a:endParaRPr lang="en-US" dirty="0"/>
          </a:p>
        </p:txBody>
      </p:sp>
    </p:spTree>
    <p:extLst>
      <p:ext uri="{BB962C8B-B14F-4D97-AF65-F5344CB8AC3E}">
        <p14:creationId xmlns:p14="http://schemas.microsoft.com/office/powerpoint/2010/main" val="140990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0110-7A3C-44D9-BEBC-20468C350BC5}"/>
              </a:ext>
            </a:extLst>
          </p:cNvPr>
          <p:cNvSpPr>
            <a:spLocks noGrp="1"/>
          </p:cNvSpPr>
          <p:nvPr>
            <p:ph type="title"/>
          </p:nvPr>
        </p:nvSpPr>
        <p:spPr>
          <a:xfrm>
            <a:off x="838200" y="365125"/>
            <a:ext cx="10515600" cy="699177"/>
          </a:xfrm>
        </p:spPr>
        <p:txBody>
          <a:bodyPr>
            <a:normAutofit fontScale="90000"/>
          </a:bodyPr>
          <a:lstStyle/>
          <a:p>
            <a:r>
              <a:rPr lang="en-US" b="1" i="0" dirty="0">
                <a:solidFill>
                  <a:srgbClr val="273239"/>
                </a:solidFill>
                <a:effectLst/>
                <a:latin typeface="urw-din"/>
              </a:rPr>
              <a:t>Example:</a:t>
            </a:r>
            <a:r>
              <a:rPr lang="en-US" b="0" i="0" dirty="0">
                <a:solidFill>
                  <a:srgbClr val="273239"/>
                </a:solidFill>
                <a:effectLst/>
                <a:latin typeface="urw-din"/>
              </a:rPr>
              <a:t> Consider the example to add three numbers and print the sum.</a:t>
            </a:r>
            <a:endParaRPr lang="en-US" dirty="0"/>
          </a:p>
        </p:txBody>
      </p:sp>
      <p:sp>
        <p:nvSpPr>
          <p:cNvPr id="3" name="Content Placeholder 2">
            <a:extLst>
              <a:ext uri="{FF2B5EF4-FFF2-40B4-BE49-F238E27FC236}">
                <a16:creationId xmlns:a16="http://schemas.microsoft.com/office/drawing/2014/main" id="{14296A74-0D6D-4ABF-B916-72EC7351C2E0}"/>
              </a:ext>
            </a:extLst>
          </p:cNvPr>
          <p:cNvSpPr>
            <a:spLocks noGrp="1"/>
          </p:cNvSpPr>
          <p:nvPr>
            <p:ph idx="1"/>
          </p:nvPr>
        </p:nvSpPr>
        <p:spPr>
          <a:xfrm>
            <a:off x="838200" y="1169233"/>
            <a:ext cx="10515600" cy="5007730"/>
          </a:xfrm>
        </p:spPr>
        <p:txBody>
          <a:bodyPr/>
          <a:lstStyle/>
          <a:p>
            <a:pPr algn="l" fontAlgn="base">
              <a:buFont typeface="Arial" panose="020B0604020202020204" pitchFamily="34" charset="0"/>
              <a:buChar char="•"/>
            </a:pPr>
            <a:r>
              <a:rPr lang="en-US" b="1" i="0" dirty="0">
                <a:solidFill>
                  <a:srgbClr val="273239"/>
                </a:solidFill>
                <a:effectLst/>
                <a:latin typeface="urw-din"/>
              </a:rPr>
              <a:t>Step 1: Fulfilling the pre-requisites</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As discussed above, in order to write an algorithm, its pre-requisites must be fulfilled. </a:t>
            </a:r>
          </a:p>
          <a:p>
            <a:pPr marL="742950" lvl="1" indent="-285750" algn="l" fontAlgn="base">
              <a:buFont typeface="Arial" panose="020B0604020202020204" pitchFamily="34" charset="0"/>
              <a:buChar char="•"/>
            </a:pPr>
            <a:r>
              <a:rPr lang="en-US" b="1" i="0" dirty="0">
                <a:solidFill>
                  <a:srgbClr val="273239"/>
                </a:solidFill>
                <a:effectLst/>
                <a:latin typeface="urw-din"/>
              </a:rPr>
              <a:t>The problem that is to be solved by this algorithm</a:t>
            </a:r>
            <a:r>
              <a:rPr lang="en-US" b="0" i="0" dirty="0">
                <a:solidFill>
                  <a:srgbClr val="273239"/>
                </a:solidFill>
                <a:effectLst/>
                <a:latin typeface="urw-din"/>
              </a:rPr>
              <a:t>: Add 3 numbers and print their sum.</a:t>
            </a:r>
          </a:p>
          <a:p>
            <a:pPr marL="742950" lvl="1" indent="-285750" algn="l" fontAlgn="base">
              <a:buFont typeface="Arial" panose="020B0604020202020204" pitchFamily="34" charset="0"/>
              <a:buChar char="•"/>
            </a:pPr>
            <a:r>
              <a:rPr lang="en-US" b="1" i="0" dirty="0">
                <a:solidFill>
                  <a:srgbClr val="273239"/>
                </a:solidFill>
                <a:effectLst/>
                <a:latin typeface="urw-din"/>
              </a:rPr>
              <a:t>The constraints of the problem that must be considered while solving the problem</a:t>
            </a:r>
            <a:r>
              <a:rPr lang="en-US" b="0" i="0" dirty="0">
                <a:solidFill>
                  <a:srgbClr val="273239"/>
                </a:solidFill>
                <a:effectLst/>
                <a:latin typeface="urw-din"/>
              </a:rPr>
              <a:t>: The numbers must contain only digits and no other characters.</a:t>
            </a:r>
          </a:p>
          <a:p>
            <a:pPr marL="742950" lvl="1" indent="-285750" algn="l" fontAlgn="base">
              <a:buFont typeface="Arial" panose="020B0604020202020204" pitchFamily="34" charset="0"/>
              <a:buChar char="•"/>
            </a:pPr>
            <a:r>
              <a:rPr lang="en-US" b="1" i="0" dirty="0">
                <a:solidFill>
                  <a:srgbClr val="273239"/>
                </a:solidFill>
                <a:effectLst/>
                <a:latin typeface="urw-din"/>
              </a:rPr>
              <a:t>The input to be taken to solve the problem:</a:t>
            </a:r>
            <a:r>
              <a:rPr lang="en-US" b="0" i="0" dirty="0">
                <a:solidFill>
                  <a:srgbClr val="273239"/>
                </a:solidFill>
                <a:effectLst/>
                <a:latin typeface="urw-din"/>
              </a:rPr>
              <a:t> The three numbers to be added.</a:t>
            </a:r>
          </a:p>
          <a:p>
            <a:pPr marL="742950" lvl="1" indent="-285750" algn="l" fontAlgn="base">
              <a:buFont typeface="Arial" panose="020B0604020202020204" pitchFamily="34" charset="0"/>
              <a:buChar char="•"/>
            </a:pPr>
            <a:r>
              <a:rPr lang="en-US" b="1" i="0" dirty="0">
                <a:solidFill>
                  <a:srgbClr val="273239"/>
                </a:solidFill>
                <a:effectLst/>
                <a:latin typeface="urw-din"/>
              </a:rPr>
              <a:t>The output to be expected when the problem the is solved:</a:t>
            </a:r>
            <a:r>
              <a:rPr lang="en-US" b="0" i="0" dirty="0">
                <a:solidFill>
                  <a:srgbClr val="273239"/>
                </a:solidFill>
                <a:effectLst/>
                <a:latin typeface="urw-din"/>
              </a:rPr>
              <a:t> The sum of the three numbers taken as the input.</a:t>
            </a:r>
          </a:p>
          <a:p>
            <a:pPr marL="742950" lvl="1" indent="-285750" algn="l" fontAlgn="base">
              <a:buFont typeface="Arial" panose="020B0604020202020204" pitchFamily="34" charset="0"/>
              <a:buChar char="•"/>
            </a:pPr>
            <a:r>
              <a:rPr lang="en-US" b="1" i="0" dirty="0">
                <a:solidFill>
                  <a:srgbClr val="273239"/>
                </a:solidFill>
                <a:effectLst/>
                <a:latin typeface="urw-din"/>
              </a:rPr>
              <a:t>The solution to this problem, in the given constraints:</a:t>
            </a:r>
            <a:r>
              <a:rPr lang="en-US" b="0" i="0" dirty="0">
                <a:solidFill>
                  <a:srgbClr val="273239"/>
                </a:solidFill>
                <a:effectLst/>
                <a:latin typeface="urw-din"/>
              </a:rPr>
              <a:t> The solution consists of adding the 3 numbers. It can be done with the help of ‘+’ operator, or bit-wise, or any other method.</a:t>
            </a:r>
          </a:p>
          <a:p>
            <a:endParaRPr lang="en-US" dirty="0"/>
          </a:p>
        </p:txBody>
      </p:sp>
    </p:spTree>
    <p:extLst>
      <p:ext uri="{BB962C8B-B14F-4D97-AF65-F5344CB8AC3E}">
        <p14:creationId xmlns:p14="http://schemas.microsoft.com/office/powerpoint/2010/main" val="366702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BD03-E026-4363-B6BD-83AE8752A6A2}"/>
              </a:ext>
            </a:extLst>
          </p:cNvPr>
          <p:cNvSpPr>
            <a:spLocks noGrp="1"/>
          </p:cNvSpPr>
          <p:nvPr>
            <p:ph type="title"/>
          </p:nvPr>
        </p:nvSpPr>
        <p:spPr/>
        <p:txBody>
          <a:bodyPr/>
          <a:lstStyle/>
          <a:p>
            <a:r>
              <a:rPr lang="en-US" dirty="0"/>
              <a:t>Step 2: Designing the algorithm</a:t>
            </a:r>
          </a:p>
        </p:txBody>
      </p:sp>
      <p:sp>
        <p:nvSpPr>
          <p:cNvPr id="3" name="Content Placeholder 2">
            <a:extLst>
              <a:ext uri="{FF2B5EF4-FFF2-40B4-BE49-F238E27FC236}">
                <a16:creationId xmlns:a16="http://schemas.microsoft.com/office/drawing/2014/main" id="{F0E2E620-F44E-4AF2-92DD-C4A778933337}"/>
              </a:ext>
            </a:extLst>
          </p:cNvPr>
          <p:cNvSpPr>
            <a:spLocks noGrp="1"/>
          </p:cNvSpPr>
          <p:nvPr>
            <p:ph idx="1"/>
          </p:nvPr>
        </p:nvSpPr>
        <p:spPr/>
        <p:txBody>
          <a:bodyPr>
            <a:normAutofit fontScale="92500" lnSpcReduction="20000"/>
          </a:bodyPr>
          <a:lstStyle/>
          <a:p>
            <a:r>
              <a:rPr lang="en-US" dirty="0"/>
              <a:t>Now let’s design the algorithm with the help of above pre-requisites:</a:t>
            </a:r>
          </a:p>
          <a:p>
            <a:r>
              <a:rPr lang="en-US" dirty="0"/>
              <a:t>Algorithm to add 3 numbers and print their sum: </a:t>
            </a:r>
          </a:p>
          <a:p>
            <a:r>
              <a:rPr lang="en-US" dirty="0"/>
              <a:t>START</a:t>
            </a:r>
          </a:p>
          <a:p>
            <a:r>
              <a:rPr lang="en-US" dirty="0"/>
              <a:t>Declare 3 integer variables num1, num2 and num3.</a:t>
            </a:r>
          </a:p>
          <a:p>
            <a:r>
              <a:rPr lang="en-US" dirty="0"/>
              <a:t>Take the three numbers, to be added, as inputs in variables num1, num2, and num3 respectively.</a:t>
            </a:r>
          </a:p>
          <a:p>
            <a:r>
              <a:rPr lang="en-US" dirty="0"/>
              <a:t>Declare an integer variable sum to store the resultant sum of the 3 numbers.</a:t>
            </a:r>
          </a:p>
          <a:p>
            <a:r>
              <a:rPr lang="en-US" dirty="0"/>
              <a:t>Add the 3 numbers and store the result in the variable sum.</a:t>
            </a:r>
          </a:p>
          <a:p>
            <a:r>
              <a:rPr lang="en-US" dirty="0"/>
              <a:t>Print the value of variable sum</a:t>
            </a:r>
          </a:p>
          <a:p>
            <a:r>
              <a:rPr lang="en-US" dirty="0"/>
              <a:t>END</a:t>
            </a:r>
          </a:p>
        </p:txBody>
      </p:sp>
    </p:spTree>
    <p:extLst>
      <p:ext uri="{BB962C8B-B14F-4D97-AF65-F5344CB8AC3E}">
        <p14:creationId xmlns:p14="http://schemas.microsoft.com/office/powerpoint/2010/main" val="12995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2418</Words>
  <Application>Microsoft Office PowerPoint</Application>
  <PresentationFormat>Widescreen</PresentationFormat>
  <Paragraphs>195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urw-din</vt:lpstr>
      <vt:lpstr>Office Theme</vt:lpstr>
      <vt:lpstr>            Analysis of Algorithms (Introduction, Time and Space Complexity) </vt:lpstr>
      <vt:lpstr>Contents</vt:lpstr>
      <vt:lpstr>Definition of Algorithm</vt:lpstr>
      <vt:lpstr>PowerPoint Presentation</vt:lpstr>
      <vt:lpstr>PowerPoint Presentation</vt:lpstr>
      <vt:lpstr>CHARACTERISTICS OF AN ALGORITHM </vt:lpstr>
      <vt:lpstr>How to Design an Algorithm?</vt:lpstr>
      <vt:lpstr>Example: Consider the example to add three numbers and print the sum.</vt:lpstr>
      <vt:lpstr>Step 2: Designing the algorithm</vt:lpstr>
      <vt:lpstr>Step 3: Testing the algorithm by implementing it. Inorder to test the algorithm, let’s implement it in C language. (C program to add three numbers </vt:lpstr>
      <vt:lpstr>PowerPoint Presentation</vt:lpstr>
      <vt:lpstr>PowerPoint Presentation</vt:lpstr>
      <vt:lpstr>PowerPoint Presentation</vt:lpstr>
      <vt:lpstr>PowerPoint Presentation</vt:lpstr>
      <vt:lpstr>Time Complexity: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time complexity of fun()?</vt:lpstr>
      <vt:lpstr>PowerPoint Presentation</vt:lpstr>
      <vt:lpstr>What is the time complexity of fun()?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Lasya Jonnalagadda</dc:creator>
  <cp:lastModifiedBy>Lasya Jonnalagadda</cp:lastModifiedBy>
  <cp:revision>3</cp:revision>
  <dcterms:created xsi:type="dcterms:W3CDTF">2022-03-25T23:28:04Z</dcterms:created>
  <dcterms:modified xsi:type="dcterms:W3CDTF">2022-03-26T08:48:17Z</dcterms:modified>
</cp:coreProperties>
</file>