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5"/>
  </p:notesMasterIdLst>
  <p:sldIdLst>
    <p:sldId id="256" r:id="rId2"/>
    <p:sldId id="270" r:id="rId3"/>
    <p:sldId id="279" r:id="rId4"/>
    <p:sldId id="268" r:id="rId5"/>
    <p:sldId id="269" r:id="rId6"/>
    <p:sldId id="277" r:id="rId7"/>
    <p:sldId id="273" r:id="rId8"/>
    <p:sldId id="276" r:id="rId9"/>
    <p:sldId id="274" r:id="rId10"/>
    <p:sldId id="275" r:id="rId11"/>
    <p:sldId id="271" r:id="rId12"/>
    <p:sldId id="278"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1" d="100"/>
          <a:sy n="41" d="100"/>
        </p:scale>
        <p:origin x="1356" y="4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9E31C2-A0F7-4FB5-AE05-752E83104612}" type="datetimeFigureOut">
              <a:rPr lang="en-US" smtClean="0"/>
              <a:pPr/>
              <a:t>4/3/2018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C401E8-D6AB-48F4-94AF-2A2B6E79929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C4AB1EC5-9CE6-4FA0-98A3-039767DBBF02}" type="datetimeFigureOut">
              <a:rPr lang="en-US" smtClean="0"/>
              <a:pPr/>
              <a:t>4/3/2018</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DF53BC6D-D7BF-4987-ABC8-4BB1C740410E}"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4AB1EC5-9CE6-4FA0-98A3-039767DBBF02}" type="datetimeFigureOut">
              <a:rPr lang="en-US" smtClean="0"/>
              <a:pPr/>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53BC6D-D7BF-4987-ABC8-4BB1C740410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4AB1EC5-9CE6-4FA0-98A3-039767DBBF02}" type="datetimeFigureOut">
              <a:rPr lang="en-US" smtClean="0"/>
              <a:pPr/>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53BC6D-D7BF-4987-ABC8-4BB1C740410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4AB1EC5-9CE6-4FA0-98A3-039767DBBF02}" type="datetimeFigureOut">
              <a:rPr lang="en-US" smtClean="0"/>
              <a:pPr/>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53BC6D-D7BF-4987-ABC8-4BB1C740410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4AB1EC5-9CE6-4FA0-98A3-039767DBBF02}" type="datetimeFigureOut">
              <a:rPr lang="en-US" smtClean="0"/>
              <a:pPr/>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53BC6D-D7BF-4987-ABC8-4BB1C740410E}"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4AB1EC5-9CE6-4FA0-98A3-039767DBBF02}" type="datetimeFigureOut">
              <a:rPr lang="en-US" smtClean="0"/>
              <a:pPr/>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53BC6D-D7BF-4987-ABC8-4BB1C740410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4AB1EC5-9CE6-4FA0-98A3-039767DBBF02}" type="datetimeFigureOut">
              <a:rPr lang="en-US" smtClean="0"/>
              <a:pPr/>
              <a:t>4/3/2018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53BC6D-D7BF-4987-ABC8-4BB1C740410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C4AB1EC5-9CE6-4FA0-98A3-039767DBBF02}" type="datetimeFigureOut">
              <a:rPr lang="en-US" smtClean="0"/>
              <a:pPr/>
              <a:t>4/3/2018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53BC6D-D7BF-4987-ABC8-4BB1C740410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AB1EC5-9CE6-4FA0-98A3-039767DBBF02}" type="datetimeFigureOut">
              <a:rPr lang="en-US" smtClean="0"/>
              <a:pPr/>
              <a:t>4/3/2018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53BC6D-D7BF-4987-ABC8-4BB1C740410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4AB1EC5-9CE6-4FA0-98A3-039767DBBF02}" type="datetimeFigureOut">
              <a:rPr lang="en-US" smtClean="0"/>
              <a:pPr/>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53BC6D-D7BF-4987-ABC8-4BB1C740410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4AB1EC5-9CE6-4FA0-98A3-039767DBBF02}" type="datetimeFigureOut">
              <a:rPr lang="en-US" smtClean="0"/>
              <a:pPr/>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DF53BC6D-D7BF-4987-ABC8-4BB1C740410E}"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4AB1EC5-9CE6-4FA0-98A3-039767DBBF02}" type="datetimeFigureOut">
              <a:rPr lang="en-US" smtClean="0"/>
              <a:pPr/>
              <a:t>4/3/2018</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F53BC6D-D7BF-4987-ABC8-4BB1C740410E}"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142984"/>
            <a:ext cx="7851648" cy="1714512"/>
          </a:xfrm>
        </p:spPr>
        <p:txBody>
          <a:bodyPr>
            <a:normAutofit/>
          </a:bodyPr>
          <a:lstStyle/>
          <a:p>
            <a:pPr algn="ctr"/>
            <a:r>
              <a:rPr lang="en-US" sz="4800" dirty="0">
                <a:latin typeface="Times New Roman" pitchFamily="18" charset="0"/>
                <a:cs typeface="Times New Roman" pitchFamily="18" charset="0"/>
              </a:rPr>
              <a:t>MVGR’S SOCIAL MEDIA</a:t>
            </a:r>
          </a:p>
        </p:txBody>
      </p:sp>
      <p:sp>
        <p:nvSpPr>
          <p:cNvPr id="3" name="Subtitle 2"/>
          <p:cNvSpPr>
            <a:spLocks noGrp="1"/>
          </p:cNvSpPr>
          <p:nvPr>
            <p:ph type="subTitle" idx="1"/>
          </p:nvPr>
        </p:nvSpPr>
        <p:spPr>
          <a:xfrm>
            <a:off x="2643174" y="3286124"/>
            <a:ext cx="3784504" cy="1214446"/>
          </a:xfrm>
        </p:spPr>
        <p:txBody>
          <a:bodyPr/>
          <a:lstStyle/>
          <a:p>
            <a:pPr algn="l"/>
            <a:r>
              <a:rPr lang="en-US" dirty="0">
                <a:latin typeface="Times New Roman" pitchFamily="18" charset="0"/>
                <a:cs typeface="Times New Roman" pitchFamily="18" charset="0"/>
              </a:rPr>
              <a:t>Guided by </a:t>
            </a:r>
          </a:p>
          <a:p>
            <a:pPr algn="l"/>
            <a:r>
              <a:rPr lang="en-US" dirty="0">
                <a:latin typeface="Times New Roman" pitchFamily="18" charset="0"/>
                <a:cs typeface="Times New Roman" pitchFamily="18" charset="0"/>
              </a:rPr>
              <a:t>Mr. M. Chandra Sekhar</a:t>
            </a:r>
          </a:p>
          <a:p>
            <a:pPr algn="l"/>
            <a:endParaRPr lang="en-US" dirty="0">
              <a:latin typeface="Times New Roman" pitchFamily="18" charset="0"/>
              <a:cs typeface="Times New Roman" pitchFamily="18" charset="0"/>
            </a:endParaRPr>
          </a:p>
        </p:txBody>
      </p:sp>
      <p:sp>
        <p:nvSpPr>
          <p:cNvPr id="4" name="Rectangle 3"/>
          <p:cNvSpPr/>
          <p:nvPr/>
        </p:nvSpPr>
        <p:spPr>
          <a:xfrm>
            <a:off x="4071934" y="4786322"/>
            <a:ext cx="4876800" cy="1754326"/>
          </a:xfrm>
          <a:prstGeom prst="rect">
            <a:avLst/>
          </a:prstGeom>
        </p:spPr>
        <p:txBody>
          <a:bodyPr wrap="square">
            <a:spAutoFit/>
          </a:bodyPr>
          <a:lstStyle/>
          <a:p>
            <a:r>
              <a:rPr lang="en-US" dirty="0">
                <a:latin typeface="Times New Roman" pitchFamily="18" charset="0"/>
                <a:cs typeface="Times New Roman" pitchFamily="18" charset="0"/>
              </a:rPr>
              <a:t>By,</a:t>
            </a:r>
          </a:p>
          <a:p>
            <a:r>
              <a:rPr lang="en-US" dirty="0">
                <a:latin typeface="Times New Roman" pitchFamily="18" charset="0"/>
                <a:cs typeface="Times New Roman" pitchFamily="18" charset="0"/>
              </a:rPr>
              <a:t>A. </a:t>
            </a:r>
            <a:r>
              <a:rPr lang="en-US" dirty="0" err="1">
                <a:latin typeface="Times New Roman" pitchFamily="18" charset="0"/>
                <a:cs typeface="Times New Roman" pitchFamily="18" charset="0"/>
              </a:rPr>
              <a:t>Mounika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Tulasi</a:t>
            </a:r>
            <a:r>
              <a:rPr lang="en-US" dirty="0">
                <a:latin typeface="Times New Roman" pitchFamily="18" charset="0"/>
                <a:cs typeface="Times New Roman" pitchFamily="18" charset="0"/>
              </a:rPr>
              <a:t> Mani </a:t>
            </a:r>
            <a:r>
              <a:rPr lang="en-US" dirty="0" err="1">
                <a:latin typeface="Times New Roman" pitchFamily="18" charset="0"/>
                <a:cs typeface="Times New Roman" pitchFamily="18" charset="0"/>
              </a:rPr>
              <a:t>Prasanna</a:t>
            </a:r>
            <a:r>
              <a:rPr lang="en-US" dirty="0">
                <a:latin typeface="Times New Roman" pitchFamily="18" charset="0"/>
                <a:cs typeface="Times New Roman" pitchFamily="18" charset="0"/>
              </a:rPr>
              <a:t> - 14331A0501</a:t>
            </a:r>
          </a:p>
          <a:p>
            <a:pPr marL="342900" indent="-342900"/>
            <a:r>
              <a:rPr lang="en-US" dirty="0">
                <a:latin typeface="Times New Roman" pitchFamily="18" charset="0"/>
                <a:cs typeface="Times New Roman" pitchFamily="18" charset="0"/>
              </a:rPr>
              <a:t>CH. </a:t>
            </a:r>
            <a:r>
              <a:rPr lang="en-US" dirty="0" err="1">
                <a:latin typeface="Times New Roman" pitchFamily="18" charset="0"/>
                <a:cs typeface="Times New Roman" pitchFamily="18" charset="0"/>
              </a:rPr>
              <a:t>Tarun</a:t>
            </a:r>
            <a:r>
              <a:rPr lang="en-US" dirty="0">
                <a:latin typeface="Times New Roman" pitchFamily="18" charset="0"/>
                <a:cs typeface="Times New Roman" pitchFamily="18" charset="0"/>
              </a:rPr>
              <a:t> Kumar  - 14331A0532</a:t>
            </a:r>
          </a:p>
          <a:p>
            <a:pPr lvl="0"/>
            <a:r>
              <a:rPr lang="en-US" dirty="0">
                <a:latin typeface="Times New Roman" pitchFamily="18" charset="0"/>
                <a:cs typeface="Times New Roman" pitchFamily="18" charset="0"/>
              </a:rPr>
              <a:t>A. </a:t>
            </a:r>
            <a:r>
              <a:rPr lang="en-US" dirty="0" err="1">
                <a:latin typeface="Times New Roman" pitchFamily="18" charset="0"/>
                <a:cs typeface="Times New Roman" pitchFamily="18" charset="0"/>
              </a:rPr>
              <a:t>Bhanu</a:t>
            </a:r>
            <a:r>
              <a:rPr lang="en-US" dirty="0">
                <a:latin typeface="Times New Roman" pitchFamily="18" charset="0"/>
                <a:cs typeface="Times New Roman" pitchFamily="18" charset="0"/>
              </a:rPr>
              <a:t> Siva Prasad - 14331A0509</a:t>
            </a:r>
            <a:endParaRPr lang="en-IN" dirty="0">
              <a:latin typeface="Times New Roman" pitchFamily="18" charset="0"/>
              <a:cs typeface="Times New Roman" pitchFamily="18" charset="0"/>
            </a:endParaRPr>
          </a:p>
          <a:p>
            <a:pPr lvl="0"/>
            <a:r>
              <a:rPr lang="en-US" dirty="0">
                <a:latin typeface="Times New Roman" pitchFamily="18" charset="0"/>
                <a:cs typeface="Times New Roman" pitchFamily="18" charset="0"/>
              </a:rPr>
              <a:t>B. </a:t>
            </a:r>
            <a:r>
              <a:rPr lang="en-US" dirty="0" err="1">
                <a:latin typeface="Times New Roman" pitchFamily="18" charset="0"/>
                <a:cs typeface="Times New Roman" pitchFamily="18" charset="0"/>
              </a:rPr>
              <a:t>Pushpanjali</a:t>
            </a:r>
            <a:r>
              <a:rPr lang="en-US" dirty="0">
                <a:latin typeface="Times New Roman" pitchFamily="18" charset="0"/>
                <a:cs typeface="Times New Roman" pitchFamily="18" charset="0"/>
              </a:rPr>
              <a:t>  - 14331A0523</a:t>
            </a:r>
            <a:endParaRPr lang="en-IN"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883842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generated with very high confidence">
            <a:extLst>
              <a:ext uri="{FF2B5EF4-FFF2-40B4-BE49-F238E27FC236}">
                <a16:creationId xmlns:a16="http://schemas.microsoft.com/office/drawing/2014/main" id="{5ACFB808-3582-4D8E-9C1A-AD880430BA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066800"/>
            <a:ext cx="8763000" cy="42672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3600" dirty="0">
                <a:latin typeface="Times New Roman" pitchFamily="18" charset="0"/>
                <a:cs typeface="Times New Roman" pitchFamily="18" charset="0"/>
              </a:rPr>
              <a:t>OVERVIEW</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518615" y="1524000"/>
            <a:ext cx="8229600" cy="4781952"/>
          </a:xfrm>
        </p:spPr>
        <p:txBody>
          <a:bodyPr>
            <a:normAutofit lnSpcReduction="10000"/>
          </a:bodyPr>
          <a:lstStyle/>
          <a:p>
            <a:pPr lvl="0">
              <a:lnSpc>
                <a:spcPct val="150000"/>
              </a:lnSpc>
              <a:buFont typeface="Wingdings" pitchFamily="2" charset="2"/>
              <a:buChar char="Ø"/>
            </a:pPr>
            <a:r>
              <a:rPr lang="en-IN" sz="2000" dirty="0">
                <a:latin typeface="Times New Roman" pitchFamily="18" charset="0"/>
                <a:cs typeface="Times New Roman" pitchFamily="18" charset="0"/>
              </a:rPr>
              <a:t>Basically focusing on the using of API of weather concept for knowing  the details.</a:t>
            </a:r>
          </a:p>
          <a:p>
            <a:pPr lvl="0">
              <a:lnSpc>
                <a:spcPct val="150000"/>
              </a:lnSpc>
              <a:buFont typeface="Wingdings" pitchFamily="2" charset="2"/>
              <a:buChar char="Ø"/>
            </a:pPr>
            <a:r>
              <a:rPr lang="en-IN" sz="2000" dirty="0">
                <a:latin typeface="Times New Roman" pitchFamily="18" charset="0"/>
                <a:cs typeface="Times New Roman" pitchFamily="18" charset="0"/>
              </a:rPr>
              <a:t>In this application students are authenticated with their email Id’s and the password.</a:t>
            </a:r>
          </a:p>
          <a:p>
            <a:pPr lvl="0">
              <a:lnSpc>
                <a:spcPct val="150000"/>
              </a:lnSpc>
              <a:buFont typeface="Wingdings" pitchFamily="2" charset="2"/>
              <a:buChar char="Ø"/>
            </a:pPr>
            <a:r>
              <a:rPr lang="en-IN" sz="2000" dirty="0">
                <a:latin typeface="Times New Roman" pitchFamily="18" charset="0"/>
                <a:cs typeface="Times New Roman" pitchFamily="18" charset="0"/>
              </a:rPr>
              <a:t>In this application students can get their learning sources, notification on events done in our college.</a:t>
            </a:r>
          </a:p>
          <a:p>
            <a:pPr lvl="0">
              <a:lnSpc>
                <a:spcPct val="150000"/>
              </a:lnSpc>
              <a:buFont typeface="Wingdings" pitchFamily="2" charset="2"/>
              <a:buChar char="Ø"/>
            </a:pPr>
            <a:r>
              <a:rPr lang="en-IN" sz="2000" dirty="0">
                <a:latin typeface="Times New Roman" pitchFamily="18" charset="0"/>
                <a:cs typeface="Times New Roman" pitchFamily="18" charset="0"/>
              </a:rPr>
              <a:t>Each and every students can post the events what the department conducts in this media.</a:t>
            </a:r>
          </a:p>
          <a:p>
            <a:pPr>
              <a:lnSpc>
                <a:spcPct val="150000"/>
              </a:lnSpc>
              <a:buFont typeface="Wingdings" pitchFamily="2" charset="2"/>
              <a:buChar char="Ø"/>
            </a:pPr>
            <a:r>
              <a:rPr lang="en-IN" sz="2000" dirty="0">
                <a:latin typeface="Times New Roman" pitchFamily="18" charset="0"/>
                <a:cs typeface="Times New Roman" pitchFamily="18" charset="0"/>
              </a:rPr>
              <a:t>It eliminates the purpose of going and announcing or using of notice boards may not reach everyone.</a:t>
            </a:r>
          </a:p>
          <a:p>
            <a:pPr>
              <a:lnSpc>
                <a:spcPct val="150000"/>
              </a:lnSpc>
              <a:buNone/>
            </a:pPr>
            <a:endParaRPr lang="en-IN" sz="20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208D35-214B-4BBF-ABE1-BB71DB7CABAD}"/>
              </a:ext>
            </a:extLst>
          </p:cNvPr>
          <p:cNvSpPr/>
          <p:nvPr/>
        </p:nvSpPr>
        <p:spPr>
          <a:xfrm>
            <a:off x="323528" y="852141"/>
            <a:ext cx="8424936" cy="375487"/>
          </a:xfrm>
          <a:prstGeom prst="rect">
            <a:avLst/>
          </a:prstGeom>
        </p:spPr>
        <p:txBody>
          <a:bodyPr wrap="square">
            <a:spAutoFit/>
          </a:bodyPr>
          <a:lstStyle/>
          <a:p>
            <a:pPr>
              <a:lnSpc>
                <a:spcPct val="115000"/>
              </a:lnSpc>
              <a:spcAft>
                <a:spcPts val="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a:t>
            </a:r>
            <a:endParaRPr lang="en-IN" dirty="0"/>
          </a:p>
        </p:txBody>
      </p:sp>
      <p:sp>
        <p:nvSpPr>
          <p:cNvPr id="3" name="Rectangle 2">
            <a:extLst>
              <a:ext uri="{FF2B5EF4-FFF2-40B4-BE49-F238E27FC236}">
                <a16:creationId xmlns:a16="http://schemas.microsoft.com/office/drawing/2014/main" id="{1342F308-4D56-41CD-B3E2-E49421DB2351}"/>
              </a:ext>
            </a:extLst>
          </p:cNvPr>
          <p:cNvSpPr/>
          <p:nvPr/>
        </p:nvSpPr>
        <p:spPr>
          <a:xfrm>
            <a:off x="179512" y="1676400"/>
            <a:ext cx="8568952" cy="3780719"/>
          </a:xfrm>
          <a:prstGeom prst="rect">
            <a:avLst/>
          </a:prstGeom>
        </p:spPr>
        <p:txBody>
          <a:bodyPr wrap="square">
            <a:spAutoFit/>
          </a:bodyPr>
          <a:lstStyle/>
          <a:p>
            <a:pPr marL="285750" indent="-285750">
              <a:lnSpc>
                <a:spcPct val="150000"/>
              </a:lnSpc>
              <a:spcAft>
                <a:spcPts val="0"/>
              </a:spcAft>
              <a:buFont typeface="Wingdings"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 Receive posts that is been updated.</a:t>
            </a:r>
          </a:p>
          <a:p>
            <a:pPr marL="285750" indent="-285750">
              <a:lnSpc>
                <a:spcPct val="150000"/>
              </a:lnSpc>
              <a:spcAft>
                <a:spcPts val="0"/>
              </a:spcAft>
              <a:buFont typeface="Wingdings"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Sending posts to the users (i.e., post the updates).</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0"/>
              </a:spcAft>
              <a:buFont typeface="Wingdings"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Can send the messages to the individuals belonging to any department by using the concept of chatting and group chatting.</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0"/>
              </a:spcAft>
              <a:buFont typeface="Wingdings"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Post the videos, images, posters and many more.</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0"/>
              </a:spcAft>
              <a:buFont typeface="Wingdings"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they can check the weather details of entered city and state.</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0"/>
              </a:spcAft>
              <a:buFont typeface="Wingdings"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Users can make phone calls directly from our app.</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0"/>
              </a:spcAft>
              <a:buFont typeface="Wingdings"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 They can also play music through our app with in the local files. </a:t>
            </a:r>
            <a:endParaRPr lang="en-IN"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6908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7758138" cy="4300558"/>
          </a:xfrm>
        </p:spPr>
        <p:txBody>
          <a:bodyPr>
            <a:normAutofit/>
          </a:bodyPr>
          <a:lstStyle/>
          <a:p>
            <a:pPr marL="914400" lvl="3" indent="0">
              <a:buNone/>
            </a:pPr>
            <a:r>
              <a:rPr lang="en-US" sz="4800" dirty="0">
                <a:solidFill>
                  <a:schemeClr val="tx2"/>
                </a:solidFill>
              </a:rPr>
              <a:t>     </a:t>
            </a:r>
          </a:p>
          <a:p>
            <a:pPr marL="914400" lvl="3" indent="0" algn="ctr">
              <a:buNone/>
            </a:pPr>
            <a:r>
              <a:rPr lang="en-US" sz="5400" dirty="0">
                <a:solidFill>
                  <a:schemeClr val="tx2"/>
                </a:solidFill>
              </a:rPr>
              <a:t>THANK YOU</a:t>
            </a:r>
          </a:p>
          <a:p>
            <a:pPr marL="0" indent="0">
              <a:buNone/>
            </a:pPr>
            <a:endParaRPr lang="en-US" sz="4000" dirty="0">
              <a:solidFill>
                <a:schemeClr val="tx2"/>
              </a:solidFill>
            </a:endParaRPr>
          </a:p>
          <a:p>
            <a:pPr marL="0" indent="0">
              <a:buNone/>
            </a:pPr>
            <a:endParaRPr lang="en-US" sz="4000" dirty="0">
              <a:solidFill>
                <a:schemeClr val="tx2"/>
              </a:solidFill>
            </a:endParaRPr>
          </a:p>
          <a:p>
            <a:endParaRPr lang="en-US" sz="2400" dirty="0">
              <a:solidFill>
                <a:schemeClr val="tx2"/>
              </a:solidFill>
              <a:latin typeface="+mj-lt"/>
            </a:endParaRPr>
          </a:p>
        </p:txBody>
      </p:sp>
    </p:spTree>
    <p:extLst>
      <p:ext uri="{BB962C8B-B14F-4D97-AF65-F5344CB8AC3E}">
        <p14:creationId xmlns:p14="http://schemas.microsoft.com/office/powerpoint/2010/main" val="1470622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714356"/>
            <a:ext cx="8229600" cy="642942"/>
          </a:xfrm>
        </p:spPr>
        <p:txBody>
          <a:bodyPr>
            <a:normAutofit fontScale="90000"/>
          </a:bodyPr>
          <a:lstStyle/>
          <a:p>
            <a:pPr algn="ctr"/>
            <a:r>
              <a:rPr lang="en-US" sz="4800" dirty="0">
                <a:latin typeface="Times New Roman" pitchFamily="18" charset="0"/>
                <a:cs typeface="Times New Roman" pitchFamily="18" charset="0"/>
              </a:rPr>
              <a:t>INTRODUCTION</a:t>
            </a:r>
            <a:endParaRPr lang="en-IN" sz="4800" dirty="0">
              <a:latin typeface="Times New Roman" pitchFamily="18" charset="0"/>
              <a:cs typeface="Times New Roman" pitchFamily="18" charset="0"/>
            </a:endParaRPr>
          </a:p>
        </p:txBody>
      </p:sp>
      <p:sp>
        <p:nvSpPr>
          <p:cNvPr id="3" name="Content Placeholder 2"/>
          <p:cNvSpPr>
            <a:spLocks noGrp="1"/>
          </p:cNvSpPr>
          <p:nvPr>
            <p:ph idx="1"/>
          </p:nvPr>
        </p:nvSpPr>
        <p:spPr>
          <a:xfrm>
            <a:off x="428596" y="1357298"/>
            <a:ext cx="8229600" cy="5143536"/>
          </a:xfrm>
        </p:spPr>
        <p:txBody>
          <a:bodyPr>
            <a:noAutofit/>
          </a:bodyPr>
          <a:lstStyle/>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r>
              <a:rPr lang="en-US" sz="2200" dirty="0">
                <a:latin typeface="Times New Roman" pitchFamily="18" charset="0"/>
                <a:cs typeface="Times New Roman" pitchFamily="18" charset="0"/>
              </a:rPr>
              <a:t>    “</a:t>
            </a:r>
            <a:r>
              <a:rPr lang="en-US" sz="2200" b="1" dirty="0">
                <a:latin typeface="Times New Roman" pitchFamily="18" charset="0"/>
                <a:cs typeface="Times New Roman" pitchFamily="18" charset="0"/>
              </a:rPr>
              <a:t>MVGR SOCIAL MEDIA</a:t>
            </a:r>
            <a:r>
              <a:rPr lang="en-US" sz="2200" dirty="0">
                <a:latin typeface="Times New Roman" pitchFamily="18" charset="0"/>
                <a:cs typeface="Times New Roman" pitchFamily="18" charset="0"/>
              </a:rPr>
              <a:t>” is a Mobile Application which is used only for the students of MVGR. In this application students are authenticated with their email Id’s and the password. The main reason behind this application is that the students can know more information about the college and what’s going on – upcoming events, any cultural programs, the student activities, sports, and about the examination complete details.</a:t>
            </a:r>
            <a:endParaRPr lang="en-IN" sz="22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85800"/>
            <a:ext cx="8305800" cy="5741380"/>
          </a:xfrm>
          <a:prstGeom prst="rect">
            <a:avLst/>
          </a:prstGeom>
        </p:spPr>
        <p:txBody>
          <a:bodyPr wrap="square">
            <a:spAutoFit/>
          </a:bodyPr>
          <a:lstStyle/>
          <a:p>
            <a:pPr>
              <a:lnSpc>
                <a:spcPct val="150000"/>
              </a:lnSpc>
              <a:buFont typeface="Wingdings" pitchFamily="2" charset="2"/>
              <a:buChar char="Ø"/>
            </a:pPr>
            <a:r>
              <a:rPr lang="en-US" sz="1900" dirty="0">
                <a:latin typeface="Times New Roman" pitchFamily="18" charset="0"/>
                <a:cs typeface="Times New Roman" pitchFamily="18" charset="0"/>
              </a:rPr>
              <a:t> MVGR conducts many events like Flash mobs, KITAB, Blood donation campaign, NSS, Guiding villagers on the name of “LEAD MVGR” and many more.</a:t>
            </a:r>
          </a:p>
          <a:p>
            <a:pPr>
              <a:lnSpc>
                <a:spcPct val="150000"/>
              </a:lnSpc>
              <a:buFont typeface="Wingdings" pitchFamily="2" charset="2"/>
              <a:buChar char="Ø"/>
            </a:pPr>
            <a:r>
              <a:rPr lang="en-US" sz="1900" dirty="0">
                <a:latin typeface="Times New Roman" pitchFamily="18" charset="0"/>
                <a:cs typeface="Times New Roman" pitchFamily="18" charset="0"/>
              </a:rPr>
              <a:t> So to the updates, time, place, when, where it is going to happen, the complete details can be  updated in this media. This media can be one of the best examples like FACEBOOK and INSTAGRAM. </a:t>
            </a:r>
          </a:p>
          <a:p>
            <a:pPr>
              <a:lnSpc>
                <a:spcPct val="150000"/>
              </a:lnSpc>
              <a:buFont typeface="Wingdings" pitchFamily="2" charset="2"/>
              <a:buChar char="Ø"/>
            </a:pPr>
            <a:r>
              <a:rPr lang="en-US" sz="1900" dirty="0">
                <a:latin typeface="Times New Roman" pitchFamily="18" charset="0"/>
                <a:cs typeface="Times New Roman" pitchFamily="18" charset="0"/>
              </a:rPr>
              <a:t>Every department conducts many events – like for example CSE conducts workshops, Civil conducts Sports, ECE conducts Essay Writing competitions, and many other departments have many more ideas. </a:t>
            </a:r>
          </a:p>
          <a:p>
            <a:pPr>
              <a:lnSpc>
                <a:spcPct val="150000"/>
              </a:lnSpc>
              <a:buFont typeface="Wingdings" pitchFamily="2" charset="2"/>
              <a:buChar char="Ø"/>
            </a:pPr>
            <a:r>
              <a:rPr lang="en-US" sz="1900" dirty="0">
                <a:latin typeface="Times New Roman" pitchFamily="18" charset="0"/>
                <a:cs typeface="Times New Roman" pitchFamily="18" charset="0"/>
              </a:rPr>
              <a:t>Instead of going and announcing or using of notice boards may not reach everyone. So for this purpose students can post the events what the department conducts in this media. Students are also supposed to post the workshops updates or PPT updates which will be conducted in other colleges  So, this is an application which brings entire </a:t>
            </a:r>
            <a:r>
              <a:rPr lang="en-US" sz="1900" b="1" dirty="0">
                <a:latin typeface="Times New Roman" pitchFamily="18" charset="0"/>
                <a:cs typeface="Times New Roman" pitchFamily="18" charset="0"/>
              </a:rPr>
              <a:t>MVGR STUDENTS INTO ONE COMMUNITY.</a:t>
            </a:r>
            <a:endParaRPr lang="en-IN" sz="19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3600" dirty="0">
                <a:latin typeface="Times New Roman" pitchFamily="18" charset="0"/>
                <a:cs typeface="Times New Roman" pitchFamily="18" charset="0"/>
              </a:rPr>
              <a:t>PROBLEM DEFINTION</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724400"/>
          </a:xfrm>
        </p:spPr>
        <p:txBody>
          <a:bodyPr>
            <a:normAutofit/>
          </a:bodyPr>
          <a:lstStyle/>
          <a:p>
            <a:pPr>
              <a:lnSpc>
                <a:spcPct val="150000"/>
              </a:lnSpc>
              <a:buFont typeface="Wingdings" pitchFamily="2" charset="2"/>
              <a:buChar char="Ø"/>
            </a:pPr>
            <a:r>
              <a:rPr lang="en-US" sz="1900" dirty="0">
                <a:latin typeface="Times New Roman" pitchFamily="18" charset="0"/>
                <a:cs typeface="Times New Roman" pitchFamily="18" charset="0"/>
              </a:rPr>
              <a:t>The Well-Structured and friendly passage of information in the way of today’s techno-development methodologies is put forwarded for the small community like “MVGR College of Engineering” and the way of solution for the question of “HOW” came into forward with title of “MVGR’S SOCIAL MEDIA”. </a:t>
            </a:r>
            <a:endParaRPr lang="en-IN" sz="1900" dirty="0">
              <a:latin typeface="Times New Roman" pitchFamily="18" charset="0"/>
              <a:cs typeface="Times New Roman" pitchFamily="18" charset="0"/>
            </a:endParaRPr>
          </a:p>
          <a:p>
            <a:pPr>
              <a:lnSpc>
                <a:spcPct val="150000"/>
              </a:lnSpc>
              <a:buFont typeface="Wingdings" pitchFamily="2" charset="2"/>
              <a:buChar char="Ø"/>
            </a:pPr>
            <a:r>
              <a:rPr lang="en-US" sz="1900" dirty="0">
                <a:latin typeface="Times New Roman" pitchFamily="18" charset="0"/>
                <a:cs typeface="Times New Roman" pitchFamily="18" charset="0"/>
              </a:rPr>
              <a:t>MVGR Social Media app is not only to communicate or interact with the other students in the college but, this is also one efficient way for college promotion through students. This site is used to socialize with your friends but also, represents a huge pool of information from day to day living.</a:t>
            </a:r>
            <a:endParaRPr lang="en-IN" sz="1900" dirty="0">
              <a:latin typeface="Times New Roman" pitchFamily="18" charset="0"/>
              <a:cs typeface="Times New Roman" pitchFamily="18" charset="0"/>
            </a:endParaRPr>
          </a:p>
          <a:p>
            <a:pPr>
              <a:lnSpc>
                <a:spcPct val="150000"/>
              </a:lnSpc>
              <a:buFont typeface="Wingdings" pitchFamily="2" charset="2"/>
              <a:buChar char="Ø"/>
            </a:pPr>
            <a:r>
              <a:rPr lang="en-US" sz="1900" dirty="0">
                <a:latin typeface="Times New Roman" pitchFamily="18" charset="0"/>
                <a:cs typeface="Times New Roman" pitchFamily="18" charset="0"/>
              </a:rPr>
              <a:t>Finally this application bring the different blocks of information under single community in very friendly manner.</a:t>
            </a:r>
            <a:endParaRPr lang="en-IN" sz="1900" dirty="0">
              <a:latin typeface="Times New Roman" pitchFamily="18" charset="0"/>
              <a:cs typeface="Times New Roman" pitchFamily="18" charset="0"/>
            </a:endParaRPr>
          </a:p>
          <a:p>
            <a:pPr>
              <a:lnSpc>
                <a:spcPct val="150000"/>
              </a:lnSpc>
              <a:buNone/>
            </a:pPr>
            <a:endParaRPr lang="en-IN" sz="19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609600"/>
          </a:xfrm>
        </p:spPr>
        <p:txBody>
          <a:bodyPr>
            <a:normAutofit/>
          </a:bodyPr>
          <a:lstStyle/>
          <a:p>
            <a:pPr algn="ctr"/>
            <a:r>
              <a:rPr lang="en-US" sz="3600" dirty="0">
                <a:latin typeface="Times New Roman" pitchFamily="18" charset="0"/>
                <a:cs typeface="Times New Roman" pitchFamily="18" charset="0"/>
              </a:rPr>
              <a:t>TECHNOLOGIES</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539552" y="1371600"/>
            <a:ext cx="8229600" cy="5257800"/>
          </a:xfrm>
        </p:spPr>
        <p:txBody>
          <a:bodyPr>
            <a:noAutofit/>
          </a:bodyPr>
          <a:lstStyle/>
          <a:p>
            <a:pPr lvl="0">
              <a:lnSpc>
                <a:spcPct val="150000"/>
              </a:lnSpc>
              <a:buFont typeface="Wingdings" pitchFamily="2" charset="2"/>
              <a:buChar char="Ø"/>
            </a:pPr>
            <a:r>
              <a:rPr lang="en-IN" sz="2000" b="1" dirty="0">
                <a:latin typeface="Times New Roman" pitchFamily="18" charset="0"/>
                <a:cs typeface="Times New Roman" pitchFamily="18" charset="0"/>
              </a:rPr>
              <a:t>Ionic</a:t>
            </a:r>
            <a:r>
              <a:rPr lang="en-IN" sz="2000" dirty="0">
                <a:latin typeface="Times New Roman" pitchFamily="18" charset="0"/>
                <a:cs typeface="Times New Roman" pitchFamily="18" charset="0"/>
              </a:rPr>
              <a:t> (mobile app </a:t>
            </a:r>
            <a:r>
              <a:rPr lang="en-IN" sz="2000" b="1" dirty="0">
                <a:latin typeface="Times New Roman" pitchFamily="18" charset="0"/>
                <a:cs typeface="Times New Roman" pitchFamily="18" charset="0"/>
              </a:rPr>
              <a:t>framework</a:t>
            </a:r>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Ionic</a:t>
            </a:r>
            <a:r>
              <a:rPr lang="en-IN" sz="2000" dirty="0">
                <a:latin typeface="Times New Roman" pitchFamily="18" charset="0"/>
                <a:cs typeface="Times New Roman" pitchFamily="18" charset="0"/>
              </a:rPr>
              <a:t> is a complete open-source SDK for hybrid mobile app development. The more recent releases, known as </a:t>
            </a:r>
            <a:r>
              <a:rPr lang="en-IN" sz="2000" b="1" dirty="0">
                <a:latin typeface="Times New Roman" pitchFamily="18" charset="0"/>
                <a:cs typeface="Times New Roman" pitchFamily="18" charset="0"/>
              </a:rPr>
              <a:t>Ionic</a:t>
            </a:r>
            <a:r>
              <a:rPr lang="en-IN" sz="2000" b="1" i="1" dirty="0">
                <a:latin typeface="Times New Roman" pitchFamily="18" charset="0"/>
                <a:cs typeface="Times New Roman" pitchFamily="18" charset="0"/>
              </a:rPr>
              <a:t> 2</a:t>
            </a:r>
            <a:r>
              <a:rPr lang="en-IN" sz="2000" dirty="0">
                <a:latin typeface="Times New Roman" pitchFamily="18" charset="0"/>
                <a:cs typeface="Times New Roman" pitchFamily="18" charset="0"/>
              </a:rPr>
              <a:t> or simply "</a:t>
            </a:r>
            <a:r>
              <a:rPr lang="en-IN" sz="2000" b="1" dirty="0">
                <a:latin typeface="Times New Roman" pitchFamily="18" charset="0"/>
                <a:cs typeface="Times New Roman" pitchFamily="18" charset="0"/>
              </a:rPr>
              <a:t>Ionic</a:t>
            </a:r>
            <a:r>
              <a:rPr lang="en-IN" sz="2000" dirty="0">
                <a:latin typeface="Times New Roman" pitchFamily="18" charset="0"/>
                <a:cs typeface="Times New Roman" pitchFamily="18" charset="0"/>
              </a:rPr>
              <a:t>", are built on Angular. </a:t>
            </a:r>
            <a:r>
              <a:rPr lang="en-IN" sz="2000" b="1" dirty="0">
                <a:latin typeface="Times New Roman" pitchFamily="18" charset="0"/>
                <a:cs typeface="Times New Roman" pitchFamily="18" charset="0"/>
              </a:rPr>
              <a:t>Ionic</a:t>
            </a:r>
            <a:r>
              <a:rPr lang="en-IN" sz="2000" dirty="0">
                <a:latin typeface="Times New Roman" pitchFamily="18" charset="0"/>
                <a:cs typeface="Times New Roman" pitchFamily="18" charset="0"/>
              </a:rPr>
              <a:t> provides tools and services for developing hybrid mobile apps using Web technologies like CSS, HTML5, and Sass.</a:t>
            </a:r>
          </a:p>
          <a:p>
            <a:pPr lvl="0">
              <a:lnSpc>
                <a:spcPct val="150000"/>
              </a:lnSpc>
              <a:buFont typeface="Wingdings" pitchFamily="2" charset="2"/>
              <a:buChar char="Ø"/>
            </a:pPr>
            <a:r>
              <a:rPr lang="en-IN" sz="2000" b="1" dirty="0">
                <a:latin typeface="Times New Roman" pitchFamily="18" charset="0"/>
                <a:cs typeface="Times New Roman" pitchFamily="18" charset="0"/>
              </a:rPr>
              <a:t>Firebase</a:t>
            </a:r>
            <a:r>
              <a:rPr lang="en-IN" sz="2000" dirty="0">
                <a:latin typeface="Times New Roman" pitchFamily="18" charset="0"/>
                <a:cs typeface="Times New Roman" pitchFamily="18" charset="0"/>
              </a:rPr>
              <a:t> helps you develop high-quality apps and grow your business. Each product works independently, and they work even better together.</a:t>
            </a:r>
          </a:p>
          <a:p>
            <a:pPr lvl="0">
              <a:lnSpc>
                <a:spcPct val="150000"/>
              </a:lnSpc>
              <a:buFont typeface="Wingdings" pitchFamily="2" charset="2"/>
              <a:buChar char="Ø"/>
            </a:pPr>
            <a:r>
              <a:rPr lang="en-IN" sz="2000" b="1" dirty="0">
                <a:latin typeface="Times New Roman" pitchFamily="18" charset="0"/>
                <a:cs typeface="Times New Roman" pitchFamily="18" charset="0"/>
              </a:rPr>
              <a:t>Firebase</a:t>
            </a:r>
            <a:r>
              <a:rPr lang="en-IN" sz="2000" dirty="0">
                <a:latin typeface="Times New Roman" pitchFamily="18" charset="0"/>
                <a:cs typeface="Times New Roman" pitchFamily="18" charset="0"/>
              </a:rPr>
              <a:t> Cloud Messaging. Formerly known as Google Cloud Messaging (GCM), </a:t>
            </a:r>
            <a:r>
              <a:rPr lang="en-IN" sz="2000" b="1" dirty="0">
                <a:latin typeface="Times New Roman" pitchFamily="18" charset="0"/>
                <a:cs typeface="Times New Roman" pitchFamily="18" charset="0"/>
              </a:rPr>
              <a:t>Firebase</a:t>
            </a:r>
            <a:r>
              <a:rPr lang="en-IN" sz="2000" dirty="0">
                <a:latin typeface="Times New Roman" pitchFamily="18" charset="0"/>
                <a:cs typeface="Times New Roman" pitchFamily="18" charset="0"/>
              </a:rPr>
              <a:t> Cloud Messaging (FCM) is a cross-platform solution for messages and notifications for Android, IOS, and web applications, which currently can be used at no cost.</a:t>
            </a:r>
          </a:p>
          <a:p>
            <a:pPr>
              <a:lnSpc>
                <a:spcPct val="150000"/>
              </a:lnSpc>
              <a:buNone/>
            </a:pPr>
            <a:endParaRPr lang="en-IN"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400"/>
            <a:ext cx="9144000" cy="6324600"/>
          </a:xfrm>
        </p:spPr>
        <p:txBody>
          <a:bodyPr>
            <a:noAutofit/>
          </a:bodyPr>
          <a:lstStyle/>
          <a:p>
            <a:pPr>
              <a:lnSpc>
                <a:spcPct val="150000"/>
              </a:lnSpc>
              <a:buNone/>
            </a:pPr>
            <a:r>
              <a:rPr lang="en-IN" sz="1800" dirty="0">
                <a:latin typeface="Times New Roman" pitchFamily="18" charset="0"/>
                <a:cs typeface="Times New Roman" pitchFamily="18" charset="0"/>
              </a:rPr>
              <a:t>     Your First Hybrid Mobile App with Ionic Framework Goal In this lab we will guide you how to create a hybrid mobile application with Ionic 2 Framework. Here we are going to create a sample login screen and then how to navigate from one screen to another screen Pre-Requisites </a:t>
            </a:r>
          </a:p>
          <a:p>
            <a:pPr>
              <a:lnSpc>
                <a:spcPct val="150000"/>
              </a:lnSpc>
            </a:pPr>
            <a:r>
              <a:rPr lang="en-IN" sz="1800" dirty="0">
                <a:latin typeface="Times New Roman" pitchFamily="18" charset="0"/>
                <a:cs typeface="Times New Roman" pitchFamily="18" charset="0"/>
              </a:rPr>
              <a:t> Node JS and NPM installed </a:t>
            </a:r>
          </a:p>
          <a:p>
            <a:pPr>
              <a:lnSpc>
                <a:spcPct val="150000"/>
              </a:lnSpc>
            </a:pPr>
            <a:r>
              <a:rPr lang="en-IN" sz="1800" dirty="0">
                <a:latin typeface="Times New Roman" pitchFamily="18" charset="0"/>
                <a:cs typeface="Times New Roman" pitchFamily="18" charset="0"/>
              </a:rPr>
              <a:t> Cordova </a:t>
            </a:r>
          </a:p>
          <a:p>
            <a:pPr>
              <a:lnSpc>
                <a:spcPct val="150000"/>
              </a:lnSpc>
            </a:pPr>
            <a:r>
              <a:rPr lang="en-IN" sz="1800" dirty="0">
                <a:latin typeface="Times New Roman" pitchFamily="18" charset="0"/>
                <a:cs typeface="Times New Roman" pitchFamily="18" charset="0"/>
              </a:rPr>
              <a:t> Ionic Framework </a:t>
            </a:r>
          </a:p>
          <a:p>
            <a:pPr>
              <a:lnSpc>
                <a:spcPct val="150000"/>
              </a:lnSpc>
            </a:pPr>
            <a:r>
              <a:rPr lang="en-IN" sz="1800" dirty="0">
                <a:latin typeface="Times New Roman" pitchFamily="18" charset="0"/>
                <a:cs typeface="Times New Roman" pitchFamily="18" charset="0"/>
              </a:rPr>
              <a:t> Text editor (Visual Studio Code is preferable) </a:t>
            </a:r>
          </a:p>
          <a:p>
            <a:pPr>
              <a:lnSpc>
                <a:spcPct val="150000"/>
              </a:lnSpc>
              <a:buNone/>
            </a:pPr>
            <a:r>
              <a:rPr lang="en-IN" sz="1800" b="1" dirty="0">
                <a:latin typeface="Times New Roman" pitchFamily="18" charset="0"/>
                <a:cs typeface="Times New Roman" pitchFamily="18" charset="0"/>
              </a:rPr>
              <a:t>  Technologies Involved </a:t>
            </a:r>
          </a:p>
          <a:p>
            <a:pPr>
              <a:lnSpc>
                <a:spcPct val="150000"/>
              </a:lnSpc>
            </a:pPr>
            <a:r>
              <a:rPr lang="en-IN" sz="1800" dirty="0">
                <a:latin typeface="Times New Roman" pitchFamily="18" charset="0"/>
                <a:cs typeface="Times New Roman" pitchFamily="18" charset="0"/>
              </a:rPr>
              <a:t>Ionic 2 Framework </a:t>
            </a:r>
          </a:p>
          <a:p>
            <a:pPr>
              <a:lnSpc>
                <a:spcPct val="150000"/>
              </a:lnSpc>
            </a:pPr>
            <a:r>
              <a:rPr lang="en-IN" sz="1800" dirty="0">
                <a:latin typeface="Times New Roman" pitchFamily="18" charset="0"/>
                <a:cs typeface="Times New Roman" pitchFamily="18" charset="0"/>
              </a:rPr>
              <a:t> Cordova </a:t>
            </a:r>
          </a:p>
          <a:p>
            <a:pPr>
              <a:lnSpc>
                <a:spcPct val="150000"/>
              </a:lnSpc>
            </a:pPr>
            <a:r>
              <a:rPr lang="en-IN" sz="1800" dirty="0">
                <a:latin typeface="Times New Roman" pitchFamily="18" charset="0"/>
                <a:cs typeface="Times New Roman" pitchFamily="18" charset="0"/>
              </a:rPr>
              <a:t> HTML / CSS / JS </a:t>
            </a:r>
          </a:p>
          <a:p>
            <a:pPr>
              <a:lnSpc>
                <a:spcPct val="150000"/>
              </a:lnSpc>
            </a:pPr>
            <a:r>
              <a:rPr lang="en-IN" sz="1800" dirty="0">
                <a:latin typeface="Times New Roman" pitchFamily="18" charset="0"/>
                <a:cs typeface="Times New Roman" pitchFamily="18" charset="0"/>
              </a:rPr>
              <a:t> Typescript </a:t>
            </a:r>
          </a:p>
          <a:p>
            <a:pPr>
              <a:lnSpc>
                <a:spcPct val="150000"/>
              </a:lnSpc>
            </a:pPr>
            <a:r>
              <a:rPr lang="en-IN" sz="1800" dirty="0">
                <a:latin typeface="Times New Roman" pitchFamily="18" charset="0"/>
                <a:cs typeface="Times New Roman" pitchFamily="18" charset="0"/>
              </a:rPr>
              <a:t> Angular 2/4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685800"/>
            <a:ext cx="8229600" cy="457200"/>
          </a:xfrm>
        </p:spPr>
        <p:txBody>
          <a:bodyPr>
            <a:normAutofit fontScale="90000"/>
          </a:bodyPr>
          <a:lstStyle/>
          <a:p>
            <a:pPr algn="ctr"/>
            <a:r>
              <a:rPr lang="en-US" sz="3200" dirty="0">
                <a:latin typeface="Times New Roman" pitchFamily="18" charset="0"/>
                <a:cs typeface="Times New Roman" pitchFamily="18" charset="0"/>
              </a:rPr>
              <a:t> USE CASE DIAGRAM </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219200"/>
            <a:ext cx="8482042" cy="5334000"/>
          </a:xfrm>
        </p:spPr>
        <p:txBody>
          <a:bodyPr>
            <a:noAutofit/>
          </a:bodyPr>
          <a:lstStyle/>
          <a:p>
            <a:pPr>
              <a:lnSpc>
                <a:spcPct val="150000"/>
              </a:lnSpc>
              <a:buFont typeface="Wingdings" pitchFamily="2" charset="2"/>
              <a:buChar char="Ø"/>
            </a:pPr>
            <a:r>
              <a:rPr lang="en-US" sz="2000" dirty="0">
                <a:latin typeface="Times New Roman" pitchFamily="18" charset="0"/>
                <a:cs typeface="Times New Roman" pitchFamily="18" charset="0"/>
              </a:rPr>
              <a:t>A use case diagram depiction of the interactions among the elements of a system. A use case is a methodology used in system analysis to identify, clarify, and organize  system requirements. Use case diagrams are employed in UML( unified modeling language), a standard notation for the modeling of  real-world objects and systems.</a:t>
            </a:r>
          </a:p>
          <a:p>
            <a:pPr>
              <a:lnSpc>
                <a:spcPct val="150000"/>
              </a:lnSpc>
              <a:buFont typeface="Wingdings" pitchFamily="2" charset="2"/>
              <a:buChar char="Ø"/>
            </a:pPr>
            <a:r>
              <a:rPr lang="en-US" sz="2000" dirty="0">
                <a:latin typeface="Times New Roman" pitchFamily="18" charset="0"/>
                <a:cs typeface="Times New Roman" pitchFamily="18" charset="0"/>
              </a:rPr>
              <a:t>A use case diagram contains four components.  The boundary, which defines the system of interest in relation to the world around it.</a:t>
            </a:r>
          </a:p>
          <a:p>
            <a:pPr>
              <a:lnSpc>
                <a:spcPct val="150000"/>
              </a:lnSpc>
              <a:buFont typeface="Wingdings" pitchFamily="2" charset="2"/>
              <a:buChar char="Ø"/>
            </a:pPr>
            <a:r>
              <a:rPr lang="en-US" sz="2000" dirty="0">
                <a:latin typeface="Times New Roman" pitchFamily="18" charset="0"/>
                <a:cs typeface="Times New Roman" pitchFamily="18" charset="0"/>
              </a:rPr>
              <a:t>The actors, usually individuals involved with the system defined according to their roles.</a:t>
            </a:r>
          </a:p>
          <a:p>
            <a:pPr>
              <a:lnSpc>
                <a:spcPct val="150000"/>
              </a:lnSpc>
              <a:buFont typeface="Wingdings" pitchFamily="2" charset="2"/>
              <a:buChar char="Ø"/>
            </a:pPr>
            <a:r>
              <a:rPr lang="en-US" sz="2000" dirty="0">
                <a:latin typeface="Times New Roman" pitchFamily="18" charset="0"/>
                <a:cs typeface="Times New Roman" pitchFamily="18" charset="0"/>
              </a:rPr>
              <a:t>The use cases,  which are the specific roles played by the actors within and around the 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close up of a logo&#10;&#10;Description generated with very high confidence">
            <a:extLst>
              <a:ext uri="{FF2B5EF4-FFF2-40B4-BE49-F238E27FC236}">
                <a16:creationId xmlns:a16="http://schemas.microsoft.com/office/drawing/2014/main" id="{2CCB9248-9017-4360-B181-A334DEB204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2" y="1219201"/>
            <a:ext cx="6840759" cy="5234136"/>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pPr algn="ctr"/>
            <a:r>
              <a:rPr lang="en-US" sz="3200" dirty="0">
                <a:latin typeface="Times New Roman" pitchFamily="18" charset="0"/>
                <a:cs typeface="Times New Roman" pitchFamily="18" charset="0"/>
              </a:rPr>
              <a:t>ENTITY RELATIONSHIP DIAGRAM</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1524000"/>
            <a:ext cx="8686800" cy="5334000"/>
          </a:xfrm>
        </p:spPr>
        <p:txBody>
          <a:bodyPr>
            <a:noAutofit/>
          </a:bodyPr>
          <a:lstStyle/>
          <a:p>
            <a:pPr>
              <a:lnSpc>
                <a:spcPct val="150000"/>
              </a:lnSpc>
              <a:buFont typeface="Wingdings" pitchFamily="2" charset="2"/>
              <a:buChar char="Ø"/>
            </a:pPr>
            <a:r>
              <a:rPr lang="en-US" sz="2000" dirty="0">
                <a:latin typeface="Times New Roman" pitchFamily="18" charset="0"/>
                <a:cs typeface="Times New Roman" pitchFamily="18" charset="0"/>
              </a:rPr>
              <a:t>The entity relationship model is a high level data model. It is based on a perception of a real world that consists of collection of basic objects, called entities, and of relationship among the objects. </a:t>
            </a:r>
          </a:p>
          <a:p>
            <a:pPr>
              <a:lnSpc>
                <a:spcPct val="150000"/>
              </a:lnSpc>
              <a:buFont typeface="Wingdings" pitchFamily="2" charset="2"/>
              <a:buChar char="Ø"/>
            </a:pPr>
            <a:r>
              <a:rPr lang="en-US" sz="2000" dirty="0">
                <a:latin typeface="Times New Roman" pitchFamily="18" charset="0"/>
                <a:cs typeface="Times New Roman" pitchFamily="18" charset="0"/>
              </a:rPr>
              <a:t>Entity: An entity is an object that has its existence in the real world. It includes all those “things” about which data is collected. Entities are represented in rectangles.</a:t>
            </a:r>
          </a:p>
          <a:p>
            <a:pPr>
              <a:lnSpc>
                <a:spcPct val="150000"/>
              </a:lnSpc>
              <a:buFont typeface="Wingdings" pitchFamily="2" charset="2"/>
              <a:buChar char="Ø"/>
            </a:pPr>
            <a:r>
              <a:rPr lang="en-US" sz="2000" dirty="0">
                <a:latin typeface="Times New Roman" pitchFamily="18" charset="0"/>
                <a:cs typeface="Times New Roman" pitchFamily="18" charset="0"/>
              </a:rPr>
              <a:t> Entity Set: It is a set of entities of the same type that share the same properties, or attributes.</a:t>
            </a:r>
          </a:p>
          <a:p>
            <a:pPr>
              <a:lnSpc>
                <a:spcPct val="150000"/>
              </a:lnSpc>
              <a:buFont typeface="Wingdings" pitchFamily="2" charset="2"/>
              <a:buChar char="Ø"/>
            </a:pPr>
            <a:r>
              <a:rPr lang="en-US" sz="2000" dirty="0">
                <a:latin typeface="Times New Roman" pitchFamily="18" charset="0"/>
                <a:cs typeface="Times New Roman" pitchFamily="18" charset="0"/>
              </a:rPr>
              <a:t>Attributes: Attributes are units that describe the characteristics or properties of entities. In a database, entities are  represented by tables and attributes by columns.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581</TotalTime>
  <Words>1058</Words>
  <Application>Microsoft Office PowerPoint</Application>
  <PresentationFormat>On-screen Show (4:3)</PresentationFormat>
  <Paragraphs>63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Constantia</vt:lpstr>
      <vt:lpstr>Times New Roman</vt:lpstr>
      <vt:lpstr>Wingdings</vt:lpstr>
      <vt:lpstr>Wingdings 2</vt:lpstr>
      <vt:lpstr>Flow</vt:lpstr>
      <vt:lpstr>MVGR’S SOCIAL MEDIA</vt:lpstr>
      <vt:lpstr>INTRODUCTION</vt:lpstr>
      <vt:lpstr>PowerPoint Presentation</vt:lpstr>
      <vt:lpstr>PROBLEM DEFINTION</vt:lpstr>
      <vt:lpstr>TECHNOLOGIES</vt:lpstr>
      <vt:lpstr>PowerPoint Presentation</vt:lpstr>
      <vt:lpstr> USE CASE DIAGRAM </vt:lpstr>
      <vt:lpstr>PowerPoint Presentation</vt:lpstr>
      <vt:lpstr>ENTITY RELATIONSHIP DIAGRAM</vt:lpstr>
      <vt:lpstr>PowerPoint Presentation</vt:lpstr>
      <vt:lpstr>OVERVIEW</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yogita</dc:creator>
  <cp:lastModifiedBy>TARUN KUMAR</cp:lastModifiedBy>
  <cp:revision>109</cp:revision>
  <dcterms:created xsi:type="dcterms:W3CDTF">2018-01-05T04:58:05Z</dcterms:created>
  <dcterms:modified xsi:type="dcterms:W3CDTF">2018-04-03T12:06:12Z</dcterms:modified>
</cp:coreProperties>
</file>