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4" r:id="rId5"/>
    <p:sldId id="268" r:id="rId6"/>
    <p:sldId id="261" r:id="rId7"/>
    <p:sldId id="262" r:id="rId8"/>
    <p:sldId id="266" r:id="rId9"/>
    <p:sldId id="263"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726"/>
  </p:normalViewPr>
  <p:slideViewPr>
    <p:cSldViewPr snapToGrid="0">
      <p:cViewPr>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5FA9E9-EC3F-4BAB-BF8C-08FECF0AA34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74304070-1BE4-4F8B-B71C-8490423B9CBF}">
      <dgm:prSet/>
      <dgm:spPr/>
      <dgm:t>
        <a:bodyPr/>
        <a:lstStyle/>
        <a:p>
          <a:r>
            <a:rPr lang="en-US" baseline="0"/>
            <a:t>Collection of Dataset from Kaggle</a:t>
          </a:r>
          <a:endParaRPr lang="en-US"/>
        </a:p>
      </dgm:t>
    </dgm:pt>
    <dgm:pt modelId="{2CC5DAC0-46EA-4CF3-BF71-47B87941A5F1}" type="parTrans" cxnId="{1F88E6F4-FDEF-4A85-94C8-7D1F354BF848}">
      <dgm:prSet/>
      <dgm:spPr/>
      <dgm:t>
        <a:bodyPr/>
        <a:lstStyle/>
        <a:p>
          <a:endParaRPr lang="en-US"/>
        </a:p>
      </dgm:t>
    </dgm:pt>
    <dgm:pt modelId="{2235E7DB-DDC6-43D1-BBB5-298A5C25B7AC}" type="sibTrans" cxnId="{1F88E6F4-FDEF-4A85-94C8-7D1F354BF848}">
      <dgm:prSet/>
      <dgm:spPr/>
      <dgm:t>
        <a:bodyPr/>
        <a:lstStyle/>
        <a:p>
          <a:endParaRPr lang="en-US"/>
        </a:p>
      </dgm:t>
    </dgm:pt>
    <dgm:pt modelId="{64915AF0-BA19-49CC-BA56-1C8AB180916F}">
      <dgm:prSet/>
      <dgm:spPr/>
      <dgm:t>
        <a:bodyPr/>
        <a:lstStyle/>
        <a:p>
          <a:r>
            <a:rPr lang="en-US" baseline="0"/>
            <a:t>Data Analysis </a:t>
          </a:r>
          <a:endParaRPr lang="en-US"/>
        </a:p>
      </dgm:t>
    </dgm:pt>
    <dgm:pt modelId="{5CCAFC0D-EB64-4AF4-8652-E28B4C88334E}" type="parTrans" cxnId="{A1181577-BB63-4690-BB59-C08A3BA6944B}">
      <dgm:prSet/>
      <dgm:spPr/>
      <dgm:t>
        <a:bodyPr/>
        <a:lstStyle/>
        <a:p>
          <a:endParaRPr lang="en-US"/>
        </a:p>
      </dgm:t>
    </dgm:pt>
    <dgm:pt modelId="{85EFA220-AA42-4DD6-B001-60145B0458B8}" type="sibTrans" cxnId="{A1181577-BB63-4690-BB59-C08A3BA6944B}">
      <dgm:prSet/>
      <dgm:spPr/>
      <dgm:t>
        <a:bodyPr/>
        <a:lstStyle/>
        <a:p>
          <a:endParaRPr lang="en-US"/>
        </a:p>
      </dgm:t>
    </dgm:pt>
    <dgm:pt modelId="{4D67694E-C0B5-49C8-A2AE-0519C9A0257F}">
      <dgm:prSet/>
      <dgm:spPr/>
      <dgm:t>
        <a:bodyPr/>
        <a:lstStyle/>
        <a:p>
          <a:r>
            <a:rPr lang="en-US" baseline="0"/>
            <a:t>Feature Engineering </a:t>
          </a:r>
          <a:endParaRPr lang="en-US"/>
        </a:p>
      </dgm:t>
    </dgm:pt>
    <dgm:pt modelId="{BE84DC98-CB08-4980-92AF-6D150DCDB370}" type="parTrans" cxnId="{CC9E3E6B-5DB6-4D9C-9462-0B582D5B44F1}">
      <dgm:prSet/>
      <dgm:spPr/>
      <dgm:t>
        <a:bodyPr/>
        <a:lstStyle/>
        <a:p>
          <a:endParaRPr lang="en-US"/>
        </a:p>
      </dgm:t>
    </dgm:pt>
    <dgm:pt modelId="{E4F7089B-2077-4354-B651-EEB0A638B4EB}" type="sibTrans" cxnId="{CC9E3E6B-5DB6-4D9C-9462-0B582D5B44F1}">
      <dgm:prSet/>
      <dgm:spPr/>
      <dgm:t>
        <a:bodyPr/>
        <a:lstStyle/>
        <a:p>
          <a:endParaRPr lang="en-US"/>
        </a:p>
      </dgm:t>
    </dgm:pt>
    <dgm:pt modelId="{5B0475DD-F1F1-4ED1-B956-71FB13ED7788}">
      <dgm:prSet/>
      <dgm:spPr/>
      <dgm:t>
        <a:bodyPr/>
        <a:lstStyle/>
        <a:p>
          <a:r>
            <a:rPr lang="en-US" baseline="0"/>
            <a:t>Data Cleaning </a:t>
          </a:r>
          <a:endParaRPr lang="en-US"/>
        </a:p>
      </dgm:t>
    </dgm:pt>
    <dgm:pt modelId="{B7866EC2-32A9-4D04-9C72-AE4DE4E68C0C}" type="parTrans" cxnId="{B37DF955-2CC3-455E-B570-E389F7A97EC2}">
      <dgm:prSet/>
      <dgm:spPr/>
      <dgm:t>
        <a:bodyPr/>
        <a:lstStyle/>
        <a:p>
          <a:endParaRPr lang="en-US"/>
        </a:p>
      </dgm:t>
    </dgm:pt>
    <dgm:pt modelId="{60CA110E-4883-42A5-B021-5DD3F5D9D80F}" type="sibTrans" cxnId="{B37DF955-2CC3-455E-B570-E389F7A97EC2}">
      <dgm:prSet/>
      <dgm:spPr/>
      <dgm:t>
        <a:bodyPr/>
        <a:lstStyle/>
        <a:p>
          <a:endParaRPr lang="en-US"/>
        </a:p>
      </dgm:t>
    </dgm:pt>
    <dgm:pt modelId="{843EF818-FD99-4902-92F1-E8DC384EB5FB}">
      <dgm:prSet/>
      <dgm:spPr/>
      <dgm:t>
        <a:bodyPr/>
        <a:lstStyle/>
        <a:p>
          <a:r>
            <a:rPr lang="en-US" baseline="0"/>
            <a:t>Model Building &amp; Comparision</a:t>
          </a:r>
          <a:endParaRPr lang="en-US"/>
        </a:p>
      </dgm:t>
    </dgm:pt>
    <dgm:pt modelId="{0A049C49-0095-4F4D-9F5F-EC98CA630DA8}" type="parTrans" cxnId="{FF8BCDD1-F1DD-4A23-A030-B3F805953DB9}">
      <dgm:prSet/>
      <dgm:spPr/>
      <dgm:t>
        <a:bodyPr/>
        <a:lstStyle/>
        <a:p>
          <a:endParaRPr lang="en-US"/>
        </a:p>
      </dgm:t>
    </dgm:pt>
    <dgm:pt modelId="{C3D2D444-479D-4177-BC94-78604A3DCFE9}" type="sibTrans" cxnId="{FF8BCDD1-F1DD-4A23-A030-B3F805953DB9}">
      <dgm:prSet/>
      <dgm:spPr/>
      <dgm:t>
        <a:bodyPr/>
        <a:lstStyle/>
        <a:p>
          <a:endParaRPr lang="en-US"/>
        </a:p>
      </dgm:t>
    </dgm:pt>
    <dgm:pt modelId="{EE5C9D0F-D74C-4E29-8E2E-0091FF4A15B9}">
      <dgm:prSet/>
      <dgm:spPr/>
      <dgm:t>
        <a:bodyPr/>
        <a:lstStyle/>
        <a:p>
          <a:r>
            <a:rPr lang="en-US" baseline="0"/>
            <a:t>Making Predections</a:t>
          </a:r>
          <a:endParaRPr lang="en-US"/>
        </a:p>
      </dgm:t>
    </dgm:pt>
    <dgm:pt modelId="{33E22EC0-342B-4AC9-88AF-E2EFD1B81840}" type="parTrans" cxnId="{30EF50B3-2AAE-4ECE-A283-655E115E7DFF}">
      <dgm:prSet/>
      <dgm:spPr/>
      <dgm:t>
        <a:bodyPr/>
        <a:lstStyle/>
        <a:p>
          <a:endParaRPr lang="en-US"/>
        </a:p>
      </dgm:t>
    </dgm:pt>
    <dgm:pt modelId="{36B7E23F-E257-48A4-8C59-3DC8CC220CD4}" type="sibTrans" cxnId="{30EF50B3-2AAE-4ECE-A283-655E115E7DFF}">
      <dgm:prSet/>
      <dgm:spPr/>
      <dgm:t>
        <a:bodyPr/>
        <a:lstStyle/>
        <a:p>
          <a:endParaRPr lang="en-US"/>
        </a:p>
      </dgm:t>
    </dgm:pt>
    <dgm:pt modelId="{2EC30BFD-3368-8E46-8878-34E53B202996}" type="pres">
      <dgm:prSet presAssocID="{A35FA9E9-EC3F-4BAB-BF8C-08FECF0AA34C}" presName="vert0" presStyleCnt="0">
        <dgm:presLayoutVars>
          <dgm:dir/>
          <dgm:animOne val="branch"/>
          <dgm:animLvl val="lvl"/>
        </dgm:presLayoutVars>
      </dgm:prSet>
      <dgm:spPr/>
    </dgm:pt>
    <dgm:pt modelId="{2F66247B-DE97-7A4E-8926-2D7AE79F4AA8}" type="pres">
      <dgm:prSet presAssocID="{74304070-1BE4-4F8B-B71C-8490423B9CBF}" presName="thickLine" presStyleLbl="alignNode1" presStyleIdx="0" presStyleCnt="6"/>
      <dgm:spPr/>
    </dgm:pt>
    <dgm:pt modelId="{3A102F53-B404-DE43-BBE2-A0ED3F391DB0}" type="pres">
      <dgm:prSet presAssocID="{74304070-1BE4-4F8B-B71C-8490423B9CBF}" presName="horz1" presStyleCnt="0"/>
      <dgm:spPr/>
    </dgm:pt>
    <dgm:pt modelId="{6659095A-0D60-B34D-A866-5D88B5F3E62F}" type="pres">
      <dgm:prSet presAssocID="{74304070-1BE4-4F8B-B71C-8490423B9CBF}" presName="tx1" presStyleLbl="revTx" presStyleIdx="0" presStyleCnt="6"/>
      <dgm:spPr/>
    </dgm:pt>
    <dgm:pt modelId="{65FEFF9E-5542-C84D-A471-159302970DFC}" type="pres">
      <dgm:prSet presAssocID="{74304070-1BE4-4F8B-B71C-8490423B9CBF}" presName="vert1" presStyleCnt="0"/>
      <dgm:spPr/>
    </dgm:pt>
    <dgm:pt modelId="{8DD4808B-54B1-FC4A-81E3-1D241F5393A8}" type="pres">
      <dgm:prSet presAssocID="{64915AF0-BA19-49CC-BA56-1C8AB180916F}" presName="thickLine" presStyleLbl="alignNode1" presStyleIdx="1" presStyleCnt="6"/>
      <dgm:spPr/>
    </dgm:pt>
    <dgm:pt modelId="{8BEE6F01-1D30-0A41-BDA2-4411605402E7}" type="pres">
      <dgm:prSet presAssocID="{64915AF0-BA19-49CC-BA56-1C8AB180916F}" presName="horz1" presStyleCnt="0"/>
      <dgm:spPr/>
    </dgm:pt>
    <dgm:pt modelId="{6B1F7717-016F-394B-99C0-C140D92D5856}" type="pres">
      <dgm:prSet presAssocID="{64915AF0-BA19-49CC-BA56-1C8AB180916F}" presName="tx1" presStyleLbl="revTx" presStyleIdx="1" presStyleCnt="6"/>
      <dgm:spPr/>
    </dgm:pt>
    <dgm:pt modelId="{EABCAEE2-4B85-9D49-A336-A43440F32723}" type="pres">
      <dgm:prSet presAssocID="{64915AF0-BA19-49CC-BA56-1C8AB180916F}" presName="vert1" presStyleCnt="0"/>
      <dgm:spPr/>
    </dgm:pt>
    <dgm:pt modelId="{7CD42E7C-B015-BD4F-97FC-52241EB5FDD7}" type="pres">
      <dgm:prSet presAssocID="{4D67694E-C0B5-49C8-A2AE-0519C9A0257F}" presName="thickLine" presStyleLbl="alignNode1" presStyleIdx="2" presStyleCnt="6"/>
      <dgm:spPr/>
    </dgm:pt>
    <dgm:pt modelId="{9033F708-8128-C64C-A40D-DEEFCA487EBD}" type="pres">
      <dgm:prSet presAssocID="{4D67694E-C0B5-49C8-A2AE-0519C9A0257F}" presName="horz1" presStyleCnt="0"/>
      <dgm:spPr/>
    </dgm:pt>
    <dgm:pt modelId="{B483F5BA-4192-9740-928F-52B34A059F1A}" type="pres">
      <dgm:prSet presAssocID="{4D67694E-C0B5-49C8-A2AE-0519C9A0257F}" presName="tx1" presStyleLbl="revTx" presStyleIdx="2" presStyleCnt="6"/>
      <dgm:spPr/>
    </dgm:pt>
    <dgm:pt modelId="{2FB2E4AB-9CC3-B04D-BFE7-C34A77A70913}" type="pres">
      <dgm:prSet presAssocID="{4D67694E-C0B5-49C8-A2AE-0519C9A0257F}" presName="vert1" presStyleCnt="0"/>
      <dgm:spPr/>
    </dgm:pt>
    <dgm:pt modelId="{B5F75BE1-5376-234E-970E-E0149514A066}" type="pres">
      <dgm:prSet presAssocID="{5B0475DD-F1F1-4ED1-B956-71FB13ED7788}" presName="thickLine" presStyleLbl="alignNode1" presStyleIdx="3" presStyleCnt="6"/>
      <dgm:spPr/>
    </dgm:pt>
    <dgm:pt modelId="{38ADDECE-5D84-344D-80D9-781A07332292}" type="pres">
      <dgm:prSet presAssocID="{5B0475DD-F1F1-4ED1-B956-71FB13ED7788}" presName="horz1" presStyleCnt="0"/>
      <dgm:spPr/>
    </dgm:pt>
    <dgm:pt modelId="{09F563A5-6835-FD45-8F9A-34F204820805}" type="pres">
      <dgm:prSet presAssocID="{5B0475DD-F1F1-4ED1-B956-71FB13ED7788}" presName="tx1" presStyleLbl="revTx" presStyleIdx="3" presStyleCnt="6"/>
      <dgm:spPr/>
    </dgm:pt>
    <dgm:pt modelId="{8FE52487-E9CB-FD48-B2DA-C600DA99F96C}" type="pres">
      <dgm:prSet presAssocID="{5B0475DD-F1F1-4ED1-B956-71FB13ED7788}" presName="vert1" presStyleCnt="0"/>
      <dgm:spPr/>
    </dgm:pt>
    <dgm:pt modelId="{ACCD6C1E-DD37-FD46-8218-6AF9A9255F89}" type="pres">
      <dgm:prSet presAssocID="{843EF818-FD99-4902-92F1-E8DC384EB5FB}" presName="thickLine" presStyleLbl="alignNode1" presStyleIdx="4" presStyleCnt="6"/>
      <dgm:spPr/>
    </dgm:pt>
    <dgm:pt modelId="{EC403E56-D74A-9146-A067-72CD28CAE05B}" type="pres">
      <dgm:prSet presAssocID="{843EF818-FD99-4902-92F1-E8DC384EB5FB}" presName="horz1" presStyleCnt="0"/>
      <dgm:spPr/>
    </dgm:pt>
    <dgm:pt modelId="{351D35E7-2808-1948-8DF3-DBCC3FBE95CE}" type="pres">
      <dgm:prSet presAssocID="{843EF818-FD99-4902-92F1-E8DC384EB5FB}" presName="tx1" presStyleLbl="revTx" presStyleIdx="4" presStyleCnt="6"/>
      <dgm:spPr/>
    </dgm:pt>
    <dgm:pt modelId="{AF902DD7-B220-EE47-BA30-5066488CB6D7}" type="pres">
      <dgm:prSet presAssocID="{843EF818-FD99-4902-92F1-E8DC384EB5FB}" presName="vert1" presStyleCnt="0"/>
      <dgm:spPr/>
    </dgm:pt>
    <dgm:pt modelId="{321DC3B1-AB3F-F04C-8930-9333853DD942}" type="pres">
      <dgm:prSet presAssocID="{EE5C9D0F-D74C-4E29-8E2E-0091FF4A15B9}" presName="thickLine" presStyleLbl="alignNode1" presStyleIdx="5" presStyleCnt="6"/>
      <dgm:spPr/>
    </dgm:pt>
    <dgm:pt modelId="{7D5EDC7C-A4A0-1146-8902-8067E5EE846F}" type="pres">
      <dgm:prSet presAssocID="{EE5C9D0F-D74C-4E29-8E2E-0091FF4A15B9}" presName="horz1" presStyleCnt="0"/>
      <dgm:spPr/>
    </dgm:pt>
    <dgm:pt modelId="{3D9A4281-9012-0745-819F-F839247C8AA5}" type="pres">
      <dgm:prSet presAssocID="{EE5C9D0F-D74C-4E29-8E2E-0091FF4A15B9}" presName="tx1" presStyleLbl="revTx" presStyleIdx="5" presStyleCnt="6"/>
      <dgm:spPr/>
    </dgm:pt>
    <dgm:pt modelId="{BD4A28E4-EB99-FB4F-96AC-B6E114449B97}" type="pres">
      <dgm:prSet presAssocID="{EE5C9D0F-D74C-4E29-8E2E-0091FF4A15B9}" presName="vert1" presStyleCnt="0"/>
      <dgm:spPr/>
    </dgm:pt>
  </dgm:ptLst>
  <dgm:cxnLst>
    <dgm:cxn modelId="{19908A5D-2D1C-AE48-989B-BC937E275868}" type="presOf" srcId="{EE5C9D0F-D74C-4E29-8E2E-0091FF4A15B9}" destId="{3D9A4281-9012-0745-819F-F839247C8AA5}" srcOrd="0" destOrd="0" presId="urn:microsoft.com/office/officeart/2008/layout/LinedList"/>
    <dgm:cxn modelId="{2FB8A162-F5C9-CE40-9956-57D4B5E35C9E}" type="presOf" srcId="{4D67694E-C0B5-49C8-A2AE-0519C9A0257F}" destId="{B483F5BA-4192-9740-928F-52B34A059F1A}" srcOrd="0" destOrd="0" presId="urn:microsoft.com/office/officeart/2008/layout/LinedList"/>
    <dgm:cxn modelId="{CC9E3E6B-5DB6-4D9C-9462-0B582D5B44F1}" srcId="{A35FA9E9-EC3F-4BAB-BF8C-08FECF0AA34C}" destId="{4D67694E-C0B5-49C8-A2AE-0519C9A0257F}" srcOrd="2" destOrd="0" parTransId="{BE84DC98-CB08-4980-92AF-6D150DCDB370}" sibTransId="{E4F7089B-2077-4354-B651-EEB0A638B4EB}"/>
    <dgm:cxn modelId="{0CFD3F6D-8CA8-C744-83BF-1247C20169D2}" type="presOf" srcId="{5B0475DD-F1F1-4ED1-B956-71FB13ED7788}" destId="{09F563A5-6835-FD45-8F9A-34F204820805}" srcOrd="0" destOrd="0" presId="urn:microsoft.com/office/officeart/2008/layout/LinedList"/>
    <dgm:cxn modelId="{BD80ED51-A44A-5245-8EEC-7298E30B8434}" type="presOf" srcId="{A35FA9E9-EC3F-4BAB-BF8C-08FECF0AA34C}" destId="{2EC30BFD-3368-8E46-8878-34E53B202996}" srcOrd="0" destOrd="0" presId="urn:microsoft.com/office/officeart/2008/layout/LinedList"/>
    <dgm:cxn modelId="{B37DF955-2CC3-455E-B570-E389F7A97EC2}" srcId="{A35FA9E9-EC3F-4BAB-BF8C-08FECF0AA34C}" destId="{5B0475DD-F1F1-4ED1-B956-71FB13ED7788}" srcOrd="3" destOrd="0" parTransId="{B7866EC2-32A9-4D04-9C72-AE4DE4E68C0C}" sibTransId="{60CA110E-4883-42A5-B021-5DD3F5D9D80F}"/>
    <dgm:cxn modelId="{A1181577-BB63-4690-BB59-C08A3BA6944B}" srcId="{A35FA9E9-EC3F-4BAB-BF8C-08FECF0AA34C}" destId="{64915AF0-BA19-49CC-BA56-1C8AB180916F}" srcOrd="1" destOrd="0" parTransId="{5CCAFC0D-EB64-4AF4-8652-E28B4C88334E}" sibTransId="{85EFA220-AA42-4DD6-B001-60145B0458B8}"/>
    <dgm:cxn modelId="{5767C897-A9D4-1F47-8B65-BF9FAAFC06DC}" type="presOf" srcId="{843EF818-FD99-4902-92F1-E8DC384EB5FB}" destId="{351D35E7-2808-1948-8DF3-DBCC3FBE95CE}" srcOrd="0" destOrd="0" presId="urn:microsoft.com/office/officeart/2008/layout/LinedList"/>
    <dgm:cxn modelId="{C0915A98-3F0A-C24F-8A01-99DF57DCB6B4}" type="presOf" srcId="{64915AF0-BA19-49CC-BA56-1C8AB180916F}" destId="{6B1F7717-016F-394B-99C0-C140D92D5856}" srcOrd="0" destOrd="0" presId="urn:microsoft.com/office/officeart/2008/layout/LinedList"/>
    <dgm:cxn modelId="{30EF50B3-2AAE-4ECE-A283-655E115E7DFF}" srcId="{A35FA9E9-EC3F-4BAB-BF8C-08FECF0AA34C}" destId="{EE5C9D0F-D74C-4E29-8E2E-0091FF4A15B9}" srcOrd="5" destOrd="0" parTransId="{33E22EC0-342B-4AC9-88AF-E2EFD1B81840}" sibTransId="{36B7E23F-E257-48A4-8C59-3DC8CC220CD4}"/>
    <dgm:cxn modelId="{02B38CCE-CA3A-D64D-9216-D0ECB7C3BCC8}" type="presOf" srcId="{74304070-1BE4-4F8B-B71C-8490423B9CBF}" destId="{6659095A-0D60-B34D-A866-5D88B5F3E62F}" srcOrd="0" destOrd="0" presId="urn:microsoft.com/office/officeart/2008/layout/LinedList"/>
    <dgm:cxn modelId="{FF8BCDD1-F1DD-4A23-A030-B3F805953DB9}" srcId="{A35FA9E9-EC3F-4BAB-BF8C-08FECF0AA34C}" destId="{843EF818-FD99-4902-92F1-E8DC384EB5FB}" srcOrd="4" destOrd="0" parTransId="{0A049C49-0095-4F4D-9F5F-EC98CA630DA8}" sibTransId="{C3D2D444-479D-4177-BC94-78604A3DCFE9}"/>
    <dgm:cxn modelId="{1F88E6F4-FDEF-4A85-94C8-7D1F354BF848}" srcId="{A35FA9E9-EC3F-4BAB-BF8C-08FECF0AA34C}" destId="{74304070-1BE4-4F8B-B71C-8490423B9CBF}" srcOrd="0" destOrd="0" parTransId="{2CC5DAC0-46EA-4CF3-BF71-47B87941A5F1}" sibTransId="{2235E7DB-DDC6-43D1-BBB5-298A5C25B7AC}"/>
    <dgm:cxn modelId="{146027E2-E653-D244-B29F-E6D5613D0086}" type="presParOf" srcId="{2EC30BFD-3368-8E46-8878-34E53B202996}" destId="{2F66247B-DE97-7A4E-8926-2D7AE79F4AA8}" srcOrd="0" destOrd="0" presId="urn:microsoft.com/office/officeart/2008/layout/LinedList"/>
    <dgm:cxn modelId="{FF677008-86F7-3344-9995-D6F31C0B8BC2}" type="presParOf" srcId="{2EC30BFD-3368-8E46-8878-34E53B202996}" destId="{3A102F53-B404-DE43-BBE2-A0ED3F391DB0}" srcOrd="1" destOrd="0" presId="urn:microsoft.com/office/officeart/2008/layout/LinedList"/>
    <dgm:cxn modelId="{41B01309-3762-ED4B-9919-DB284CE15C23}" type="presParOf" srcId="{3A102F53-B404-DE43-BBE2-A0ED3F391DB0}" destId="{6659095A-0D60-B34D-A866-5D88B5F3E62F}" srcOrd="0" destOrd="0" presId="urn:microsoft.com/office/officeart/2008/layout/LinedList"/>
    <dgm:cxn modelId="{684A2D6F-1060-B04F-A9AD-F58ECB4E0D30}" type="presParOf" srcId="{3A102F53-B404-DE43-BBE2-A0ED3F391DB0}" destId="{65FEFF9E-5542-C84D-A471-159302970DFC}" srcOrd="1" destOrd="0" presId="urn:microsoft.com/office/officeart/2008/layout/LinedList"/>
    <dgm:cxn modelId="{30B1A31E-72C0-C643-A25D-4C9F7627255D}" type="presParOf" srcId="{2EC30BFD-3368-8E46-8878-34E53B202996}" destId="{8DD4808B-54B1-FC4A-81E3-1D241F5393A8}" srcOrd="2" destOrd="0" presId="urn:microsoft.com/office/officeart/2008/layout/LinedList"/>
    <dgm:cxn modelId="{E6407A05-0947-EC41-8CBD-A3931013E6CD}" type="presParOf" srcId="{2EC30BFD-3368-8E46-8878-34E53B202996}" destId="{8BEE6F01-1D30-0A41-BDA2-4411605402E7}" srcOrd="3" destOrd="0" presId="urn:microsoft.com/office/officeart/2008/layout/LinedList"/>
    <dgm:cxn modelId="{543177F1-80ED-4549-9F80-077D3B7127BD}" type="presParOf" srcId="{8BEE6F01-1D30-0A41-BDA2-4411605402E7}" destId="{6B1F7717-016F-394B-99C0-C140D92D5856}" srcOrd="0" destOrd="0" presId="urn:microsoft.com/office/officeart/2008/layout/LinedList"/>
    <dgm:cxn modelId="{E839F441-9CDB-A346-9A75-AA74EE8ADE85}" type="presParOf" srcId="{8BEE6F01-1D30-0A41-BDA2-4411605402E7}" destId="{EABCAEE2-4B85-9D49-A336-A43440F32723}" srcOrd="1" destOrd="0" presId="urn:microsoft.com/office/officeart/2008/layout/LinedList"/>
    <dgm:cxn modelId="{4EA795F3-764E-544A-A5C3-2A421B958386}" type="presParOf" srcId="{2EC30BFD-3368-8E46-8878-34E53B202996}" destId="{7CD42E7C-B015-BD4F-97FC-52241EB5FDD7}" srcOrd="4" destOrd="0" presId="urn:microsoft.com/office/officeart/2008/layout/LinedList"/>
    <dgm:cxn modelId="{074B54F1-3D01-6842-8389-BA2647490A0A}" type="presParOf" srcId="{2EC30BFD-3368-8E46-8878-34E53B202996}" destId="{9033F708-8128-C64C-A40D-DEEFCA487EBD}" srcOrd="5" destOrd="0" presId="urn:microsoft.com/office/officeart/2008/layout/LinedList"/>
    <dgm:cxn modelId="{4DD30E73-7E77-874D-AAA6-6C8CBB9B5BC8}" type="presParOf" srcId="{9033F708-8128-C64C-A40D-DEEFCA487EBD}" destId="{B483F5BA-4192-9740-928F-52B34A059F1A}" srcOrd="0" destOrd="0" presId="urn:microsoft.com/office/officeart/2008/layout/LinedList"/>
    <dgm:cxn modelId="{3CC04B3E-B071-174F-A92F-394235A855E3}" type="presParOf" srcId="{9033F708-8128-C64C-A40D-DEEFCA487EBD}" destId="{2FB2E4AB-9CC3-B04D-BFE7-C34A77A70913}" srcOrd="1" destOrd="0" presId="urn:microsoft.com/office/officeart/2008/layout/LinedList"/>
    <dgm:cxn modelId="{7986C551-652E-E642-9EF2-883B0CF9262A}" type="presParOf" srcId="{2EC30BFD-3368-8E46-8878-34E53B202996}" destId="{B5F75BE1-5376-234E-970E-E0149514A066}" srcOrd="6" destOrd="0" presId="urn:microsoft.com/office/officeart/2008/layout/LinedList"/>
    <dgm:cxn modelId="{A73D7A64-1FED-E94A-A6A6-F912EAD0357F}" type="presParOf" srcId="{2EC30BFD-3368-8E46-8878-34E53B202996}" destId="{38ADDECE-5D84-344D-80D9-781A07332292}" srcOrd="7" destOrd="0" presId="urn:microsoft.com/office/officeart/2008/layout/LinedList"/>
    <dgm:cxn modelId="{DD7BF7B2-0C16-7447-8800-CEAB5C9B84A9}" type="presParOf" srcId="{38ADDECE-5D84-344D-80D9-781A07332292}" destId="{09F563A5-6835-FD45-8F9A-34F204820805}" srcOrd="0" destOrd="0" presId="urn:microsoft.com/office/officeart/2008/layout/LinedList"/>
    <dgm:cxn modelId="{2D115A78-5DD3-FD4F-BE04-AEBA9D4BA7AC}" type="presParOf" srcId="{38ADDECE-5D84-344D-80D9-781A07332292}" destId="{8FE52487-E9CB-FD48-B2DA-C600DA99F96C}" srcOrd="1" destOrd="0" presId="urn:microsoft.com/office/officeart/2008/layout/LinedList"/>
    <dgm:cxn modelId="{2A78922D-4C68-9943-8C85-5408C830E45B}" type="presParOf" srcId="{2EC30BFD-3368-8E46-8878-34E53B202996}" destId="{ACCD6C1E-DD37-FD46-8218-6AF9A9255F89}" srcOrd="8" destOrd="0" presId="urn:microsoft.com/office/officeart/2008/layout/LinedList"/>
    <dgm:cxn modelId="{865B694E-30C6-174A-BF75-C62955C72405}" type="presParOf" srcId="{2EC30BFD-3368-8E46-8878-34E53B202996}" destId="{EC403E56-D74A-9146-A067-72CD28CAE05B}" srcOrd="9" destOrd="0" presId="urn:microsoft.com/office/officeart/2008/layout/LinedList"/>
    <dgm:cxn modelId="{315435E4-2686-864B-84E9-35D92F65C8A1}" type="presParOf" srcId="{EC403E56-D74A-9146-A067-72CD28CAE05B}" destId="{351D35E7-2808-1948-8DF3-DBCC3FBE95CE}" srcOrd="0" destOrd="0" presId="urn:microsoft.com/office/officeart/2008/layout/LinedList"/>
    <dgm:cxn modelId="{AC2DBF2D-533A-5A49-B2F4-B31E5CF03202}" type="presParOf" srcId="{EC403E56-D74A-9146-A067-72CD28CAE05B}" destId="{AF902DD7-B220-EE47-BA30-5066488CB6D7}" srcOrd="1" destOrd="0" presId="urn:microsoft.com/office/officeart/2008/layout/LinedList"/>
    <dgm:cxn modelId="{CD535885-E17A-7A47-B945-FE390253E4C7}" type="presParOf" srcId="{2EC30BFD-3368-8E46-8878-34E53B202996}" destId="{321DC3B1-AB3F-F04C-8930-9333853DD942}" srcOrd="10" destOrd="0" presId="urn:microsoft.com/office/officeart/2008/layout/LinedList"/>
    <dgm:cxn modelId="{3012B34C-EDF3-414C-999D-4E95D151450D}" type="presParOf" srcId="{2EC30BFD-3368-8E46-8878-34E53B202996}" destId="{7D5EDC7C-A4A0-1146-8902-8067E5EE846F}" srcOrd="11" destOrd="0" presId="urn:microsoft.com/office/officeart/2008/layout/LinedList"/>
    <dgm:cxn modelId="{8C3B769A-24B3-9F4B-9B02-7BF4ED3F478E}" type="presParOf" srcId="{7D5EDC7C-A4A0-1146-8902-8067E5EE846F}" destId="{3D9A4281-9012-0745-819F-F839247C8AA5}" srcOrd="0" destOrd="0" presId="urn:microsoft.com/office/officeart/2008/layout/LinedList"/>
    <dgm:cxn modelId="{1849F6DA-BD08-F84D-AD5F-EE74FCF481F5}" type="presParOf" srcId="{7D5EDC7C-A4A0-1146-8902-8067E5EE846F}" destId="{BD4A28E4-EB99-FB4F-96AC-B6E114449B9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6247B-DE97-7A4E-8926-2D7AE79F4AA8}">
      <dsp:nvSpPr>
        <dsp:cNvPr id="0" name=""/>
        <dsp:cNvSpPr/>
      </dsp:nvSpPr>
      <dsp:spPr>
        <a:xfrm>
          <a:off x="0" y="2723"/>
          <a:ext cx="6506304" cy="0"/>
        </a:xfrm>
        <a:prstGeom prst="line">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59095A-0D60-B34D-A866-5D88B5F3E62F}">
      <dsp:nvSpPr>
        <dsp:cNvPr id="0" name=""/>
        <dsp:cNvSpPr/>
      </dsp:nvSpPr>
      <dsp:spPr>
        <a:xfrm>
          <a:off x="0" y="2723"/>
          <a:ext cx="6506304"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baseline="0"/>
            <a:t>Collection of Dataset from Kaggle</a:t>
          </a:r>
          <a:endParaRPr lang="en-US" sz="3400" kern="1200"/>
        </a:p>
      </dsp:txBody>
      <dsp:txXfrm>
        <a:off x="0" y="2723"/>
        <a:ext cx="6506304" cy="928732"/>
      </dsp:txXfrm>
    </dsp:sp>
    <dsp:sp modelId="{8DD4808B-54B1-FC4A-81E3-1D241F5393A8}">
      <dsp:nvSpPr>
        <dsp:cNvPr id="0" name=""/>
        <dsp:cNvSpPr/>
      </dsp:nvSpPr>
      <dsp:spPr>
        <a:xfrm>
          <a:off x="0" y="931455"/>
          <a:ext cx="6506304" cy="0"/>
        </a:xfrm>
        <a:prstGeom prst="line">
          <a:avLst/>
        </a:prstGeom>
        <a:solidFill>
          <a:schemeClr val="accent2">
            <a:hueOff val="-33131"/>
            <a:satOff val="-10867"/>
            <a:lumOff val="-3961"/>
            <a:alphaOff val="0"/>
          </a:schemeClr>
        </a:solidFill>
        <a:ln w="34925" cap="flat" cmpd="sng" algn="in">
          <a:solidFill>
            <a:schemeClr val="accent2">
              <a:hueOff val="-33131"/>
              <a:satOff val="-10867"/>
              <a:lumOff val="-39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1F7717-016F-394B-99C0-C140D92D5856}">
      <dsp:nvSpPr>
        <dsp:cNvPr id="0" name=""/>
        <dsp:cNvSpPr/>
      </dsp:nvSpPr>
      <dsp:spPr>
        <a:xfrm>
          <a:off x="0" y="931455"/>
          <a:ext cx="6506304"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baseline="0"/>
            <a:t>Data Analysis </a:t>
          </a:r>
          <a:endParaRPr lang="en-US" sz="3400" kern="1200"/>
        </a:p>
      </dsp:txBody>
      <dsp:txXfrm>
        <a:off x="0" y="931455"/>
        <a:ext cx="6506304" cy="928732"/>
      </dsp:txXfrm>
    </dsp:sp>
    <dsp:sp modelId="{7CD42E7C-B015-BD4F-97FC-52241EB5FDD7}">
      <dsp:nvSpPr>
        <dsp:cNvPr id="0" name=""/>
        <dsp:cNvSpPr/>
      </dsp:nvSpPr>
      <dsp:spPr>
        <a:xfrm>
          <a:off x="0" y="1860187"/>
          <a:ext cx="6506304" cy="0"/>
        </a:xfrm>
        <a:prstGeom prst="line">
          <a:avLst/>
        </a:prstGeom>
        <a:solidFill>
          <a:schemeClr val="accent2">
            <a:hueOff val="-66262"/>
            <a:satOff val="-21734"/>
            <a:lumOff val="-7921"/>
            <a:alphaOff val="0"/>
          </a:schemeClr>
        </a:solidFill>
        <a:ln w="34925" cap="flat" cmpd="sng" algn="in">
          <a:solidFill>
            <a:schemeClr val="accent2">
              <a:hueOff val="-66262"/>
              <a:satOff val="-21734"/>
              <a:lumOff val="-792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83F5BA-4192-9740-928F-52B34A059F1A}">
      <dsp:nvSpPr>
        <dsp:cNvPr id="0" name=""/>
        <dsp:cNvSpPr/>
      </dsp:nvSpPr>
      <dsp:spPr>
        <a:xfrm>
          <a:off x="0" y="1860187"/>
          <a:ext cx="6506304"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baseline="0"/>
            <a:t>Feature Engineering </a:t>
          </a:r>
          <a:endParaRPr lang="en-US" sz="3400" kern="1200"/>
        </a:p>
      </dsp:txBody>
      <dsp:txXfrm>
        <a:off x="0" y="1860187"/>
        <a:ext cx="6506304" cy="928732"/>
      </dsp:txXfrm>
    </dsp:sp>
    <dsp:sp modelId="{B5F75BE1-5376-234E-970E-E0149514A066}">
      <dsp:nvSpPr>
        <dsp:cNvPr id="0" name=""/>
        <dsp:cNvSpPr/>
      </dsp:nvSpPr>
      <dsp:spPr>
        <a:xfrm>
          <a:off x="0" y="2788919"/>
          <a:ext cx="6506304" cy="0"/>
        </a:xfrm>
        <a:prstGeom prst="line">
          <a:avLst/>
        </a:prstGeom>
        <a:solidFill>
          <a:schemeClr val="accent2">
            <a:hueOff val="-99392"/>
            <a:satOff val="-32601"/>
            <a:lumOff val="-11882"/>
            <a:alphaOff val="0"/>
          </a:schemeClr>
        </a:solidFill>
        <a:ln w="34925" cap="flat" cmpd="sng" algn="in">
          <a:solidFill>
            <a:schemeClr val="accent2">
              <a:hueOff val="-99392"/>
              <a:satOff val="-32601"/>
              <a:lumOff val="-118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F563A5-6835-FD45-8F9A-34F204820805}">
      <dsp:nvSpPr>
        <dsp:cNvPr id="0" name=""/>
        <dsp:cNvSpPr/>
      </dsp:nvSpPr>
      <dsp:spPr>
        <a:xfrm>
          <a:off x="0" y="2788919"/>
          <a:ext cx="6506304"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baseline="0"/>
            <a:t>Data Cleaning </a:t>
          </a:r>
          <a:endParaRPr lang="en-US" sz="3400" kern="1200"/>
        </a:p>
      </dsp:txBody>
      <dsp:txXfrm>
        <a:off x="0" y="2788919"/>
        <a:ext cx="6506304" cy="928732"/>
      </dsp:txXfrm>
    </dsp:sp>
    <dsp:sp modelId="{ACCD6C1E-DD37-FD46-8218-6AF9A9255F89}">
      <dsp:nvSpPr>
        <dsp:cNvPr id="0" name=""/>
        <dsp:cNvSpPr/>
      </dsp:nvSpPr>
      <dsp:spPr>
        <a:xfrm>
          <a:off x="0" y="3717652"/>
          <a:ext cx="6506304" cy="0"/>
        </a:xfrm>
        <a:prstGeom prst="line">
          <a:avLst/>
        </a:prstGeom>
        <a:solidFill>
          <a:schemeClr val="accent2">
            <a:hueOff val="-132523"/>
            <a:satOff val="-43468"/>
            <a:lumOff val="-15842"/>
            <a:alphaOff val="0"/>
          </a:schemeClr>
        </a:solidFill>
        <a:ln w="34925" cap="flat" cmpd="sng" algn="in">
          <a:solidFill>
            <a:schemeClr val="accent2">
              <a:hueOff val="-132523"/>
              <a:satOff val="-43468"/>
              <a:lumOff val="-1584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1D35E7-2808-1948-8DF3-DBCC3FBE95CE}">
      <dsp:nvSpPr>
        <dsp:cNvPr id="0" name=""/>
        <dsp:cNvSpPr/>
      </dsp:nvSpPr>
      <dsp:spPr>
        <a:xfrm>
          <a:off x="0" y="3717652"/>
          <a:ext cx="6506304"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baseline="0"/>
            <a:t>Model Building &amp; Comparision</a:t>
          </a:r>
          <a:endParaRPr lang="en-US" sz="3400" kern="1200"/>
        </a:p>
      </dsp:txBody>
      <dsp:txXfrm>
        <a:off x="0" y="3717652"/>
        <a:ext cx="6506304" cy="928732"/>
      </dsp:txXfrm>
    </dsp:sp>
    <dsp:sp modelId="{321DC3B1-AB3F-F04C-8930-9333853DD942}">
      <dsp:nvSpPr>
        <dsp:cNvPr id="0" name=""/>
        <dsp:cNvSpPr/>
      </dsp:nvSpPr>
      <dsp:spPr>
        <a:xfrm>
          <a:off x="0" y="4646384"/>
          <a:ext cx="6506304" cy="0"/>
        </a:xfrm>
        <a:prstGeom prst="line">
          <a:avLst/>
        </a:prstGeom>
        <a:solidFill>
          <a:schemeClr val="accent2">
            <a:hueOff val="-165654"/>
            <a:satOff val="-54335"/>
            <a:lumOff val="-19803"/>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9A4281-9012-0745-819F-F839247C8AA5}">
      <dsp:nvSpPr>
        <dsp:cNvPr id="0" name=""/>
        <dsp:cNvSpPr/>
      </dsp:nvSpPr>
      <dsp:spPr>
        <a:xfrm>
          <a:off x="0" y="4646384"/>
          <a:ext cx="6506304"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baseline="0"/>
            <a:t>Making Predections</a:t>
          </a:r>
          <a:endParaRPr lang="en-US" sz="3400" kern="1200"/>
        </a:p>
      </dsp:txBody>
      <dsp:txXfrm>
        <a:off x="0" y="4646384"/>
        <a:ext cx="6506304" cy="92873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7/24/2024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7/24/2024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7/24/2024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7/24/2024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7/24/2024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3699B5-C629-4A70-166B-1E1F0BFCC24C}"/>
              </a:ext>
            </a:extLst>
          </p:cNvPr>
          <p:cNvPicPr>
            <a:picLocks noChangeAspect="1"/>
          </p:cNvPicPr>
          <p:nvPr/>
        </p:nvPicPr>
        <p:blipFill rotWithShape="1">
          <a:blip r:embed="rId2">
            <a:grayscl/>
          </a:blip>
          <a:srcRect t="1728"/>
          <a:stretch/>
        </p:blipFill>
        <p:spPr>
          <a:xfrm>
            <a:off x="20" y="10"/>
            <a:ext cx="12191980" cy="6859300"/>
          </a:xfrm>
          <a:prstGeom prst="rect">
            <a:avLst/>
          </a:prstGeom>
        </p:spPr>
      </p:pic>
      <p:sp>
        <p:nvSpPr>
          <p:cNvPr id="8" name="Rectangle 7">
            <a:extLst>
              <a:ext uri="{FF2B5EF4-FFF2-40B4-BE49-F238E27FC236}">
                <a16:creationId xmlns:a16="http://schemas.microsoft.com/office/drawing/2014/main" id="{334BA972-C640-4E2E-B1AC-162A1ABA4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B4EBAB6-4362-4DD4-B97E-6707AFA5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
        <p:nvSpPr>
          <p:cNvPr id="12" name="Freeform 6">
            <a:extLst>
              <a:ext uri="{FF2B5EF4-FFF2-40B4-BE49-F238E27FC236}">
                <a16:creationId xmlns:a16="http://schemas.microsoft.com/office/drawing/2014/main" id="{2FA5E0A6-4D2A-405F-AA56-A8E597834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BB78E628-3788-1E0C-D129-D0501974AC55}"/>
              </a:ext>
            </a:extLst>
          </p:cNvPr>
          <p:cNvSpPr>
            <a:spLocks noGrp="1"/>
          </p:cNvSpPr>
          <p:nvPr>
            <p:ph type="ctrTitle"/>
          </p:nvPr>
        </p:nvSpPr>
        <p:spPr>
          <a:xfrm>
            <a:off x="1915128" y="1788454"/>
            <a:ext cx="8361229" cy="2098226"/>
          </a:xfrm>
        </p:spPr>
        <p:txBody>
          <a:bodyPr>
            <a:normAutofit/>
          </a:bodyPr>
          <a:lstStyle/>
          <a:p>
            <a:r>
              <a:rPr lang="en-US" sz="5000" dirty="0"/>
              <a:t>SMS SPAM CLASSIFICATION USING NLP</a:t>
            </a:r>
          </a:p>
        </p:txBody>
      </p:sp>
      <p:sp>
        <p:nvSpPr>
          <p:cNvPr id="5" name="TextBox 4">
            <a:extLst>
              <a:ext uri="{FF2B5EF4-FFF2-40B4-BE49-F238E27FC236}">
                <a16:creationId xmlns:a16="http://schemas.microsoft.com/office/drawing/2014/main" id="{3DFE8EE3-C34C-B602-0AD5-F318591691B6}"/>
              </a:ext>
            </a:extLst>
          </p:cNvPr>
          <p:cNvSpPr txBox="1"/>
          <p:nvPr/>
        </p:nvSpPr>
        <p:spPr>
          <a:xfrm>
            <a:off x="3129699" y="4251489"/>
            <a:ext cx="7586372" cy="677108"/>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Authors: T. Jain, P. Garg, N. </a:t>
            </a:r>
            <a:r>
              <a:rPr lang="en-US" sz="2000" dirty="0" err="1">
                <a:latin typeface="Times New Roman" panose="02020603050405020304" pitchFamily="18" charset="0"/>
                <a:cs typeface="Times New Roman" panose="02020603050405020304" pitchFamily="18" charset="0"/>
              </a:rPr>
              <a:t>Chalil</a:t>
            </a:r>
            <a:r>
              <a:rPr lang="en-US" sz="2000" dirty="0">
                <a:latin typeface="Times New Roman" panose="02020603050405020304" pitchFamily="18" charset="0"/>
                <a:cs typeface="Times New Roman" panose="02020603050405020304" pitchFamily="18" charset="0"/>
              </a:rPr>
              <a:t>, A. Sinha, V. K. Verma and R. Gupta</a:t>
            </a:r>
          </a:p>
          <a:p>
            <a:endParaRPr lang="en-US" dirty="0"/>
          </a:p>
        </p:txBody>
      </p:sp>
    </p:spTree>
    <p:extLst>
      <p:ext uri="{BB962C8B-B14F-4D97-AF65-F5344CB8AC3E}">
        <p14:creationId xmlns:p14="http://schemas.microsoft.com/office/powerpoint/2010/main" val="245767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8ACE3E-4DCB-F3E4-9BE8-D15DB2E9E574}"/>
              </a:ext>
            </a:extLst>
          </p:cNvPr>
          <p:cNvSpPr>
            <a:spLocks noGrp="1"/>
          </p:cNvSpPr>
          <p:nvPr>
            <p:ph type="title"/>
          </p:nvPr>
        </p:nvSpPr>
        <p:spPr>
          <a:xfrm>
            <a:off x="967902" y="1194180"/>
            <a:ext cx="3523938" cy="5020353"/>
          </a:xfrm>
        </p:spPr>
        <p:txBody>
          <a:bodyPr>
            <a:normAutofit/>
          </a:bodyPr>
          <a:lstStyle/>
          <a:p>
            <a:r>
              <a:rPr lang="en-US" dirty="0"/>
              <a:t>References</a:t>
            </a:r>
          </a:p>
        </p:txBody>
      </p:sp>
      <p:sp>
        <p:nvSpPr>
          <p:cNvPr id="10" name="Rectangle 9">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EE586493-8DBF-2B9C-CB4B-772741B84933}"/>
              </a:ext>
            </a:extLst>
          </p:cNvPr>
          <p:cNvSpPr>
            <a:spLocks noGrp="1"/>
          </p:cNvSpPr>
          <p:nvPr>
            <p:ph idx="1"/>
          </p:nvPr>
        </p:nvSpPr>
        <p:spPr>
          <a:xfrm>
            <a:off x="3893127" y="1194179"/>
            <a:ext cx="7820778" cy="5020353"/>
          </a:xfrm>
        </p:spPr>
        <p:txBody>
          <a:bodyPr>
            <a:normAutofit fontScale="85000" lnSpcReduction="20000"/>
          </a:bodyPr>
          <a:lstStyle/>
          <a:p>
            <a:pPr marL="0" indent="0">
              <a:buNone/>
            </a:pPr>
            <a:endParaRPr lang="en-US" sz="1200" dirty="0"/>
          </a:p>
          <a:p>
            <a:r>
              <a:rPr lang="en-US" sz="1200" dirty="0"/>
              <a:t>T. Jain, P. Garg, N. </a:t>
            </a:r>
            <a:r>
              <a:rPr lang="en-US" sz="1200" dirty="0" err="1"/>
              <a:t>Chalil</a:t>
            </a:r>
            <a:r>
              <a:rPr lang="en-US" sz="1200" dirty="0"/>
              <a:t>, A. Sinha, V. K. Verma and R. Gupta, "SMS Spam Classification Using Machine Learning Techniques," 2022 12th International Conference on Cloud Computing, Data Science &amp; Engineering (Confluence), Noida, India, 2022, pp. 273-279, </a:t>
            </a:r>
            <a:r>
              <a:rPr lang="en-US" sz="1200" dirty="0" err="1"/>
              <a:t>doi</a:t>
            </a:r>
            <a:r>
              <a:rPr lang="en-US" sz="1200" dirty="0"/>
              <a:t>: 10.1109/Confluence52989.2022.9734128. keywords: {Support vector </a:t>
            </a:r>
            <a:r>
              <a:rPr lang="en-US" sz="1200" dirty="0" err="1"/>
              <a:t>machines;Machine</a:t>
            </a:r>
            <a:r>
              <a:rPr lang="en-US" sz="1200" dirty="0"/>
              <a:t> learning </a:t>
            </a:r>
            <a:r>
              <a:rPr lang="en-US" sz="1200" dirty="0" err="1"/>
              <a:t>algorithms;Costs;Machine</a:t>
            </a:r>
            <a:r>
              <a:rPr lang="en-US" sz="1200" dirty="0"/>
              <a:t> </a:t>
            </a:r>
            <a:r>
              <a:rPr lang="en-US" sz="1200" dirty="0" err="1"/>
              <a:t>learning;Probability;Message</a:t>
            </a:r>
            <a:r>
              <a:rPr lang="en-US" sz="1200" dirty="0"/>
              <a:t> </a:t>
            </a:r>
            <a:r>
              <a:rPr lang="en-US" sz="1200" dirty="0" err="1"/>
              <a:t>service;Natural</a:t>
            </a:r>
            <a:r>
              <a:rPr lang="en-US" sz="1200" dirty="0"/>
              <a:t> language </a:t>
            </a:r>
            <a:r>
              <a:rPr lang="en-US" sz="1200" dirty="0" err="1"/>
              <a:t>processing;Spam</a:t>
            </a:r>
            <a:r>
              <a:rPr lang="en-US" sz="1200" dirty="0"/>
              <a:t> </a:t>
            </a:r>
            <a:r>
              <a:rPr lang="en-US" sz="1200" dirty="0" err="1"/>
              <a:t>detection;SMS</a:t>
            </a:r>
            <a:r>
              <a:rPr lang="en-US" sz="1200" dirty="0"/>
              <a:t> </a:t>
            </a:r>
            <a:r>
              <a:rPr lang="en-US" sz="1200" dirty="0" err="1"/>
              <a:t>spam;machine</a:t>
            </a:r>
            <a:r>
              <a:rPr lang="en-US" sz="1200" dirty="0"/>
              <a:t> learning},</a:t>
            </a:r>
          </a:p>
          <a:p>
            <a:endParaRPr lang="en-US" sz="1200" dirty="0"/>
          </a:p>
          <a:p>
            <a:r>
              <a:rPr lang="en-US" sz="1200" dirty="0"/>
              <a:t>S. V P, V. V, K. R and T. T. T, "Performance Comparison of Machine Learning Algorithms in Short Message Service Spam Classification," 2023 2nd International Conference on Advancements in Electrical, Electronics, Communication, Computing and Automation (ICAECA), Coimbatore, India, 2023, pp. 1-4, </a:t>
            </a:r>
            <a:r>
              <a:rPr lang="en-US" sz="1200" dirty="0" err="1"/>
              <a:t>doi</a:t>
            </a:r>
            <a:r>
              <a:rPr lang="en-US" sz="1200" dirty="0"/>
              <a:t>: 10.1109/ICAECA56562.2023.10199265. keywords: {Support vector </a:t>
            </a:r>
            <a:r>
              <a:rPr lang="en-US" sz="1200" dirty="0" err="1"/>
              <a:t>machines;Training;Logistic</a:t>
            </a:r>
            <a:r>
              <a:rPr lang="en-US" sz="1200" dirty="0"/>
              <a:t> </a:t>
            </a:r>
            <a:r>
              <a:rPr lang="en-US" sz="1200" dirty="0" err="1"/>
              <a:t>regression;Machine</a:t>
            </a:r>
            <a:r>
              <a:rPr lang="en-US" sz="1200" dirty="0"/>
              <a:t> learning </a:t>
            </a:r>
            <a:r>
              <a:rPr lang="en-US" sz="1200" dirty="0" err="1"/>
              <a:t>algorithms;Forestry;Filtering</a:t>
            </a:r>
            <a:r>
              <a:rPr lang="en-US" sz="1200" dirty="0"/>
              <a:t> </a:t>
            </a:r>
            <a:r>
              <a:rPr lang="en-US" sz="1200" dirty="0" err="1"/>
              <a:t>algorithms;Message</a:t>
            </a:r>
            <a:r>
              <a:rPr lang="en-US" sz="1200" dirty="0"/>
              <a:t> </a:t>
            </a:r>
            <a:r>
              <a:rPr lang="en-US" sz="1200" dirty="0" err="1"/>
              <a:t>services;SMS</a:t>
            </a:r>
            <a:r>
              <a:rPr lang="en-US" sz="1200" dirty="0"/>
              <a:t> spam </a:t>
            </a:r>
            <a:r>
              <a:rPr lang="en-US" sz="1200" dirty="0" err="1"/>
              <a:t>detection;spam</a:t>
            </a:r>
            <a:r>
              <a:rPr lang="en-US" sz="1200" dirty="0"/>
              <a:t> </a:t>
            </a:r>
            <a:r>
              <a:rPr lang="en-US" sz="1200" dirty="0" err="1"/>
              <a:t>filtering;machine</a:t>
            </a:r>
            <a:r>
              <a:rPr lang="en-US" sz="1200" dirty="0"/>
              <a:t> </a:t>
            </a:r>
            <a:r>
              <a:rPr lang="en-US" sz="1200" dirty="0" err="1"/>
              <a:t>learning;random</a:t>
            </a:r>
            <a:r>
              <a:rPr lang="en-US" sz="1200" dirty="0"/>
              <a:t> </a:t>
            </a:r>
            <a:r>
              <a:rPr lang="en-US" sz="1200" dirty="0" err="1"/>
              <a:t>forest;classification</a:t>
            </a:r>
            <a:r>
              <a:rPr lang="en-US" sz="1200" dirty="0"/>
              <a:t>},</a:t>
            </a:r>
          </a:p>
          <a:p>
            <a:endParaRPr lang="en-US" sz="1200" dirty="0"/>
          </a:p>
          <a:p>
            <a:r>
              <a:rPr lang="en-US" sz="1200" dirty="0"/>
              <a:t>A. Kumar and C. Fancy, "Enhancing Security in SMS by Combining NLP Models Using Ensemble Learning for Spam Detection with Image Steganography Integration," 2023 2nd International Conference on Edge Computing and Applications (ICECAA), </a:t>
            </a:r>
            <a:r>
              <a:rPr lang="en-US" sz="1200" dirty="0" err="1"/>
              <a:t>Namakkal</a:t>
            </a:r>
            <a:r>
              <a:rPr lang="en-US" sz="1200" dirty="0"/>
              <a:t>, India, 2023, pp. 583-586, </a:t>
            </a:r>
            <a:r>
              <a:rPr lang="en-US" sz="1200" dirty="0" err="1"/>
              <a:t>doi</a:t>
            </a:r>
            <a:r>
              <a:rPr lang="en-US" sz="1200" dirty="0"/>
              <a:t>: 10.1109/ICECAA58104.2023.10212103. keywords: {Support vector </a:t>
            </a:r>
            <a:r>
              <a:rPr lang="en-US" sz="1200" dirty="0" err="1"/>
              <a:t>machines;Steganography;Machine</a:t>
            </a:r>
            <a:r>
              <a:rPr lang="en-US" sz="1200" dirty="0"/>
              <a:t> learning </a:t>
            </a:r>
            <a:r>
              <a:rPr lang="en-US" sz="1200" dirty="0" err="1"/>
              <a:t>algorithms;Computational</a:t>
            </a:r>
            <a:r>
              <a:rPr lang="en-US" sz="1200" dirty="0"/>
              <a:t> </a:t>
            </a:r>
            <a:r>
              <a:rPr lang="en-US" sz="1200" dirty="0" err="1"/>
              <a:t>modeling;Receivers;Feature</a:t>
            </a:r>
            <a:r>
              <a:rPr lang="en-US" sz="1200" dirty="0"/>
              <a:t> </a:t>
            </a:r>
            <a:r>
              <a:rPr lang="en-US" sz="1200" dirty="0" err="1"/>
              <a:t>extraction;Natural</a:t>
            </a:r>
            <a:r>
              <a:rPr lang="en-US" sz="1200" dirty="0"/>
              <a:t> language </a:t>
            </a:r>
            <a:r>
              <a:rPr lang="en-US" sz="1200" dirty="0" err="1"/>
              <a:t>processing;Natural</a:t>
            </a:r>
            <a:r>
              <a:rPr lang="en-US" sz="1200" dirty="0"/>
              <a:t> Language </a:t>
            </a:r>
            <a:r>
              <a:rPr lang="en-US" sz="1200" dirty="0" err="1"/>
              <a:t>Processing;Ensemble</a:t>
            </a:r>
            <a:r>
              <a:rPr lang="en-US" sz="1200" dirty="0"/>
              <a:t> </a:t>
            </a:r>
            <a:r>
              <a:rPr lang="en-US" sz="1200" dirty="0" err="1"/>
              <a:t>Learning;Spam</a:t>
            </a:r>
            <a:r>
              <a:rPr lang="en-US" sz="1200" dirty="0"/>
              <a:t> </a:t>
            </a:r>
            <a:r>
              <a:rPr lang="en-US" sz="1200" dirty="0" err="1"/>
              <a:t>Detection;Image</a:t>
            </a:r>
            <a:r>
              <a:rPr lang="en-US" sz="1200" dirty="0"/>
              <a:t> Steganography},</a:t>
            </a:r>
          </a:p>
          <a:p>
            <a:endParaRPr lang="en-US" sz="1200" dirty="0"/>
          </a:p>
          <a:p>
            <a:r>
              <a:rPr lang="en-US" sz="1200" dirty="0"/>
              <a:t>P. Joseph and S. Y. </a:t>
            </a:r>
            <a:r>
              <a:rPr lang="en-US" sz="1200" dirty="0" err="1"/>
              <a:t>Yerima</a:t>
            </a:r>
            <a:r>
              <a:rPr lang="en-US" sz="1200" dirty="0"/>
              <a:t>, "A comparative study of word embedding techniques for SMS spam detection," 2022 14th International Conference on Computational Intelligence and Communication Networks (CICN), Al-Khobar, Saudi Arabia, 2022, pp. 149-155, </a:t>
            </a:r>
            <a:r>
              <a:rPr lang="en-US" sz="1200" dirty="0" err="1"/>
              <a:t>doi</a:t>
            </a:r>
            <a:r>
              <a:rPr lang="en-US" sz="1200" dirty="0"/>
              <a:t>: 10.1109/CICN56167.2022.10008245. keywords: {Support vector </a:t>
            </a:r>
            <a:r>
              <a:rPr lang="en-US" sz="1200" dirty="0" err="1"/>
              <a:t>machines;Unsolicited</a:t>
            </a:r>
            <a:r>
              <a:rPr lang="en-US" sz="1200" dirty="0"/>
              <a:t> </a:t>
            </a:r>
            <a:r>
              <a:rPr lang="en-US" sz="1200" dirty="0" err="1"/>
              <a:t>e-mail;Digital</a:t>
            </a:r>
            <a:r>
              <a:rPr lang="en-US" sz="1200" dirty="0"/>
              <a:t> </a:t>
            </a:r>
            <a:r>
              <a:rPr lang="en-US" sz="1200" dirty="0" err="1"/>
              <a:t>communication;Communication</a:t>
            </a:r>
            <a:r>
              <a:rPr lang="en-US" sz="1200" dirty="0"/>
              <a:t> </a:t>
            </a:r>
            <a:r>
              <a:rPr lang="en-US" sz="1200" dirty="0" err="1"/>
              <a:t>networks;Organizational</a:t>
            </a:r>
            <a:r>
              <a:rPr lang="en-US" sz="1200" dirty="0"/>
              <a:t> </a:t>
            </a:r>
            <a:r>
              <a:rPr lang="en-US" sz="1200" dirty="0" err="1"/>
              <a:t>aspects;Random</a:t>
            </a:r>
            <a:r>
              <a:rPr lang="en-US" sz="1200" dirty="0"/>
              <a:t> </a:t>
            </a:r>
            <a:r>
              <a:rPr lang="en-US" sz="1200" dirty="0" err="1"/>
              <a:t>forests;Computational</a:t>
            </a:r>
            <a:r>
              <a:rPr lang="en-US" sz="1200" dirty="0"/>
              <a:t> </a:t>
            </a:r>
            <a:r>
              <a:rPr lang="en-US" sz="1200" dirty="0" err="1"/>
              <a:t>intelligence;Spam</a:t>
            </a:r>
            <a:r>
              <a:rPr lang="en-US" sz="1200" dirty="0"/>
              <a:t> </a:t>
            </a:r>
            <a:r>
              <a:rPr lang="en-US" sz="1200" dirty="0" err="1"/>
              <a:t>detection;machine</a:t>
            </a:r>
            <a:r>
              <a:rPr lang="en-US" sz="1200" dirty="0"/>
              <a:t> </a:t>
            </a:r>
            <a:r>
              <a:rPr lang="en-US" sz="1200" dirty="0" err="1"/>
              <a:t>learning;word</a:t>
            </a:r>
            <a:r>
              <a:rPr lang="en-US" sz="1200" dirty="0"/>
              <a:t> </a:t>
            </a:r>
            <a:r>
              <a:rPr lang="en-US" sz="1200" dirty="0" err="1"/>
              <a:t>embedding;bag-of-words;term</a:t>
            </a:r>
            <a:r>
              <a:rPr lang="en-US" sz="1200" dirty="0"/>
              <a:t> frequency-inverse document frequency;n-grams;word2vec;doc2vec},</a:t>
            </a:r>
          </a:p>
          <a:p>
            <a:endParaRPr lang="en-US" sz="1200" dirty="0"/>
          </a:p>
          <a:p>
            <a:r>
              <a:rPr lang="en-US" sz="1200" dirty="0"/>
              <a:t>K. Debnath and N. Kar, "Email Spam Detection using Deep Learning Approach," 2022 International Conference on Machine Learning, Big Data, Cloud and Parallel Computing (COM-IT-CON), Faridabad, India, 2022, pp. 37-41, </a:t>
            </a:r>
            <a:r>
              <a:rPr lang="en-US" sz="1200" dirty="0" err="1"/>
              <a:t>doi</a:t>
            </a:r>
            <a:r>
              <a:rPr lang="en-US" sz="1200" dirty="0"/>
              <a:t>: 10.1109/COM-IT-CON54601.2022.9850588. keywords: {Deep </a:t>
            </a:r>
            <a:r>
              <a:rPr lang="en-US" sz="1200" dirty="0" err="1"/>
              <a:t>learning;Support</a:t>
            </a:r>
            <a:r>
              <a:rPr lang="en-US" sz="1200" dirty="0"/>
              <a:t> vector </a:t>
            </a:r>
            <a:r>
              <a:rPr lang="en-US" sz="1200" dirty="0" err="1"/>
              <a:t>machines;Radio</a:t>
            </a:r>
            <a:r>
              <a:rPr lang="en-US" sz="1200" dirty="0"/>
              <a:t> </a:t>
            </a:r>
            <a:r>
              <a:rPr lang="en-US" sz="1200" dirty="0" err="1"/>
              <a:t>frequency;Unsolicited</a:t>
            </a:r>
            <a:r>
              <a:rPr lang="en-US" sz="1200" dirty="0"/>
              <a:t> </a:t>
            </a:r>
            <a:r>
              <a:rPr lang="en-US" sz="1200" dirty="0" err="1"/>
              <a:t>e-mail;Computational</a:t>
            </a:r>
            <a:r>
              <a:rPr lang="en-US" sz="1200" dirty="0"/>
              <a:t> </a:t>
            </a:r>
            <a:r>
              <a:rPr lang="en-US" sz="1200" dirty="0" err="1"/>
              <a:t>modeling;Bit</a:t>
            </a:r>
            <a:r>
              <a:rPr lang="en-US" sz="1200" dirty="0"/>
              <a:t> error </a:t>
            </a:r>
            <a:r>
              <a:rPr lang="en-US" sz="1200" dirty="0" err="1"/>
              <a:t>rate;Data</a:t>
            </a:r>
            <a:r>
              <a:rPr lang="en-US" sz="1200" dirty="0"/>
              <a:t> </a:t>
            </a:r>
            <a:r>
              <a:rPr lang="en-US" sz="1200" dirty="0" err="1"/>
              <a:t>preprocessing;Email</a:t>
            </a:r>
            <a:r>
              <a:rPr lang="en-US" sz="1200" dirty="0"/>
              <a:t> Spam </a:t>
            </a:r>
            <a:r>
              <a:rPr lang="en-US" sz="1200" dirty="0" err="1"/>
              <a:t>detection;Deep</a:t>
            </a:r>
            <a:r>
              <a:rPr lang="en-US" sz="1200" dirty="0"/>
              <a:t> </a:t>
            </a:r>
            <a:r>
              <a:rPr lang="en-US" sz="1200" dirty="0" err="1"/>
              <a:t>Learning;Machine</a:t>
            </a:r>
            <a:r>
              <a:rPr lang="en-US" sz="1200" dirty="0"/>
              <a:t> </a:t>
            </a:r>
            <a:r>
              <a:rPr lang="en-US" sz="1200" dirty="0" err="1"/>
              <a:t>Learning;LSTM;BERT</a:t>
            </a:r>
            <a:r>
              <a:rPr lang="en-US" sz="1200" dirty="0"/>
              <a:t>},</a:t>
            </a:r>
          </a:p>
          <a:p>
            <a:endParaRPr lang="en-US" sz="700" dirty="0"/>
          </a:p>
          <a:p>
            <a:endParaRPr lang="en-US" sz="700" dirty="0"/>
          </a:p>
        </p:txBody>
      </p:sp>
    </p:spTree>
    <p:extLst>
      <p:ext uri="{BB962C8B-B14F-4D97-AF65-F5344CB8AC3E}">
        <p14:creationId xmlns:p14="http://schemas.microsoft.com/office/powerpoint/2010/main" val="1483502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AEFF-5061-873C-0B9E-14414BD64BAB}"/>
              </a:ext>
            </a:extLst>
          </p:cNvPr>
          <p:cNvSpPr>
            <a:spLocks noGrp="1"/>
          </p:cNvSpPr>
          <p:nvPr>
            <p:ph type="title"/>
          </p:nvPr>
        </p:nvSpPr>
        <p:spPr/>
        <p:txBody>
          <a:bodyPr>
            <a:normAutofit/>
          </a:bodyPr>
          <a:lstStyle/>
          <a:p>
            <a:r>
              <a:rPr lang="en-US" sz="9600" dirty="0"/>
              <a:t>Thank You </a:t>
            </a:r>
            <a:r>
              <a:rPr lang="en-US" sz="9600" dirty="0">
                <a:sym typeface="Wingdings" panose="05000000000000000000" pitchFamily="2" charset="2"/>
              </a:rPr>
              <a:t></a:t>
            </a:r>
            <a:endParaRPr lang="en-US" sz="9600" dirty="0"/>
          </a:p>
        </p:txBody>
      </p:sp>
      <p:sp>
        <p:nvSpPr>
          <p:cNvPr id="3" name="Content Placeholder 2">
            <a:extLst>
              <a:ext uri="{FF2B5EF4-FFF2-40B4-BE49-F238E27FC236}">
                <a16:creationId xmlns:a16="http://schemas.microsoft.com/office/drawing/2014/main" id="{0CE16D44-A769-58E3-4E25-3065FA75F9A1}"/>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Name: Tarun Kumar Reddy Kallu</a:t>
            </a:r>
          </a:p>
          <a:p>
            <a:pPr marL="0" indent="0">
              <a:buNone/>
            </a:pPr>
            <a:r>
              <a:rPr lang="en-US" dirty="0"/>
              <a:t>						Student Id: 700758234</a:t>
            </a:r>
          </a:p>
        </p:txBody>
      </p:sp>
    </p:spTree>
    <p:extLst>
      <p:ext uri="{BB962C8B-B14F-4D97-AF65-F5344CB8AC3E}">
        <p14:creationId xmlns:p14="http://schemas.microsoft.com/office/powerpoint/2010/main" val="2305598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9C81CE-70CD-FAB1-7EB9-EB4E1AF64C23}"/>
              </a:ext>
            </a:extLst>
          </p:cNvPr>
          <p:cNvSpPr>
            <a:spLocks noGrp="1"/>
          </p:cNvSpPr>
          <p:nvPr>
            <p:ph type="title"/>
          </p:nvPr>
        </p:nvSpPr>
        <p:spPr>
          <a:xfrm>
            <a:off x="967902" y="1194180"/>
            <a:ext cx="3523938" cy="5020353"/>
          </a:xfrm>
        </p:spPr>
        <p:txBody>
          <a:bodyPr>
            <a:normAutofit/>
          </a:bodyPr>
          <a:lstStyle/>
          <a:p>
            <a:r>
              <a:rPr lang="en-US" dirty="0"/>
              <a:t>Motivation</a:t>
            </a:r>
          </a:p>
        </p:txBody>
      </p:sp>
      <p:sp>
        <p:nvSpPr>
          <p:cNvPr id="21" name="Rectangle 20">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B698772C-6BED-FE52-64A4-5D9D3B955FE5}"/>
              </a:ext>
            </a:extLst>
          </p:cNvPr>
          <p:cNvSpPr>
            <a:spLocks noGrp="1"/>
          </p:cNvSpPr>
          <p:nvPr>
            <p:ph idx="1"/>
          </p:nvPr>
        </p:nvSpPr>
        <p:spPr>
          <a:xfrm>
            <a:off x="1593273" y="2466109"/>
            <a:ext cx="9578116" cy="3748423"/>
          </a:xfrm>
        </p:spPr>
        <p:txBody>
          <a:bodyPr>
            <a:normAutofit/>
          </a:bodyPr>
          <a:lstStyle/>
          <a:p>
            <a:pPr marL="0" indent="0">
              <a:buNone/>
            </a:pPr>
            <a:endParaRPr lang="en-US" dirty="0"/>
          </a:p>
          <a:p>
            <a:pPr marL="0" indent="0">
              <a:buNone/>
            </a:pPr>
            <a:r>
              <a:rPr lang="en-US" dirty="0"/>
              <a:t>In the digital age, the proliferation of spam messages poses significant challenges to individual productivity and security. Leveraging Natural Language Processing (NLP) techniques for spam message classification not only enhances our ability to filter out irrelevant and potentially harmful content efficiently but also improves user experience by ensuring that vital communications reach their intended recipients without delay. By applying NLP, we can automate and refine the detection of spam, adapting to evolving tactics used by spammers and protecting users from unwanted intrusions into their digital communications.</a:t>
            </a:r>
          </a:p>
        </p:txBody>
      </p:sp>
    </p:spTree>
    <p:extLst>
      <p:ext uri="{BB962C8B-B14F-4D97-AF65-F5344CB8AC3E}">
        <p14:creationId xmlns:p14="http://schemas.microsoft.com/office/powerpoint/2010/main" val="1808684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B4C29-A8A7-79FB-8133-A2C630A0DD49}"/>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409FA6C-6149-5737-82B5-67C2DEF294D3}"/>
              </a:ext>
            </a:extLst>
          </p:cNvPr>
          <p:cNvSpPr>
            <a:spLocks noGrp="1"/>
          </p:cNvSpPr>
          <p:nvPr>
            <p:ph idx="1"/>
          </p:nvPr>
        </p:nvSpPr>
        <p:spPr/>
        <p:txBody>
          <a:bodyPr/>
          <a:lstStyle/>
          <a:p>
            <a:pPr algn="l">
              <a:buFont typeface="Arial" panose="020B0604020202020204" pitchFamily="34" charset="0"/>
              <a:buChar char="•"/>
            </a:pPr>
            <a:r>
              <a:rPr lang="en-US" b="0" i="0" dirty="0">
                <a:solidFill>
                  <a:schemeClr val="tx1"/>
                </a:solidFill>
                <a:effectLst/>
                <a:latin typeface="Roboto" panose="02000000000000000000" pitchFamily="2" charset="0"/>
              </a:rPr>
              <a:t>Removing special character and numbers using regular expression</a:t>
            </a:r>
          </a:p>
          <a:p>
            <a:pPr algn="l">
              <a:buFont typeface="Arial" panose="020B0604020202020204" pitchFamily="34" charset="0"/>
              <a:buChar char="•"/>
            </a:pPr>
            <a:r>
              <a:rPr lang="en-US" b="0" i="0" dirty="0">
                <a:solidFill>
                  <a:schemeClr val="tx1"/>
                </a:solidFill>
                <a:effectLst/>
                <a:latin typeface="Roboto" panose="02000000000000000000" pitchFamily="2" charset="0"/>
              </a:rPr>
              <a:t>Converting the entire </a:t>
            </a:r>
            <a:r>
              <a:rPr lang="en-US" b="0" i="0" dirty="0" err="1">
                <a:solidFill>
                  <a:schemeClr val="tx1"/>
                </a:solidFill>
                <a:effectLst/>
                <a:latin typeface="Roboto" panose="02000000000000000000" pitchFamily="2" charset="0"/>
              </a:rPr>
              <a:t>sms</a:t>
            </a:r>
            <a:r>
              <a:rPr lang="en-US" b="0" i="0" dirty="0">
                <a:solidFill>
                  <a:schemeClr val="tx1"/>
                </a:solidFill>
                <a:effectLst/>
                <a:latin typeface="Roboto" panose="02000000000000000000" pitchFamily="2" charset="0"/>
              </a:rPr>
              <a:t> into lower case</a:t>
            </a:r>
          </a:p>
          <a:p>
            <a:pPr algn="l">
              <a:buFont typeface="Arial" panose="020B0604020202020204" pitchFamily="34" charset="0"/>
              <a:buChar char="•"/>
            </a:pPr>
            <a:r>
              <a:rPr lang="en-US" b="0" i="0" dirty="0">
                <a:solidFill>
                  <a:schemeClr val="tx1"/>
                </a:solidFill>
                <a:effectLst/>
                <a:latin typeface="Roboto" panose="02000000000000000000" pitchFamily="2" charset="0"/>
              </a:rPr>
              <a:t>Tokenizing the </a:t>
            </a:r>
            <a:r>
              <a:rPr lang="en-US" b="0" i="0" dirty="0" err="1">
                <a:solidFill>
                  <a:schemeClr val="tx1"/>
                </a:solidFill>
                <a:effectLst/>
                <a:latin typeface="Roboto" panose="02000000000000000000" pitchFamily="2" charset="0"/>
              </a:rPr>
              <a:t>sms</a:t>
            </a:r>
            <a:r>
              <a:rPr lang="en-US" b="0" i="0" dirty="0">
                <a:solidFill>
                  <a:schemeClr val="tx1"/>
                </a:solidFill>
                <a:effectLst/>
                <a:latin typeface="Roboto" panose="02000000000000000000" pitchFamily="2" charset="0"/>
              </a:rPr>
              <a:t> by words</a:t>
            </a:r>
          </a:p>
          <a:p>
            <a:pPr algn="l">
              <a:buFont typeface="Arial" panose="020B0604020202020204" pitchFamily="34" charset="0"/>
              <a:buChar char="•"/>
            </a:pPr>
            <a:r>
              <a:rPr lang="en-US" b="0" i="0" dirty="0">
                <a:solidFill>
                  <a:schemeClr val="tx1"/>
                </a:solidFill>
                <a:effectLst/>
                <a:latin typeface="Roboto" panose="02000000000000000000" pitchFamily="2" charset="0"/>
              </a:rPr>
              <a:t>Removing the stop words</a:t>
            </a:r>
          </a:p>
          <a:p>
            <a:pPr algn="l">
              <a:buFont typeface="Arial" panose="020B0604020202020204" pitchFamily="34" charset="0"/>
              <a:buChar char="•"/>
            </a:pPr>
            <a:r>
              <a:rPr lang="en-US" b="0" i="0" dirty="0">
                <a:solidFill>
                  <a:schemeClr val="tx1"/>
                </a:solidFill>
                <a:effectLst/>
                <a:latin typeface="Roboto" panose="02000000000000000000" pitchFamily="2" charset="0"/>
              </a:rPr>
              <a:t>Lemmatizing the words</a:t>
            </a:r>
          </a:p>
          <a:p>
            <a:pPr algn="l">
              <a:buFont typeface="Arial" panose="020B0604020202020204" pitchFamily="34" charset="0"/>
              <a:buChar char="•"/>
            </a:pPr>
            <a:r>
              <a:rPr lang="en-US" b="0" i="0" dirty="0">
                <a:solidFill>
                  <a:schemeClr val="tx1"/>
                </a:solidFill>
                <a:effectLst/>
                <a:latin typeface="Roboto" panose="02000000000000000000" pitchFamily="2" charset="0"/>
              </a:rPr>
              <a:t>Joining the lemmatized words</a:t>
            </a:r>
          </a:p>
          <a:p>
            <a:pPr algn="l">
              <a:buFont typeface="Arial" panose="020B0604020202020204" pitchFamily="34" charset="0"/>
              <a:buChar char="•"/>
            </a:pPr>
            <a:r>
              <a:rPr lang="en-US" b="0" i="0" dirty="0">
                <a:solidFill>
                  <a:schemeClr val="tx1"/>
                </a:solidFill>
                <a:effectLst/>
                <a:latin typeface="Roboto" panose="02000000000000000000" pitchFamily="2" charset="0"/>
              </a:rPr>
              <a:t>Building a corpus of messages</a:t>
            </a:r>
          </a:p>
          <a:p>
            <a:endParaRPr lang="en-US" dirty="0"/>
          </a:p>
        </p:txBody>
      </p:sp>
    </p:spTree>
    <p:extLst>
      <p:ext uri="{BB962C8B-B14F-4D97-AF65-F5344CB8AC3E}">
        <p14:creationId xmlns:p14="http://schemas.microsoft.com/office/powerpoint/2010/main" val="2502205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5229-8633-B828-A8DC-E2FEDB418B46}"/>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FD2FCFC3-3F76-16DD-ACA1-33C57D3596A0}"/>
              </a:ext>
            </a:extLst>
          </p:cNvPr>
          <p:cNvSpPr>
            <a:spLocks noGrp="1"/>
          </p:cNvSpPr>
          <p:nvPr>
            <p:ph idx="1"/>
          </p:nvPr>
        </p:nvSpPr>
        <p:spPr>
          <a:xfrm>
            <a:off x="1371600" y="2286000"/>
            <a:ext cx="9601200" cy="3190009"/>
          </a:xfrm>
        </p:spPr>
        <p:txBody>
          <a:bodyPr>
            <a:normAutofit/>
          </a:bodyPr>
          <a:lstStyle/>
          <a:p>
            <a:pPr marL="0" indent="0" algn="just">
              <a:buNone/>
            </a:pPr>
            <a:r>
              <a:rPr lang="en-US" dirty="0"/>
              <a:t>Proposed a transfer learning approach for SMS spam detection using Naïve Bayes classifier. The researchers utilized data augmentation methods to expand the training dataset and improve the classifier’s performance. They also applied stacking, a model ensemble technique, to combine multiple classifiers for enhanced spam detection accuracy. The experiments conducted on a real-world SMS dataset demonstrated the efficacy of the proposed approach in achieving improved performance compared to traditional Naïve Bayes classifiers. The study contributes to the area of SMS spam detection by introducing a transfer learning framework that leverages augmentation and stacking techniques for enhanced classification accuracy.</a:t>
            </a:r>
          </a:p>
        </p:txBody>
      </p:sp>
    </p:spTree>
    <p:extLst>
      <p:ext uri="{BB962C8B-B14F-4D97-AF65-F5344CB8AC3E}">
        <p14:creationId xmlns:p14="http://schemas.microsoft.com/office/powerpoint/2010/main" val="2081812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B9185-853D-4956-3A94-7C7A200E21E7}"/>
              </a:ext>
            </a:extLst>
          </p:cNvPr>
          <p:cNvSpPr>
            <a:spLocks noGrp="1"/>
          </p:cNvSpPr>
          <p:nvPr>
            <p:ph type="title"/>
          </p:nvPr>
        </p:nvSpPr>
        <p:spPr/>
        <p:txBody>
          <a:bodyPr/>
          <a:lstStyle/>
          <a:p>
            <a:r>
              <a:rPr lang="en-US" dirty="0"/>
              <a:t>Critical Analysis</a:t>
            </a:r>
          </a:p>
        </p:txBody>
      </p:sp>
      <p:sp>
        <p:nvSpPr>
          <p:cNvPr id="3" name="Content Placeholder 2">
            <a:extLst>
              <a:ext uri="{FF2B5EF4-FFF2-40B4-BE49-F238E27FC236}">
                <a16:creationId xmlns:a16="http://schemas.microsoft.com/office/drawing/2014/main" id="{CEE171F3-2A0E-1F1B-3A37-BFF1BBA2A089}"/>
              </a:ext>
            </a:extLst>
          </p:cNvPr>
          <p:cNvSpPr>
            <a:spLocks noGrp="1"/>
          </p:cNvSpPr>
          <p:nvPr>
            <p:ph idx="1"/>
          </p:nvPr>
        </p:nvSpPr>
        <p:spPr/>
        <p:txBody>
          <a:bodyPr>
            <a:normAutofit lnSpcReduction="10000"/>
          </a:bodyPr>
          <a:lstStyle/>
          <a:p>
            <a:r>
              <a:rPr lang="en-US" b="1" dirty="0"/>
              <a:t>Strengths:</a:t>
            </a:r>
            <a:endParaRPr lang="en-US" dirty="0"/>
          </a:p>
          <a:p>
            <a:pPr lvl="1">
              <a:buFont typeface="Arial" panose="020B0604020202020204" pitchFamily="34" charset="0"/>
              <a:buChar char="•"/>
            </a:pPr>
            <a:r>
              <a:rPr lang="en-US" i="0" dirty="0"/>
              <a:t>The abstract clearly outlines the motivation for the study, highlighting the ubiquity of mobile phones and the corresponding increase in spam communications.</a:t>
            </a:r>
          </a:p>
          <a:p>
            <a:pPr lvl="1">
              <a:buFont typeface="Arial" panose="020B0604020202020204" pitchFamily="34" charset="0"/>
              <a:buChar char="•"/>
            </a:pPr>
            <a:r>
              <a:rPr lang="en-US" i="0" dirty="0"/>
              <a:t>The introduction provides a comprehensive background on the issue of SMS spam, emphasizing the necessity for effective spam detection mechanisms.</a:t>
            </a:r>
          </a:p>
          <a:p>
            <a:r>
              <a:rPr lang="en-US" b="1" dirty="0"/>
              <a:t>Weaknesses:</a:t>
            </a:r>
            <a:endParaRPr lang="en-US" dirty="0"/>
          </a:p>
          <a:p>
            <a:pPr lvl="1">
              <a:buFont typeface="Arial" panose="020B0604020202020204" pitchFamily="34" charset="0"/>
              <a:buChar char="•"/>
            </a:pPr>
            <a:r>
              <a:rPr lang="en-US" i="0" dirty="0"/>
              <a:t>While the motivation is well-articulated, the abstract could benefit from a more concise summary of the key results and their implications.</a:t>
            </a:r>
          </a:p>
          <a:p>
            <a:pPr lvl="1">
              <a:buFont typeface="Arial" panose="020B0604020202020204" pitchFamily="34" charset="0"/>
              <a:buChar char="•"/>
            </a:pPr>
            <a:r>
              <a:rPr lang="en-US" i="0" dirty="0"/>
              <a:t>Some of the objectives, such as the repeated mention of removing special characters and numbers, could be consolidated for clarity.</a:t>
            </a:r>
          </a:p>
          <a:p>
            <a:endParaRPr lang="en-US" dirty="0"/>
          </a:p>
        </p:txBody>
      </p:sp>
    </p:spTree>
    <p:extLst>
      <p:ext uri="{BB962C8B-B14F-4D97-AF65-F5344CB8AC3E}">
        <p14:creationId xmlns:p14="http://schemas.microsoft.com/office/powerpoint/2010/main" val="2711077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E763C-CEAC-D03E-F794-0A1E17765014}"/>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2F9AFCD5-066F-78D3-DA2F-E782980C029B}"/>
              </a:ext>
            </a:extLst>
          </p:cNvPr>
          <p:cNvSpPr>
            <a:spLocks noGrp="1"/>
          </p:cNvSpPr>
          <p:nvPr>
            <p:ph idx="1"/>
          </p:nvPr>
        </p:nvSpPr>
        <p:spPr/>
        <p:txBody>
          <a:bodyPr>
            <a:normAutofit/>
          </a:bodyPr>
          <a:lstStyle/>
          <a:p>
            <a:endParaRPr lang="en-US" dirty="0"/>
          </a:p>
          <a:p>
            <a:r>
              <a:rPr lang="en-US" dirty="0"/>
              <a:t>The increasing volume and sophistication of spam messages circulating through digital communication channels present significant challenges in maintaining the efficiency, privacy, and security of online interactions. This project aims to develop a robust spam detection system using advanced Natural Language Processing techniques and machine learning algorithms, specifically Random Forest classifiers, to accurately identify and filter out spam messages. By leveraging feature extraction and employing an automated classification model, the system will enhance the ability to protect users from unsolicited and potentially harmful content, thereby ensuring the integrity and reliability of digital communications.</a:t>
            </a:r>
          </a:p>
        </p:txBody>
      </p:sp>
    </p:spTree>
    <p:extLst>
      <p:ext uri="{BB962C8B-B14F-4D97-AF65-F5344CB8AC3E}">
        <p14:creationId xmlns:p14="http://schemas.microsoft.com/office/powerpoint/2010/main" val="1894637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1BF610-23A0-36BC-33E8-060970C93F95}"/>
              </a:ext>
            </a:extLst>
          </p:cNvPr>
          <p:cNvSpPr>
            <a:spLocks noGrp="1"/>
          </p:cNvSpPr>
          <p:nvPr>
            <p:ph type="title"/>
          </p:nvPr>
        </p:nvSpPr>
        <p:spPr>
          <a:xfrm>
            <a:off x="640080" y="639704"/>
            <a:ext cx="3299579" cy="5577840"/>
          </a:xfrm>
        </p:spPr>
        <p:txBody>
          <a:bodyPr anchor="ctr">
            <a:normAutofit/>
          </a:bodyPr>
          <a:lstStyle/>
          <a:p>
            <a:pPr algn="ctr"/>
            <a:r>
              <a:rPr lang="en-US" dirty="0"/>
              <a:t>Proposed Solution</a:t>
            </a:r>
            <a:endParaRPr lang="en-US"/>
          </a:p>
        </p:txBody>
      </p:sp>
      <p:graphicFrame>
        <p:nvGraphicFramePr>
          <p:cNvPr id="5" name="Content Placeholder 2">
            <a:extLst>
              <a:ext uri="{FF2B5EF4-FFF2-40B4-BE49-F238E27FC236}">
                <a16:creationId xmlns:a16="http://schemas.microsoft.com/office/drawing/2014/main" id="{E17E5FA1-76E0-6126-C102-627BD2BAF303}"/>
              </a:ext>
            </a:extLst>
          </p:cNvPr>
          <p:cNvGraphicFramePr>
            <a:graphicFrameLocks noGrp="1"/>
          </p:cNvGraphicFramePr>
          <p:nvPr>
            <p:ph idx="1"/>
            <p:extLst>
              <p:ext uri="{D42A27DB-BD31-4B8C-83A1-F6EECF244321}">
                <p14:modId xmlns:p14="http://schemas.microsoft.com/office/powerpoint/2010/main" val="2515037561"/>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4819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40"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41"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43" name="Rectangle 42">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9E0A0-4E09-3580-8E85-3609EC7480D8}"/>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4800" cap="all"/>
              <a:t>Proposed Solution</a:t>
            </a:r>
          </a:p>
        </p:txBody>
      </p:sp>
      <p:pic>
        <p:nvPicPr>
          <p:cNvPr id="5" name="Content Placeholder 4" descr="A blue squares with white text&#10;&#10;Description automatically generated">
            <a:extLst>
              <a:ext uri="{FF2B5EF4-FFF2-40B4-BE49-F238E27FC236}">
                <a16:creationId xmlns:a16="http://schemas.microsoft.com/office/drawing/2014/main" id="{D76683FF-4E69-BB19-7D32-1F3DCF75EA82}"/>
              </a:ext>
            </a:extLst>
          </p:cNvPr>
          <p:cNvPicPr>
            <a:picLocks noGrp="1" noChangeAspect="1"/>
          </p:cNvPicPr>
          <p:nvPr>
            <p:ph idx="1"/>
          </p:nvPr>
        </p:nvPicPr>
        <p:blipFill>
          <a:blip r:embed="rId2"/>
          <a:stretch>
            <a:fillRect/>
          </a:stretch>
        </p:blipFill>
        <p:spPr>
          <a:xfrm>
            <a:off x="99235" y="1039276"/>
            <a:ext cx="3934650" cy="2822059"/>
          </a:xfrm>
          <a:prstGeom prst="rect">
            <a:avLst/>
          </a:prstGeom>
        </p:spPr>
      </p:pic>
      <p:pic>
        <p:nvPicPr>
          <p:cNvPr id="9" name="Picture 8" descr="A blue squares with white text&#10;&#10;Description automatically generated">
            <a:extLst>
              <a:ext uri="{FF2B5EF4-FFF2-40B4-BE49-F238E27FC236}">
                <a16:creationId xmlns:a16="http://schemas.microsoft.com/office/drawing/2014/main" id="{DB4B0DCD-1880-CFB0-4016-1BA233FA1C3F}"/>
              </a:ext>
            </a:extLst>
          </p:cNvPr>
          <p:cNvPicPr>
            <a:picLocks noChangeAspect="1"/>
          </p:cNvPicPr>
          <p:nvPr/>
        </p:nvPicPr>
        <p:blipFill>
          <a:blip r:embed="rId3"/>
          <a:stretch>
            <a:fillRect/>
          </a:stretch>
        </p:blipFill>
        <p:spPr>
          <a:xfrm>
            <a:off x="4194062" y="1061461"/>
            <a:ext cx="3934650" cy="2824514"/>
          </a:xfrm>
          <a:prstGeom prst="rect">
            <a:avLst/>
          </a:prstGeom>
        </p:spPr>
      </p:pic>
      <p:pic>
        <p:nvPicPr>
          <p:cNvPr id="7" name="Picture 6" descr="A blue and white squares with numbers&#10;&#10;Description automatically generated">
            <a:extLst>
              <a:ext uri="{FF2B5EF4-FFF2-40B4-BE49-F238E27FC236}">
                <a16:creationId xmlns:a16="http://schemas.microsoft.com/office/drawing/2014/main" id="{D3682E8E-9998-89BF-DAB9-9C6736470514}"/>
              </a:ext>
            </a:extLst>
          </p:cNvPr>
          <p:cNvPicPr>
            <a:picLocks noChangeAspect="1"/>
          </p:cNvPicPr>
          <p:nvPr/>
        </p:nvPicPr>
        <p:blipFill>
          <a:blip r:embed="rId4"/>
          <a:stretch>
            <a:fillRect/>
          </a:stretch>
        </p:blipFill>
        <p:spPr>
          <a:xfrm>
            <a:off x="8195300" y="1061461"/>
            <a:ext cx="3934650" cy="2911640"/>
          </a:xfrm>
          <a:prstGeom prst="rect">
            <a:avLst/>
          </a:prstGeom>
        </p:spPr>
      </p:pic>
      <p:sp>
        <p:nvSpPr>
          <p:cNvPr id="45" name="Freeform: Shape 44">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txBody>
          <a:bodyPr/>
          <a:lstStyle/>
          <a:p>
            <a:endParaRPr lang="en-US"/>
          </a:p>
        </p:txBody>
      </p:sp>
      <p:sp>
        <p:nvSpPr>
          <p:cNvPr id="47" name="Freeform: Shape 46">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txBody>
          <a:bodyPr/>
          <a:lstStyle/>
          <a:p>
            <a:endParaRPr lang="en-US"/>
          </a:p>
        </p:txBody>
      </p:sp>
    </p:spTree>
    <p:extLst>
      <p:ext uri="{BB962C8B-B14F-4D97-AF65-F5344CB8AC3E}">
        <p14:creationId xmlns:p14="http://schemas.microsoft.com/office/powerpoint/2010/main" val="656788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477B-04FA-4035-2CEF-292D019DCA29}"/>
              </a:ext>
            </a:extLst>
          </p:cNvPr>
          <p:cNvSpPr>
            <a:spLocks noGrp="1"/>
          </p:cNvSpPr>
          <p:nvPr>
            <p:ph type="title"/>
          </p:nvPr>
        </p:nvSpPr>
        <p:spPr/>
        <p:txBody>
          <a:bodyPr/>
          <a:lstStyle/>
          <a:p>
            <a:r>
              <a:rPr lang="en-US" dirty="0"/>
              <a:t>Results</a:t>
            </a:r>
          </a:p>
        </p:txBody>
      </p:sp>
      <p:pic>
        <p:nvPicPr>
          <p:cNvPr id="8" name="Content Placeholder 7">
            <a:extLst>
              <a:ext uri="{FF2B5EF4-FFF2-40B4-BE49-F238E27FC236}">
                <a16:creationId xmlns:a16="http://schemas.microsoft.com/office/drawing/2014/main" id="{C91BA637-62DC-719D-CA2E-824792C49C02}"/>
              </a:ext>
            </a:extLst>
          </p:cNvPr>
          <p:cNvPicPr>
            <a:picLocks noGrp="1" noChangeAspect="1"/>
          </p:cNvPicPr>
          <p:nvPr>
            <p:ph idx="1"/>
          </p:nvPr>
        </p:nvPicPr>
        <p:blipFill>
          <a:blip r:embed="rId2"/>
          <a:stretch>
            <a:fillRect/>
          </a:stretch>
        </p:blipFill>
        <p:spPr>
          <a:xfrm>
            <a:off x="1795807" y="1423447"/>
            <a:ext cx="9601200" cy="5250730"/>
          </a:xfrm>
        </p:spPr>
      </p:pic>
    </p:spTree>
    <p:extLst>
      <p:ext uri="{BB962C8B-B14F-4D97-AF65-F5344CB8AC3E}">
        <p14:creationId xmlns:p14="http://schemas.microsoft.com/office/powerpoint/2010/main" val="109214559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214</TotalTime>
  <Words>1010</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Franklin Gothic Book</vt:lpstr>
      <vt:lpstr>Roboto</vt:lpstr>
      <vt:lpstr>Times New Roman</vt:lpstr>
      <vt:lpstr>Wingdings</vt:lpstr>
      <vt:lpstr>Crop</vt:lpstr>
      <vt:lpstr>SMS SPAM CLASSIFICATION USING NLP</vt:lpstr>
      <vt:lpstr>Motivation</vt:lpstr>
      <vt:lpstr>Objectives</vt:lpstr>
      <vt:lpstr>Related Work</vt:lpstr>
      <vt:lpstr>Critical Analysis</vt:lpstr>
      <vt:lpstr>Problem Statement </vt:lpstr>
      <vt:lpstr>Proposed Solution</vt:lpstr>
      <vt:lpstr>Proposed Solution</vt:lpstr>
      <vt:lpstr>Results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CLASSIFICATION USING NLP</dc:title>
  <dc:creator>Venkata Suraj Gamini</dc:creator>
  <cp:lastModifiedBy>KALLU TARUN KUMAR REDDY</cp:lastModifiedBy>
  <cp:revision>6</cp:revision>
  <dcterms:created xsi:type="dcterms:W3CDTF">2024-04-16T15:57:08Z</dcterms:created>
  <dcterms:modified xsi:type="dcterms:W3CDTF">2024-07-25T02:09:49Z</dcterms:modified>
</cp:coreProperties>
</file>