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B3D2-3146-45C8-9224-D74595D0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1C95-F3B5-45CB-90DB-0004F27C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8E77-A3E4-4166-83A9-70248169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EDB0-6202-4EE6-9E7F-BD0444EC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BDD1-1026-4082-99AA-81121BF9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40FF-5B2B-4AA9-9D15-C21886D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11B9F-50DC-45FE-9C52-A4930D23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2983-62BD-4A01-8A7E-1C8EB98A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82CB-1C6B-42E2-9015-77DA3164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C9E3-D1F9-402B-A9BD-AC2ACA58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B250-8837-44EF-8A1E-4AF657508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CFEF-AA5B-4E6C-9F76-BB905634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BB618-9E5C-4547-9582-C42CE272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AA70-013E-471E-A880-C24BDA20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1B070-CCED-41A8-8AA1-A5F479C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4A4D-9D9B-49D1-8256-9C716EC7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51BC-B398-45E0-8344-031D15B2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7623-817A-4C69-9B51-01B4FB0F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85B4-C675-4835-B0A5-8645E463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AB76-F384-4A35-BEE0-D7AC32F2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4129-1AFE-4BE8-998E-8476C1AA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E310-000B-4D0D-A1BC-D9AF8882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DF9A-364A-470A-8F81-B531D80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3197-F0C2-4E4D-BE12-45E885EC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EBA6-6072-4928-B433-18C6ECE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589F-716E-4F6A-A770-90251F9B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591F-65FD-45A1-A1E1-74734D730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0B67-3D18-42F0-B097-2EB280E3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3A02-5B0B-4879-B544-B60F6E70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0359-E7AF-4DFA-9BBD-DBDC83A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413B-520F-4EF2-B84A-C56FE80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711D-FC7D-403D-BF62-D96B2191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CA23-5FE9-4CE1-BFA7-761077B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2CA9B-C797-46E5-8E97-CA341ECE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E43C-4456-4B68-ADED-B10564C0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9678-22A6-4D02-8CBC-E60181630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9F404-EE1B-4E51-B0D0-458C70B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DBD99-694E-4334-A4D0-D630D15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4AA76-77A3-42EE-9585-CEADE1D6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72F0-5808-4EBD-A090-61F5502F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4602D-9BD9-4064-9564-E9D36609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3ED97-CC47-461E-AB34-22A52B71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C50AD-61A5-4310-B4A4-5E80344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06977-FEE4-4241-94BD-5339ECF8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71C6F-1CE4-4ADE-95A9-EA3F719F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000F-DB72-4694-A270-2F17D9B5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2202-596F-4D52-A1BD-54326F49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8EB1-E125-4C10-99AD-CB79BE99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490E-2867-4E8C-87DD-94C3D0238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7081-A4CC-48D4-9174-85C0433F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56CF-78BC-49B6-9DA8-7FF4E77C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0E658-EE0E-45D6-A6D0-57F1F82B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E195-3C3E-45EC-BB32-2157EC91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229DD-6183-456C-BC8D-297097CD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FB57E-2DAC-4112-9F42-5143C029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9B490-5DB1-4DA1-9C63-7C04C7BB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B78D-59F0-454F-B26C-102425AE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5B0C5-705B-473D-B00E-86E930CF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0E746-9E7B-46FD-B7F1-AA47C1DF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5FE0-99B8-453D-95F3-58231925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90B5-BBFF-40FE-B4D3-38BD8AFD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118D-57DD-4037-A963-D4316209DEF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62BE-BCB4-4160-86E0-FEC2A44E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F2B8-4D06-41F1-B7C3-B2AEF7F5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2DBC-C8AD-450A-95FD-4BC8DE842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2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view-resnet-winner-of-ilsvrc-2015-image-classification-localization-detection-e39402bfa5d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review-fpn-feature-pyramid-network-object-detection-262fc748261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FDA86-1FF2-48F0-941B-63E3936F00DC}"/>
              </a:ext>
            </a:extLst>
          </p:cNvPr>
          <p:cNvSpPr/>
          <p:nvPr/>
        </p:nvSpPr>
        <p:spPr>
          <a:xfrm>
            <a:off x="3009328" y="2381409"/>
            <a:ext cx="59602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Mouse using</a:t>
            </a:r>
          </a:p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Mediapipe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CV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E495A-A3A3-4BED-AFDB-4414F640A8B6}"/>
              </a:ext>
            </a:extLst>
          </p:cNvPr>
          <p:cNvSpPr txBox="1"/>
          <p:nvPr/>
        </p:nvSpPr>
        <p:spPr>
          <a:xfrm>
            <a:off x="9827580" y="5921407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TARUN KUMAR </a:t>
            </a:r>
          </a:p>
          <a:p>
            <a:r>
              <a:rPr lang="en-US" dirty="0"/>
              <a:t>MAIT (ECE)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8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2CC5E-3980-4EED-B15A-5A4A92BED4FD}"/>
              </a:ext>
            </a:extLst>
          </p:cNvPr>
          <p:cNvSpPr/>
          <p:nvPr/>
        </p:nvSpPr>
        <p:spPr>
          <a:xfrm>
            <a:off x="4286234" y="2848463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59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033F6-53F4-4532-8AD9-761D9D4F9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9" t="15145" r="49175" b="25307"/>
          <a:stretch/>
        </p:blipFill>
        <p:spPr>
          <a:xfrm>
            <a:off x="3275859" y="319595"/>
            <a:ext cx="5095783" cy="4083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968C5E-5D96-4E93-A1A0-1F33EDB5360A}"/>
              </a:ext>
            </a:extLst>
          </p:cNvPr>
          <p:cNvSpPr/>
          <p:nvPr/>
        </p:nvSpPr>
        <p:spPr>
          <a:xfrm>
            <a:off x="1759464" y="4814423"/>
            <a:ext cx="812857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can be achievable using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Handtracking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with 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help of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Mediapipe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Module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0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C314E-ADD7-4BDF-9D09-4FD48D27F9D5}"/>
              </a:ext>
            </a:extLst>
          </p:cNvPr>
          <p:cNvSpPr/>
          <p:nvPr/>
        </p:nvSpPr>
        <p:spPr>
          <a:xfrm>
            <a:off x="1241375" y="416159"/>
            <a:ext cx="9709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ediapipe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module can do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71035-5B79-4298-BC70-09FF3542B93E}"/>
              </a:ext>
            </a:extLst>
          </p:cNvPr>
          <p:cNvSpPr txBox="1"/>
          <p:nvPr/>
        </p:nvSpPr>
        <p:spPr>
          <a:xfrm>
            <a:off x="502920" y="1293519"/>
            <a:ext cx="112836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First, </a:t>
            </a:r>
            <a:r>
              <a:rPr lang="en-US" b="0" i="0" dirty="0">
                <a:solidFill>
                  <a:srgbClr val="5C5962"/>
                </a:solidFill>
                <a:effectLst/>
                <a:highlight>
                  <a:srgbClr val="FFFF00"/>
                </a:highlight>
                <a:latin typeface="system-ui"/>
              </a:rPr>
              <a:t>we train a palm detector instead of a hand detector</a:t>
            </a:r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, since estimating bounding boxes of rigid objects like palms and fists is significantly simpler than detecting hands with articulated fingers. In addition, as palms are smaller objects, the </a:t>
            </a:r>
            <a:r>
              <a:rPr lang="en-US" b="0" i="0" dirty="0">
                <a:solidFill>
                  <a:srgbClr val="5C5962"/>
                </a:solidFill>
                <a:effectLst/>
                <a:highlight>
                  <a:srgbClr val="FFFF00"/>
                </a:highlight>
                <a:latin typeface="system-ui"/>
              </a:rPr>
              <a:t>non-maximum suppression algorithm</a:t>
            </a:r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 works well even for two-hand self-occlusion cases, like handshakes. Moreover, palms can be modelled using square bounding boxes (anchors in ML terminology) ignoring other aspect ratios, and therefore reducing the number of anchors by a factor of 3-5. Second, </a:t>
            </a:r>
            <a:r>
              <a:rPr lang="en-US" b="0" i="0" dirty="0">
                <a:solidFill>
                  <a:srgbClr val="5C5962"/>
                </a:solidFill>
                <a:effectLst/>
                <a:highlight>
                  <a:srgbClr val="FFFF00"/>
                </a:highlight>
                <a:latin typeface="system-ui"/>
              </a:rPr>
              <a:t>an encoder-decoder feature extractor is used for bigger scene context awareness even for small objects (similar to the </a:t>
            </a:r>
            <a:r>
              <a:rPr lang="en-US" b="0" i="0" dirty="0" err="1">
                <a:solidFill>
                  <a:srgbClr val="5C5962"/>
                </a:solidFill>
                <a:effectLst/>
                <a:highlight>
                  <a:srgbClr val="FFFF00"/>
                </a:highlight>
                <a:latin typeface="system-ui"/>
              </a:rPr>
              <a:t>RetinaNet</a:t>
            </a:r>
            <a:r>
              <a:rPr lang="en-US" b="0" i="0" dirty="0">
                <a:solidFill>
                  <a:srgbClr val="5C5962"/>
                </a:solidFill>
                <a:effectLst/>
                <a:highlight>
                  <a:srgbClr val="FFFF00"/>
                </a:highlight>
                <a:latin typeface="system-ui"/>
              </a:rPr>
              <a:t> approach). </a:t>
            </a:r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Lastly, we minimize the focal loss during training to support a large amount of anchors resulting from the high scale variance.</a:t>
            </a:r>
          </a:p>
          <a:p>
            <a:pPr algn="l"/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With the above techniques, we achieve an average precision of 95.7% in palm detection. Using a regular cross entropy loss and no decoder gives a baseline of just 86.22%.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7BF6F-F859-4287-8CB3-8FEC6D87923A}"/>
              </a:ext>
            </a:extLst>
          </p:cNvPr>
          <p:cNvSpPr txBox="1"/>
          <p:nvPr/>
        </p:nvSpPr>
        <p:spPr>
          <a:xfrm>
            <a:off x="614771" y="4670525"/>
            <a:ext cx="1087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To obtain ground truth data, we have manually annotated ~30K real-world images with 21 3D coordinates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DE333-200C-4FCA-BB04-B71A757B36FD}"/>
              </a:ext>
            </a:extLst>
          </p:cNvPr>
          <p:cNvSpPr txBox="1"/>
          <p:nvPr/>
        </p:nvSpPr>
        <p:spPr>
          <a:xfrm>
            <a:off x="660645" y="5268409"/>
            <a:ext cx="11125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C5962"/>
                </a:solidFill>
                <a:effectLst/>
                <a:latin typeface="system-ui"/>
              </a:rPr>
              <a:t>To better cover the possible hand poses and provide additional supervision on the nature of hand geometry, we also render a high-quality synthetic hand model over various backgrounds and map it to the corresponding 3D coordinates.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05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4DFF1-8300-475E-B0F1-3D3112B9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5" y="713232"/>
            <a:ext cx="9930385" cy="43022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447F1-460A-4B24-8FEB-71CD72077E21}"/>
              </a:ext>
            </a:extLst>
          </p:cNvPr>
          <p:cNvSpPr/>
          <p:nvPr/>
        </p:nvSpPr>
        <p:spPr>
          <a:xfrm>
            <a:off x="325215" y="4840523"/>
            <a:ext cx="112733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technique also used in object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 transfer learning model also</a:t>
            </a:r>
          </a:p>
        </p:txBody>
      </p:sp>
    </p:spTree>
    <p:extLst>
      <p:ext uri="{BB962C8B-B14F-4D97-AF65-F5344CB8AC3E}">
        <p14:creationId xmlns:p14="http://schemas.microsoft.com/office/powerpoint/2010/main" val="98913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08E2B-3D97-4F73-9051-D203155C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9" y="487741"/>
            <a:ext cx="10804124" cy="3556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F52D2-705F-470E-AD7B-1DB48D3B930B}"/>
              </a:ext>
            </a:extLst>
          </p:cNvPr>
          <p:cNvSpPr txBox="1"/>
          <p:nvPr/>
        </p:nvSpPr>
        <p:spPr>
          <a:xfrm>
            <a:off x="412067" y="395454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292929"/>
                </a:solidFill>
                <a:effectLst/>
                <a:latin typeface="charter"/>
                <a:hlinkClick r:id="rId3"/>
              </a:rPr>
              <a:t>ResNet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is used for deep feature extraction.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C8631-ED28-4FBF-BC25-FF0E3596E113}"/>
              </a:ext>
            </a:extLst>
          </p:cNvPr>
          <p:cNvSpPr txBox="1"/>
          <p:nvPr/>
        </p:nvSpPr>
        <p:spPr>
          <a:xfrm>
            <a:off x="499367" y="439886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effectLst/>
                <a:latin typeface="charter"/>
                <a:hlinkClick r:id="rId4"/>
              </a:rPr>
              <a:t>Feature Pyramid Network (FPN)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used on top of </a:t>
            </a:r>
            <a:r>
              <a:rPr lang="en-US" b="0" i="0" u="sng" dirty="0" err="1">
                <a:effectLst/>
                <a:latin typeface="charter"/>
                <a:hlinkClick r:id="rId3"/>
              </a:rPr>
              <a:t>ResNet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for constructing a rich multi-scale feature pyramid from one single resolution input image.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D0DFA-1D18-4498-B94D-5F055EB4F553}"/>
              </a:ext>
            </a:extLst>
          </p:cNvPr>
          <p:cNvSpPr txBox="1"/>
          <p:nvPr/>
        </p:nvSpPr>
        <p:spPr>
          <a:xfrm>
            <a:off x="517117" y="53807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Classification subnet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predicts the probability of object presence at each spatial position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82FEF-A089-4CAB-AC4C-C06D307F7BA8}"/>
              </a:ext>
            </a:extLst>
          </p:cNvPr>
          <p:cNvSpPr txBox="1"/>
          <p:nvPr/>
        </p:nvSpPr>
        <p:spPr>
          <a:xfrm>
            <a:off x="525992" y="595245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ubnet is a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FCN(Fully convolutional network)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which applies four 3×3 conv layers, each with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C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filters and each followed by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activations, followed by a 3×3 conv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97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E0017C-31C6-44F6-8917-94D9DD66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0" y="522103"/>
            <a:ext cx="11428522" cy="458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8AB264-3291-4E41-BFB8-43504F15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5" y="3429000"/>
            <a:ext cx="6096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95720-D374-4D05-A7C3-F0BF4C990F3F}"/>
              </a:ext>
            </a:extLst>
          </p:cNvPr>
          <p:cNvSpPr txBox="1"/>
          <p:nvPr/>
        </p:nvSpPr>
        <p:spPr>
          <a:xfrm>
            <a:off x="-420624" y="70223"/>
            <a:ext cx="110536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 </a:t>
            </a:r>
            <a:r>
              <a:rPr lang="en-IN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findHands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(self, </a:t>
            </a:r>
            <a:r>
              <a:rPr lang="en-IN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, draw=True):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imgRGB</a:t>
            </a:r>
            <a:r>
              <a:rPr lang="en-IN" b="0" dirty="0">
                <a:effectLst/>
                <a:latin typeface="Consolas" panose="020B0609020204030204" pitchFamily="49" charset="0"/>
              </a:rPr>
              <a:t> = cv2.cvtColor(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, cv2.COLOR_BGR2RGB)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self.results</a:t>
            </a:r>
            <a:r>
              <a:rPr lang="en-IN" b="0" dirty="0"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self.hands.process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imgRGB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I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self.results.multi_hand_landmarks</a:t>
            </a:r>
            <a:r>
              <a:rPr lang="en-I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    for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handLms</a:t>
            </a:r>
            <a:r>
              <a:rPr lang="en-IN" b="0" dirty="0">
                <a:effectLst/>
                <a:latin typeface="Consolas" panose="020B0609020204030204" pitchFamily="49" charset="0"/>
              </a:rPr>
              <a:t> in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self.results.multi_hand_landmarks</a:t>
            </a:r>
            <a:r>
              <a:rPr lang="en-IN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if draw: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self.mpDraw.draw_landmarks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handLms</a:t>
            </a:r>
            <a:r>
              <a:rPr lang="en-IN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                                          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self.mpHands.HAND_CONNECTIONS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I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endParaRPr lang="en-IN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3E86A3-9B2D-4DC0-B3C3-4914CA7E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72" y="3546981"/>
            <a:ext cx="508406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 Unicode MS"/>
              </a:rPr>
              <a:t>cv2.cvtColor()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method is used to convert an image from one color space to another. There are more than 150 color-space conversion methods available in OpenCV.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EB1F0-5605-43B5-ADDD-4CEB36B4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64" y="4151211"/>
            <a:ext cx="4882896" cy="1573099"/>
          </a:xfrm>
          <a:prstGeom prst="rect">
            <a:avLst/>
          </a:prstGeom>
          <a:solidFill>
            <a:srgbClr val="F5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262B"/>
                </a:solidFill>
                <a:effectLst/>
                <a:latin typeface="system-ui"/>
              </a:rPr>
              <a:t>MULTI_HAND_LANDMARKS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Collection of detected/tracked hands, where each hand is represented as a list of 21 hand landmarks and each landmark is composed of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.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 are normalized to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[0.0, 1.0]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 by the image width and height respectively.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 represents the landmark depth with the depth at the wrist being the origin, and the smaller the value the closer the landmark is to the camera. The magnitude of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 uses roughly the same scale as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FMono-Regular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C5962"/>
                </a:solidFill>
                <a:effectLst/>
                <a:latin typeface="system-ui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803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0AE51D-960B-471D-A3D5-3DD3E8F4ACD4}"/>
              </a:ext>
            </a:extLst>
          </p:cNvPr>
          <p:cNvSpPr/>
          <p:nvPr/>
        </p:nvSpPr>
        <p:spPr>
          <a:xfrm>
            <a:off x="-492704" y="571607"/>
            <a:ext cx="123707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rgbClr val="273239"/>
                </a:solidFill>
                <a:effectLst/>
                <a:latin typeface="urw-din"/>
              </a:rPr>
              <a:t>Controlling mouse movements using </a:t>
            </a:r>
            <a:r>
              <a:rPr lang="en-US" sz="5400" b="1" i="0" dirty="0" err="1">
                <a:solidFill>
                  <a:srgbClr val="273239"/>
                </a:solidFill>
                <a:effectLst/>
                <a:latin typeface="urw-din"/>
              </a:rPr>
              <a:t>pyautogui</a:t>
            </a:r>
            <a:r>
              <a:rPr lang="en-US" sz="5400" b="1" i="0" dirty="0">
                <a:solidFill>
                  <a:srgbClr val="273239"/>
                </a:solidFill>
                <a:effectLst/>
                <a:latin typeface="urw-din"/>
              </a:rPr>
              <a:t> module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DA2B4E-A378-4C92-B233-67B06C10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2634807"/>
            <a:ext cx="934516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73239"/>
                </a:solidFill>
                <a:latin typeface="urw-din"/>
              </a:rPr>
              <a:t>M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ouse pointer magically moving from its current location to coordinates (100, 100), taking 1 second in this process.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pyautogui.moveTo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duration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ED9B8-6DA2-4A48-A237-84E06363B039}"/>
              </a:ext>
            </a:extLst>
          </p:cNvPr>
          <p:cNvSpPr txBox="1"/>
          <p:nvPr/>
        </p:nvSpPr>
        <p:spPr>
          <a:xfrm>
            <a:off x="518922" y="3955998"/>
            <a:ext cx="634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click():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Function used for clicking and dragging the mouse.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8D6348-0D50-4061-A0AA-F4C5A8CE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4676942"/>
            <a:ext cx="133049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pyautogui.click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048C7-EEC4-42D6-9EEC-34A77B500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85" b="52621"/>
          <a:stretch/>
        </p:blipFill>
        <p:spPr>
          <a:xfrm>
            <a:off x="463192" y="914400"/>
            <a:ext cx="5863628" cy="4527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B2C1AB-92BA-4D8A-BA77-6590F30CA9C1}"/>
              </a:ext>
            </a:extLst>
          </p:cNvPr>
          <p:cNvSpPr/>
          <p:nvPr/>
        </p:nvSpPr>
        <p:spPr>
          <a:xfrm>
            <a:off x="7088411" y="809351"/>
            <a:ext cx="403069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Clicking in mouse index and middle finger must be up</a:t>
            </a:r>
          </a:p>
        </p:txBody>
      </p:sp>
    </p:spTree>
    <p:extLst>
      <p:ext uri="{BB962C8B-B14F-4D97-AF65-F5344CB8AC3E}">
        <p14:creationId xmlns:p14="http://schemas.microsoft.com/office/powerpoint/2010/main" val="313998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765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charter</vt:lpstr>
      <vt:lpstr>Consolas</vt:lpstr>
      <vt:lpstr>SFMono-Regular</vt:lpstr>
      <vt:lpstr>system-ui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</dc:creator>
  <cp:lastModifiedBy>TARUN KUMAR</cp:lastModifiedBy>
  <cp:revision>7</cp:revision>
  <dcterms:created xsi:type="dcterms:W3CDTF">2021-07-16T04:09:48Z</dcterms:created>
  <dcterms:modified xsi:type="dcterms:W3CDTF">2021-07-16T06:40:51Z</dcterms:modified>
</cp:coreProperties>
</file>