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4"/>
  </p:notesMasterIdLst>
  <p:sldIdLst>
    <p:sldId id="431" r:id="rId2"/>
    <p:sldId id="444" r:id="rId3"/>
    <p:sldId id="445" r:id="rId4"/>
    <p:sldId id="446" r:id="rId5"/>
    <p:sldId id="466" r:id="rId6"/>
    <p:sldId id="447" r:id="rId7"/>
    <p:sldId id="471" r:id="rId8"/>
    <p:sldId id="474" r:id="rId9"/>
    <p:sldId id="475" r:id="rId10"/>
    <p:sldId id="467" r:id="rId11"/>
    <p:sldId id="468" r:id="rId12"/>
    <p:sldId id="45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99"/>
    <a:srgbClr val="B2B2B2"/>
    <a:srgbClr val="800000"/>
    <a:srgbClr val="996600"/>
    <a:srgbClr val="FF9999"/>
    <a:srgbClr val="33CC33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40" autoAdjust="0"/>
    <p:restoredTop sz="94737" autoAdjust="0"/>
  </p:normalViewPr>
  <p:slideViewPr>
    <p:cSldViewPr>
      <p:cViewPr varScale="1">
        <p:scale>
          <a:sx n="129" d="100"/>
          <a:sy n="129" d="100"/>
        </p:scale>
        <p:origin x="1296" y="192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2C4CAE2-54D1-43E5-8321-F98CAD7D7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7444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444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65BA2-A375-44BB-B11F-3033D60575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56192-40D6-48FB-B675-FE58E94F5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AE807-8AFA-4ABC-ACB9-72A663F286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DE6F9-DACC-4F1A-8F4F-92EE882D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320AD-E31A-45FB-B7A9-82F67F090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38100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828800"/>
            <a:ext cx="38100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45669-6DCF-4ACF-A89B-C6DC214C7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4B1B7-A09B-4280-9FEB-BE2D73E2F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18F2A-B288-4EC3-83A8-A34014935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F1494-8201-45F9-A5FC-066F23B92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6299F-BD85-4898-97D5-A90ED574B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A2EDF-A4A6-4C4C-B8E9-CBD5CC000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77724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7341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34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477000"/>
            <a:ext cx="5410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27341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EB4AEB6E-7E7E-4E0D-A1EF-9BC6B7CF0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71" r:id="rId1"/>
    <p:sldLayoutId id="2147485311" r:id="rId2"/>
    <p:sldLayoutId id="2147485312" r:id="rId3"/>
    <p:sldLayoutId id="2147485313" r:id="rId4"/>
    <p:sldLayoutId id="2147485314" r:id="rId5"/>
    <p:sldLayoutId id="2147485315" r:id="rId6"/>
    <p:sldLayoutId id="2147485316" r:id="rId7"/>
    <p:sldLayoutId id="2147485317" r:id="rId8"/>
    <p:sldLayoutId id="2147485318" r:id="rId9"/>
    <p:sldLayoutId id="2147485319" r:id="rId10"/>
    <p:sldLayoutId id="214748532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−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Chapter 3: </a:t>
            </a:r>
            <a:r>
              <a:rPr lang="en-US" dirty="0" err="1">
                <a:solidFill>
                  <a:schemeClr val="tx1"/>
                </a:solidFill>
              </a:rPr>
              <a:t>Input/Output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setw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sz="2400" dirty="0"/>
              <a:t>Outputs the value of an expression in specific columns</a:t>
            </a:r>
          </a:p>
          <a:p>
            <a:pPr lvl="1" eaLnBrk="1" hangingPunct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(5) &lt;&lt; x &lt;&lt;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2400" dirty="0"/>
              <a:t>If number of columns exceeds the number of columns required by the expression (</a:t>
            </a:r>
            <a:r>
              <a:rPr lang="en-US" sz="2400" dirty="0">
                <a:solidFill>
                  <a:srgbClr val="FF0000"/>
                </a:solidFill>
              </a:rPr>
              <a:t>ex: you specified </a:t>
            </a:r>
            <a:r>
              <a:rPr lang="en-US" sz="2400" dirty="0" err="1">
                <a:solidFill>
                  <a:srgbClr val="FF0000"/>
                </a:solidFill>
              </a:rPr>
              <a:t>setw</a:t>
            </a:r>
            <a:r>
              <a:rPr lang="en-US" sz="2400" dirty="0">
                <a:solidFill>
                  <a:srgbClr val="FF0000"/>
                </a:solidFill>
              </a:rPr>
              <a:t>(5) but your data is of 2 digits, it will be right-justified</a:t>
            </a:r>
            <a:r>
              <a:rPr lang="en-US" sz="2400" dirty="0"/>
              <a:t>)</a:t>
            </a:r>
          </a:p>
          <a:p>
            <a:pPr lvl="1" eaLnBrk="1" hangingPunct="1"/>
            <a:r>
              <a:rPr lang="en-US" sz="2000" dirty="0"/>
              <a:t>Output of the expression is right-justified</a:t>
            </a:r>
          </a:p>
          <a:p>
            <a:pPr lvl="1" eaLnBrk="1" hangingPunct="1"/>
            <a:r>
              <a:rPr lang="en-US" sz="2000" dirty="0"/>
              <a:t>Unused columns to the left are filled with spaces</a:t>
            </a:r>
          </a:p>
          <a:p>
            <a:r>
              <a:rPr lang="en-GB" sz="2400" dirty="0"/>
              <a:t>if the number of columns specified is less than the number of columns required by the output, the output automatically expands to the required number of columns;</a:t>
            </a:r>
            <a:endParaRPr lang="en-US" sz="3600" dirty="0"/>
          </a:p>
          <a:p>
            <a:pPr eaLnBrk="1" hangingPunct="1"/>
            <a:r>
              <a:rPr lang="en-US" sz="2400" dirty="0"/>
              <a:t>Must include the header file </a:t>
            </a:r>
            <a:r>
              <a:rPr lang="en-US" sz="2400" dirty="0" err="1"/>
              <a:t>iomanip</a:t>
            </a:r>
            <a:endParaRPr lang="en-US" sz="2400" dirty="0"/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Engineers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3311CA-50DB-44AC-9B3F-8FD9C1D18F49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88987"/>
          </a:xfrm>
        </p:spPr>
        <p:txBody>
          <a:bodyPr/>
          <a:lstStyle/>
          <a:p>
            <a:pPr eaLnBrk="1" hangingPunct="1"/>
            <a:r>
              <a:rPr lang="en-US" dirty="0" err="1">
                <a:latin typeface="Courier New" pitchFamily="49" charset="0"/>
                <a:cs typeface="Courier New" pitchFamily="49" charset="0"/>
              </a:rPr>
              <a:t>setw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Engineers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3311CA-50DB-44AC-9B3F-8FD9C1D18F4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34" y="1649392"/>
            <a:ext cx="8177182" cy="4602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715125" y="1662596"/>
            <a:ext cx="2428875" cy="2299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1895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1390650"/>
            <a:ext cx="19907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419600" y="58674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Note: On Line 11, the </a:t>
            </a:r>
            <a:r>
              <a:rPr lang="en-GB" sz="1400" b="1" dirty="0" err="1">
                <a:solidFill>
                  <a:srgbClr val="FF0000"/>
                </a:solidFill>
              </a:rPr>
              <a:t>setw</a:t>
            </a:r>
            <a:r>
              <a:rPr lang="en-GB" sz="1400" b="1" dirty="0">
                <a:solidFill>
                  <a:srgbClr val="FF0000"/>
                </a:solidFill>
              </a:rPr>
              <a:t>(5) applies only on </a:t>
            </a:r>
            <a:r>
              <a:rPr lang="en-GB" sz="1400" b="1" i="1" dirty="0">
                <a:solidFill>
                  <a:srgbClr val="FF0000"/>
                </a:solidFill>
              </a:rPr>
              <a:t>a, </a:t>
            </a:r>
            <a:r>
              <a:rPr lang="en-GB" sz="1400" b="1" dirty="0">
                <a:solidFill>
                  <a:srgbClr val="FF0000"/>
                </a:solidFill>
              </a:rPr>
              <a:t>not on </a:t>
            </a:r>
            <a:r>
              <a:rPr lang="en-GB" sz="1400" b="1" i="1" dirty="0">
                <a:solidFill>
                  <a:srgbClr val="FF0000"/>
                </a:solidFill>
              </a:rPr>
              <a:t>x </a:t>
            </a:r>
            <a:r>
              <a:rPr lang="en-GB" sz="1400" b="1" dirty="0">
                <a:solidFill>
                  <a:srgbClr val="FF0000"/>
                </a:solidFill>
              </a:rPr>
              <a:t>(its value is printed at the current cursor).</a:t>
            </a:r>
            <a:endParaRPr lang="en-GB" sz="1400" b="1" i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62037E-4E64-49D5-87ED-00745EF16015}"/>
              </a:ext>
            </a:extLst>
          </p:cNvPr>
          <p:cNvSpPr/>
          <p:nvPr/>
        </p:nvSpPr>
        <p:spPr bwMode="auto">
          <a:xfrm>
            <a:off x="7010400" y="3505200"/>
            <a:ext cx="609600" cy="304800"/>
          </a:xfrm>
          <a:prstGeom prst="rect">
            <a:avLst/>
          </a:prstGeom>
          <a:solidFill>
            <a:schemeClr val="accent1">
              <a:alpha val="29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106715-2072-45D4-99F8-895E8FC458E0}"/>
              </a:ext>
            </a:extLst>
          </p:cNvPr>
          <p:cNvCxnSpPr>
            <a:cxnSpLocks/>
          </p:cNvCxnSpPr>
          <p:nvPr/>
        </p:nvCxnSpPr>
        <p:spPr bwMode="auto">
          <a:xfrm>
            <a:off x="1752600" y="5715000"/>
            <a:ext cx="1371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Home Work Examples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GB" dirty="0"/>
              <a:t>Movie Tickets Sale and Donation to Charity (Page 150)</a:t>
            </a:r>
          </a:p>
          <a:p>
            <a:r>
              <a:rPr lang="en-GB" dirty="0"/>
              <a:t>Student Grade (Page 155)</a:t>
            </a:r>
          </a:p>
        </p:txBody>
      </p:sp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Engineers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0B43EE-2107-44F2-B342-9958EF027A93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Output and Formatting Output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75"/>
              </a:spcBef>
            </a:pPr>
            <a:r>
              <a:rPr lang="en-US" dirty="0"/>
              <a:t>Syntax of </a:t>
            </a:r>
            <a:r>
              <a:rPr lang="en-US" dirty="0" err="1">
                <a:latin typeface="Courier New" pitchFamily="49" charset="0"/>
              </a:rPr>
              <a:t>cout</a:t>
            </a:r>
            <a:r>
              <a:rPr lang="en-US" dirty="0"/>
              <a:t> when used with </a:t>
            </a:r>
            <a:r>
              <a:rPr lang="en-US" dirty="0">
                <a:latin typeface="Courier New" pitchFamily="49" charset="0"/>
              </a:rPr>
              <a:t>&lt;&lt;</a:t>
            </a:r>
          </a:p>
          <a:p>
            <a:pPr eaLnBrk="1" hangingPunct="1">
              <a:spcBef>
                <a:spcPts val="675"/>
              </a:spcBef>
              <a:buFontTx/>
              <a:buNone/>
            </a:pPr>
            <a:r>
              <a:rPr lang="en-US" dirty="0"/>
              <a:t>	</a:t>
            </a:r>
            <a:endParaRPr lang="en-US" sz="2400" dirty="0">
              <a:latin typeface="Courier New" pitchFamily="49" charset="0"/>
            </a:endParaRPr>
          </a:p>
          <a:p>
            <a:pPr eaLnBrk="1" hangingPunct="1">
              <a:spcBef>
                <a:spcPts val="675"/>
              </a:spcBef>
            </a:pPr>
            <a:r>
              <a:rPr lang="en-US" dirty="0"/>
              <a:t>Expression is evaluated</a:t>
            </a:r>
          </a:p>
          <a:p>
            <a:pPr eaLnBrk="1" hangingPunct="1">
              <a:spcBef>
                <a:spcPts val="675"/>
              </a:spcBef>
            </a:pPr>
            <a:r>
              <a:rPr lang="en-US" dirty="0"/>
              <a:t>Value is printed</a:t>
            </a:r>
          </a:p>
          <a:p>
            <a:pPr eaLnBrk="1" hangingPunct="1">
              <a:spcBef>
                <a:spcPts val="675"/>
              </a:spcBef>
            </a:pPr>
            <a:r>
              <a:rPr lang="en-US" dirty="0"/>
              <a:t>Manipulator is used to format the output</a:t>
            </a:r>
          </a:p>
          <a:p>
            <a:pPr lvl="1" eaLnBrk="1" hangingPunct="1">
              <a:spcBef>
                <a:spcPts val="675"/>
              </a:spcBef>
            </a:pPr>
            <a:r>
              <a:rPr lang="en-US" dirty="0"/>
              <a:t>Example: </a:t>
            </a:r>
            <a:r>
              <a:rPr lang="en-US" dirty="0" err="1">
                <a:latin typeface="Courier New" pitchFamily="49" charset="0"/>
              </a:rPr>
              <a:t>endl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Engineers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E90CB0-D1BF-4338-8E3F-3B7B23E4C633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20925"/>
            <a:ext cx="78486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itchFamily="49" charset="0"/>
              </a:rPr>
              <a:t>setprecision</a:t>
            </a:r>
            <a:r>
              <a:rPr lang="en-US" dirty="0"/>
              <a:t> Manipulator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Syntax: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Outputs decimal numbers with up to </a:t>
            </a:r>
            <a:r>
              <a:rPr lang="en-US" dirty="0">
                <a:latin typeface="Courier New" pitchFamily="49" charset="0"/>
              </a:rPr>
              <a:t>n</a:t>
            </a:r>
            <a:r>
              <a:rPr lang="en-US" dirty="0"/>
              <a:t> decimal places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With </a:t>
            </a:r>
            <a:r>
              <a:rPr lang="en-US" dirty="0" err="1"/>
              <a:t>cout</a:t>
            </a:r>
            <a:r>
              <a:rPr lang="en-US" dirty="0"/>
              <a:t>, it is used like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/>
            <a:r>
              <a:rPr lang="en-US" dirty="0"/>
              <a:t>Must include the header file </a:t>
            </a:r>
            <a:r>
              <a:rPr lang="en-US" dirty="0" err="1">
                <a:latin typeface="Courier New" pitchFamily="49" charset="0"/>
              </a:rPr>
              <a:t>iomanip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  <a:p>
            <a:pPr lvl="1" eaLnBrk="1" hangingPunct="1"/>
            <a:r>
              <a:rPr lang="en-US" dirty="0">
                <a:latin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</a:rPr>
              <a:t>iomanip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Engineers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3C342D-0054-4EBE-9145-B863AB86FF1E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828800"/>
            <a:ext cx="25685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168776"/>
            <a:ext cx="39937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pitchFamily="49" charset="0"/>
              </a:rPr>
              <a:t>fixed</a:t>
            </a:r>
            <a:r>
              <a:rPr lang="en-US"/>
              <a:t> Manipulator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Normally, trailing zeros are ignored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Courier New" pitchFamily="49" charset="0"/>
              </a:rPr>
              <a:t>fixed</a:t>
            </a:r>
            <a:r>
              <a:rPr lang="en-US" dirty="0"/>
              <a:t> outputs floating-point numbers in a fixed decimal format (</a:t>
            </a:r>
            <a:r>
              <a:rPr lang="en-US" dirty="0">
                <a:solidFill>
                  <a:srgbClr val="FF0000"/>
                </a:solidFill>
              </a:rPr>
              <a:t>6 digits after decimal</a:t>
            </a:r>
            <a:r>
              <a:rPr lang="en-US" dirty="0"/>
              <a:t>)</a:t>
            </a:r>
          </a:p>
          <a:p>
            <a:pPr lvl="1" eaLnBrk="1" fontAlgn="auto" hangingPunct="1"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Example: </a:t>
            </a:r>
            <a:r>
              <a:rPr lang="en-US" dirty="0" err="1">
                <a:latin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</a:rPr>
              <a:t> &lt;&lt; fixed;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Disable by using the stream member function </a:t>
            </a:r>
            <a:r>
              <a:rPr lang="en-US" dirty="0" err="1">
                <a:latin typeface="Courier New" pitchFamily="49" charset="0"/>
              </a:rPr>
              <a:t>unsetf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Example: </a:t>
            </a:r>
            <a:r>
              <a:rPr lang="en-US" dirty="0" err="1">
                <a:latin typeface="Courier New" pitchFamily="49" charset="0"/>
              </a:rPr>
              <a:t>cout.unsetf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ios</a:t>
            </a:r>
            <a:r>
              <a:rPr lang="en-US" dirty="0">
                <a:latin typeface="Courier New" pitchFamily="49" charset="0"/>
              </a:rPr>
              <a:t>::fixed);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manipulator </a:t>
            </a:r>
            <a:r>
              <a:rPr lang="en-US" dirty="0">
                <a:latin typeface="Courier New" pitchFamily="49" charset="0"/>
              </a:rPr>
              <a:t>scientific</a:t>
            </a:r>
            <a:r>
              <a:rPr lang="en-US" dirty="0"/>
              <a:t> is used to output floating-point numbers in scientific format</a:t>
            </a:r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Engineers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8A58B-F7E5-404A-B507-5C2C330AEED0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Engineers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8A58B-F7E5-404A-B507-5C2C330AEED0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23850"/>
            <a:ext cx="56864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75" y="4514850"/>
            <a:ext cx="65722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pitchFamily="49" charset="0"/>
              </a:rPr>
              <a:t>showpoint</a:t>
            </a:r>
            <a:r>
              <a:rPr lang="en-US"/>
              <a:t> Manipulator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err="1">
                <a:latin typeface="Courier New" pitchFamily="49" charset="0"/>
              </a:rPr>
              <a:t>showpoint</a:t>
            </a:r>
            <a:r>
              <a:rPr lang="en-US" dirty="0"/>
              <a:t> forces output to show the decimal point </a:t>
            </a:r>
            <a:r>
              <a:rPr lang="en-US" dirty="0">
                <a:solidFill>
                  <a:srgbClr val="FF0000"/>
                </a:solidFill>
              </a:rPr>
              <a:t>and trailing zeros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Examples:</a:t>
            </a:r>
          </a:p>
          <a:p>
            <a:pPr lvl="1" eaLnBrk="1" hangingPunct="1"/>
            <a:r>
              <a:rPr lang="en-US" dirty="0" err="1">
                <a:latin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</a:rPr>
              <a:t> &lt;&lt; </a:t>
            </a:r>
            <a:r>
              <a:rPr lang="en-US" dirty="0" err="1">
                <a:latin typeface="Courier New" pitchFamily="49" charset="0"/>
              </a:rPr>
              <a:t>showpoint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lvl="1" eaLnBrk="1" hangingPunct="1"/>
            <a:r>
              <a:rPr lang="en-US" dirty="0" err="1">
                <a:latin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</a:rPr>
              <a:t> &lt;&lt; fixed &lt;&lt; </a:t>
            </a:r>
            <a:r>
              <a:rPr lang="en-US" dirty="0" err="1">
                <a:latin typeface="Courier New" pitchFamily="49" charset="0"/>
              </a:rPr>
              <a:t>showpoint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Engineers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8AA67-304C-4C63-88E3-4513B858C1B5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Engineers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3311CA-50DB-44AC-9B3F-8FD9C1D18F49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 cstate="print">
            <a:lum contrast="10000"/>
          </a:blip>
          <a:stretch>
            <a:fillRect/>
          </a:stretch>
        </p:blipFill>
        <p:spPr>
          <a:xfrm>
            <a:off x="609600" y="381000"/>
            <a:ext cx="5428582" cy="4572000"/>
          </a:xfrm>
          <a:prstGeom prst="rect">
            <a:avLst/>
          </a:prstGeom>
        </p:spPr>
      </p:pic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399" y="5105400"/>
            <a:ext cx="5267461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pitchFamily="49" charset="0"/>
              </a:rPr>
              <a:t>setprecision</a:t>
            </a:r>
            <a:r>
              <a:rPr lang="en-US"/>
              <a:t> Manipulator</a:t>
            </a:r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Engineers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3C342D-0054-4EBE-9145-B863AB86FF1E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B7AA4-C11F-4EA6-A210-1C5DE8DB9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9" y="1752600"/>
            <a:ext cx="5334511" cy="4264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C9A9C-AD82-4E58-8AEF-B027BDF9FDF4}"/>
              </a:ext>
            </a:extLst>
          </p:cNvPr>
          <p:cNvSpPr txBox="1"/>
          <p:nvPr/>
        </p:nvSpPr>
        <p:spPr>
          <a:xfrm>
            <a:off x="993402" y="1037943"/>
            <a:ext cx="6811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Setprecision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without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fixed and </a:t>
            </a:r>
            <a:r>
              <a:rPr lang="en-US" sz="2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showpoint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EE6DD-20E4-4404-A771-A25A968A2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299148"/>
            <a:ext cx="1676400" cy="227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0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pitchFamily="49" charset="0"/>
              </a:rPr>
              <a:t>setprecision</a:t>
            </a:r>
            <a:r>
              <a:rPr lang="en-US"/>
              <a:t> Manipulator</a:t>
            </a:r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Engineers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3C342D-0054-4EBE-9145-B863AB86FF1E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B7AA4-C11F-4EA6-A210-1C5DE8DB9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9" y="1778567"/>
            <a:ext cx="5334511" cy="42128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C9A9C-AD82-4E58-8AEF-B027BDF9FDF4}"/>
              </a:ext>
            </a:extLst>
          </p:cNvPr>
          <p:cNvSpPr txBox="1"/>
          <p:nvPr/>
        </p:nvSpPr>
        <p:spPr>
          <a:xfrm>
            <a:off x="993402" y="1037943"/>
            <a:ext cx="6811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Setprecision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with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fixed and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showpoint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EE6DD-20E4-4404-A771-A25A968A2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322507"/>
            <a:ext cx="1676400" cy="22250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D341ADA-D867-48E0-8D13-30A1F05FE348}"/>
              </a:ext>
            </a:extLst>
          </p:cNvPr>
          <p:cNvSpPr/>
          <p:nvPr/>
        </p:nvSpPr>
        <p:spPr bwMode="auto">
          <a:xfrm>
            <a:off x="1219200" y="4343400"/>
            <a:ext cx="2743200" cy="228600"/>
          </a:xfrm>
          <a:prstGeom prst="rect">
            <a:avLst/>
          </a:prstGeom>
          <a:solidFill>
            <a:srgbClr val="FF0000">
              <a:alpha val="43000"/>
            </a:srgb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3052B5-1A78-4C05-856F-9E0A6EFC6294}"/>
              </a:ext>
            </a:extLst>
          </p:cNvPr>
          <p:cNvSpPr/>
          <p:nvPr/>
        </p:nvSpPr>
        <p:spPr bwMode="auto">
          <a:xfrm>
            <a:off x="6781800" y="4800600"/>
            <a:ext cx="1600200" cy="746947"/>
          </a:xfrm>
          <a:prstGeom prst="rect">
            <a:avLst/>
          </a:prstGeom>
          <a:solidFill>
            <a:schemeClr val="accent1">
              <a:alpha val="34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30290"/>
      </p:ext>
    </p:extLst>
  </p:cSld>
  <p:clrMapOvr>
    <a:masterClrMapping/>
  </p:clrMapOvr>
</p:sld>
</file>

<file path=ppt/theme/theme1.xml><?xml version="1.0" encoding="utf-8"?>
<a:theme xmlns:a="http://schemas.openxmlformats.org/drawingml/2006/main" name="1_Layers">
  <a:themeElements>
    <a:clrScheme name="">
      <a:dk1>
        <a:srgbClr val="000000"/>
      </a:dk1>
      <a:lt1>
        <a:srgbClr val="FFFFFF"/>
      </a:lt1>
      <a:dk2>
        <a:srgbClr val="000066"/>
      </a:dk2>
      <a:lt2>
        <a:srgbClr val="D89F00"/>
      </a:lt2>
      <a:accent1>
        <a:srgbClr val="3366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DB8CA"/>
      </a:accent5>
      <a:accent6>
        <a:srgbClr val="E7B900"/>
      </a:accent6>
      <a:hlink>
        <a:srgbClr val="990033"/>
      </a:hlink>
      <a:folHlink>
        <a:srgbClr val="FFD72B"/>
      </a:folHlink>
    </a:clrScheme>
    <a:fontScheme name="1_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1">
        <a:dk1>
          <a:srgbClr val="000000"/>
        </a:dk1>
        <a:lt1>
          <a:srgbClr val="FFFFA5"/>
        </a:lt1>
        <a:dk2>
          <a:srgbClr val="000000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CF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2">
        <a:dk1>
          <a:srgbClr val="000000"/>
        </a:dk1>
        <a:lt1>
          <a:srgbClr val="FFFFA5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CF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3">
        <a:dk1>
          <a:srgbClr val="000000"/>
        </a:dk1>
        <a:lt1>
          <a:srgbClr val="FFFFC1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DD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4">
        <a:dk1>
          <a:srgbClr val="000000"/>
        </a:dk1>
        <a:lt1>
          <a:srgbClr val="FFFFCF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E4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5">
        <a:dk1>
          <a:srgbClr val="000000"/>
        </a:dk1>
        <a:lt1>
          <a:srgbClr val="FFFFCF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E4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6">
        <a:dk1>
          <a:srgbClr val="000000"/>
        </a:dk1>
        <a:lt1>
          <a:srgbClr val="FFFFCF"/>
        </a:lt1>
        <a:dk2>
          <a:srgbClr val="000066"/>
        </a:dk2>
        <a:lt2>
          <a:srgbClr val="D09A00"/>
        </a:lt2>
        <a:accent1>
          <a:srgbClr val="04477A"/>
        </a:accent1>
        <a:accent2>
          <a:srgbClr val="CC3300"/>
        </a:accent2>
        <a:accent3>
          <a:srgbClr val="FFFFE4"/>
        </a:accent3>
        <a:accent4>
          <a:srgbClr val="000000"/>
        </a:accent4>
        <a:accent5>
          <a:srgbClr val="AAB1BE"/>
        </a:accent5>
        <a:accent6>
          <a:srgbClr val="B92D00"/>
        </a:accent6>
        <a:hlink>
          <a:srgbClr val="990033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chapter03</Template>
  <TotalTime>6460</TotalTime>
  <Words>364</Words>
  <Application>Microsoft Macintosh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Times New Roman</vt:lpstr>
      <vt:lpstr>1_Layers</vt:lpstr>
      <vt:lpstr>PowerPoint Presentation</vt:lpstr>
      <vt:lpstr>Output and Formatting Output</vt:lpstr>
      <vt:lpstr>setprecision Manipulator</vt:lpstr>
      <vt:lpstr>fixed Manipulator</vt:lpstr>
      <vt:lpstr>PowerPoint Presentation</vt:lpstr>
      <vt:lpstr>showpoint Manipulator</vt:lpstr>
      <vt:lpstr>PowerPoint Presentation</vt:lpstr>
      <vt:lpstr>setprecision Manipulator</vt:lpstr>
      <vt:lpstr>setprecision Manipulator</vt:lpstr>
      <vt:lpstr>setw</vt:lpstr>
      <vt:lpstr>setw</vt:lpstr>
      <vt:lpstr>Home Work Examples</vt:lpstr>
    </vt:vector>
  </TitlesOfParts>
  <Company>Florida International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Charlyne Walker</dc:creator>
  <cp:lastModifiedBy>aryam alkaabi</cp:lastModifiedBy>
  <cp:revision>395</cp:revision>
  <cp:lastPrinted>1601-01-01T00:00:00Z</cp:lastPrinted>
  <dcterms:created xsi:type="dcterms:W3CDTF">2002-07-27T03:19:07Z</dcterms:created>
  <dcterms:modified xsi:type="dcterms:W3CDTF">2020-07-15T13:14:46Z</dcterms:modified>
</cp:coreProperties>
</file>