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9" r:id="rId1"/>
  </p:sldMasterIdLst>
  <p:notesMasterIdLst>
    <p:notesMasterId r:id="rId55"/>
  </p:notesMasterIdLst>
  <p:sldIdLst>
    <p:sldId id="375" r:id="rId2"/>
    <p:sldId id="376" r:id="rId3"/>
    <p:sldId id="377" r:id="rId4"/>
    <p:sldId id="378" r:id="rId5"/>
    <p:sldId id="505" r:id="rId6"/>
    <p:sldId id="409" r:id="rId7"/>
    <p:sldId id="414" r:id="rId8"/>
    <p:sldId id="379" r:id="rId9"/>
    <p:sldId id="380" r:id="rId10"/>
    <p:sldId id="382" r:id="rId11"/>
    <p:sldId id="410" r:id="rId12"/>
    <p:sldId id="383" r:id="rId13"/>
    <p:sldId id="416" r:id="rId14"/>
    <p:sldId id="417" r:id="rId15"/>
    <p:sldId id="418" r:id="rId16"/>
    <p:sldId id="419" r:id="rId17"/>
    <p:sldId id="420" r:id="rId18"/>
    <p:sldId id="421" r:id="rId19"/>
    <p:sldId id="422" r:id="rId20"/>
    <p:sldId id="423" r:id="rId21"/>
    <p:sldId id="424" r:id="rId22"/>
    <p:sldId id="425" r:id="rId23"/>
    <p:sldId id="426" r:id="rId24"/>
    <p:sldId id="428" r:id="rId25"/>
    <p:sldId id="429" r:id="rId26"/>
    <p:sldId id="430" r:id="rId27"/>
    <p:sldId id="431" r:id="rId28"/>
    <p:sldId id="432" r:id="rId29"/>
    <p:sldId id="433" r:id="rId30"/>
    <p:sldId id="434" r:id="rId31"/>
    <p:sldId id="435" r:id="rId32"/>
    <p:sldId id="436" r:id="rId33"/>
    <p:sldId id="495" r:id="rId34"/>
    <p:sldId id="437" r:id="rId35"/>
    <p:sldId id="439" r:id="rId36"/>
    <p:sldId id="440" r:id="rId37"/>
    <p:sldId id="441" r:id="rId38"/>
    <p:sldId id="442" r:id="rId39"/>
    <p:sldId id="443" r:id="rId40"/>
    <p:sldId id="444" r:id="rId41"/>
    <p:sldId id="445" r:id="rId42"/>
    <p:sldId id="446" r:id="rId43"/>
    <p:sldId id="447" r:id="rId44"/>
    <p:sldId id="496" r:id="rId45"/>
    <p:sldId id="497" r:id="rId46"/>
    <p:sldId id="498" r:id="rId47"/>
    <p:sldId id="499" r:id="rId48"/>
    <p:sldId id="500" r:id="rId49"/>
    <p:sldId id="501" r:id="rId50"/>
    <p:sldId id="502" r:id="rId51"/>
    <p:sldId id="503" r:id="rId52"/>
    <p:sldId id="504" r:id="rId53"/>
    <p:sldId id="459" r:id="rId5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2">
          <p15:clr>
            <a:srgbClr val="A4A3A4"/>
          </p15:clr>
        </p15:guide>
        <p15:guide id="2" pos="7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333399"/>
    <a:srgbClr val="B2B2B2"/>
    <a:srgbClr val="800000"/>
    <a:srgbClr val="996600"/>
    <a:srgbClr val="FF9999"/>
    <a:srgbClr val="33CC33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54" autoAdjust="0"/>
    <p:restoredTop sz="94737" autoAdjust="0"/>
  </p:normalViewPr>
  <p:slideViewPr>
    <p:cSldViewPr>
      <p:cViewPr varScale="1">
        <p:scale>
          <a:sx n="114" d="100"/>
          <a:sy n="114" d="100"/>
        </p:scale>
        <p:origin x="1288" y="168"/>
      </p:cViewPr>
      <p:guideLst>
        <p:guide orient="horz" pos="912"/>
        <p:guide pos="7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6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2C4CAE2-54D1-43E5-8321-F98CAD7D73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D9ED75-DF53-486A-8512-97004333F747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A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en-US" sz="2400">
                  <a:latin typeface="Times New Roman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en-US" sz="2400">
                  <a:latin typeface="Times New Roman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en-US" sz="2400">
                  <a:latin typeface="Times New Roman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274443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4444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for Engineers</a:t>
            </a: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465BA2-A375-44BB-B11F-3033D60575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for Engineers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56192-40D6-48FB-B675-FE58E94F5E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for Engineers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AE807-8AFA-4ABC-ACB9-72A663F286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828800"/>
            <a:ext cx="3810000" cy="4302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828800"/>
            <a:ext cx="3810000" cy="4302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for Engineers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5FAFB8-CB5F-4B4D-AA07-FC62BC4EA3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for Engineers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9DE6F9-DACC-4F1A-8F4F-92EE882D4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for Engineers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2320AD-E31A-45FB-B7A9-82F67F090A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828800"/>
            <a:ext cx="38100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828800"/>
            <a:ext cx="38100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for Engineers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045669-6DCF-4ACF-A89B-C6DC214C75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for Engineers</a:t>
            </a: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A4B1B7-A09B-4280-9FEB-BE2D73E2FB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for Engineers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18F2A-B288-4EC3-83A8-A340149352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for Engineers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1F1494-8201-45F9-A5FC-066F23B924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for Engineers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96299F-BD85-4898-97D5-A90ED574B4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for Engineers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8A2EDF-A4A6-4C4C-B8E9-CBD5CC0009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03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charset="0"/>
              </a:endParaRPr>
            </a:p>
          </p:txBody>
        </p:sp>
        <p:grpSp>
          <p:nvGrpSpPr>
            <p:cNvPr id="1034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035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en-US" sz="2400">
                  <a:latin typeface="Times New Roman" charset="0"/>
                </a:endParaRPr>
              </a:p>
            </p:txBody>
          </p:sp>
          <p:sp>
            <p:nvSpPr>
              <p:cNvPr id="1036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828800"/>
            <a:ext cx="7772400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7341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341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14400" y="6477000"/>
            <a:ext cx="5410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r>
              <a:rPr lang="en-US"/>
              <a:t>Programming for Engineers</a:t>
            </a:r>
          </a:p>
        </p:txBody>
      </p:sp>
      <p:sp>
        <p:nvSpPr>
          <p:cNvPr id="27341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EB4AEB6E-7E7E-4E0D-A1EF-9BC6B7CF0E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2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71" r:id="rId1"/>
    <p:sldLayoutId id="2147485311" r:id="rId2"/>
    <p:sldLayoutId id="2147485312" r:id="rId3"/>
    <p:sldLayoutId id="2147485313" r:id="rId4"/>
    <p:sldLayoutId id="2147485314" r:id="rId5"/>
    <p:sldLayoutId id="2147485315" r:id="rId6"/>
    <p:sldLayoutId id="2147485316" r:id="rId7"/>
    <p:sldLayoutId id="2147485317" r:id="rId8"/>
    <p:sldLayoutId id="2147485318" r:id="rId9"/>
    <p:sldLayoutId id="2147485319" r:id="rId10"/>
    <p:sldLayoutId id="2147485320" r:id="rId11"/>
    <p:sldLayoutId id="2147485372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−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Char char="•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3886200"/>
            <a:ext cx="8229600" cy="1752600"/>
          </a:xfrm>
        </p:spPr>
        <p:txBody>
          <a:bodyPr/>
          <a:lstStyle/>
          <a:p>
            <a:pPr eaLnBrk="1" hangingPunct="1"/>
            <a:r>
              <a:rPr lang="en-US" altLang="en-US" sz="4400" dirty="0">
                <a:solidFill>
                  <a:schemeClr val="tx1"/>
                </a:solidFill>
              </a:rPr>
              <a:t>Chapter 5: Control Structures II 			</a:t>
            </a:r>
            <a:r>
              <a:rPr lang="en-US" altLang="en-US" sz="4400" i="1" dirty="0">
                <a:solidFill>
                  <a:schemeClr val="tx1"/>
                </a:solidFill>
              </a:rPr>
              <a:t>(Repetition)</a:t>
            </a:r>
            <a:br>
              <a:rPr lang="en-US" altLang="en-US" i="1" dirty="0">
                <a:solidFill>
                  <a:schemeClr val="bg2"/>
                </a:solidFill>
              </a:rPr>
            </a:br>
            <a:endParaRPr lang="en-US" altLang="en-US" i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Arial" charset="0"/>
              </a:rPr>
              <a:t>Programming for Engineers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33EC36-D2F9-473B-B14B-E73F269B1FE2}" type="slidenum">
              <a:rPr lang="en-US" altLang="en-US" smtClean="0">
                <a:latin typeface="Arial" charset="0"/>
              </a:rPr>
              <a:pPr/>
              <a:t>10</a:t>
            </a:fld>
            <a:endParaRPr lang="en-US" altLang="en-US">
              <a:latin typeface="Arial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while Loop (continued)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4648200" cy="4419600"/>
          </a:xfrm>
        </p:spPr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2400" dirty="0"/>
              <a:t>Trace the program with sum not initialized.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400" dirty="0"/>
              <a:t>Trace the program with the value of counter set to 1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400" dirty="0"/>
              <a:t>Trace the program with counter++ removed.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400" dirty="0"/>
              <a:t>Trace if the counter = 0 is removed</a:t>
            </a:r>
          </a:p>
          <a:p>
            <a:pPr eaLnBrk="1" hangingPunct="1">
              <a:spcBef>
                <a:spcPct val="100000"/>
              </a:spcBef>
            </a:pPr>
            <a:endParaRPr lang="en-US" altLang="en-US" sz="2400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C5E58195-D70A-428B-9194-D83C68C89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4974" y="1720840"/>
            <a:ext cx="3962400" cy="34163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2400" dirty="0"/>
              <a:t>int number, sum = 0;</a:t>
            </a:r>
          </a:p>
          <a:p>
            <a:r>
              <a:rPr lang="en-US" altLang="en-US" sz="2400" dirty="0" err="1"/>
              <a:t>int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FF0000"/>
                </a:solidFill>
              </a:rPr>
              <a:t>counter= 0</a:t>
            </a:r>
            <a:r>
              <a:rPr lang="en-US" altLang="en-US" sz="2400" dirty="0"/>
              <a:t>;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while (counter &lt; 5) </a:t>
            </a:r>
          </a:p>
          <a:p>
            <a:r>
              <a:rPr lang="en-US" altLang="en-US" sz="2400" dirty="0"/>
              <a:t>{</a:t>
            </a:r>
          </a:p>
          <a:p>
            <a:r>
              <a:rPr lang="en-US" altLang="en-US" sz="2400" dirty="0"/>
              <a:t>      </a:t>
            </a:r>
            <a:r>
              <a:rPr lang="en-US" altLang="en-US" sz="2400" dirty="0" err="1"/>
              <a:t>cin</a:t>
            </a:r>
            <a:r>
              <a:rPr lang="en-US" altLang="en-US" sz="2400" dirty="0"/>
              <a:t> &gt;&gt; number;</a:t>
            </a:r>
          </a:p>
          <a:p>
            <a:r>
              <a:rPr lang="en-US" altLang="en-US" sz="2400" dirty="0"/>
              <a:t>      sum= sum + number;</a:t>
            </a:r>
          </a:p>
          <a:p>
            <a:r>
              <a:rPr lang="en-US" altLang="en-US" sz="2400" dirty="0"/>
              <a:t>      </a:t>
            </a:r>
            <a:r>
              <a:rPr lang="en-US" altLang="en-US" sz="2400" dirty="0">
                <a:solidFill>
                  <a:srgbClr val="FF0000"/>
                </a:solidFill>
              </a:rPr>
              <a:t>counter++;</a:t>
            </a:r>
          </a:p>
          <a:p>
            <a:r>
              <a:rPr lang="en-US" altLang="en-US" sz="2400" dirty="0"/>
              <a:t>}</a:t>
            </a:r>
          </a:p>
          <a:p>
            <a:r>
              <a:rPr lang="en-US" altLang="en-US" sz="2400" dirty="0" err="1"/>
              <a:t>cout</a:t>
            </a:r>
            <a:r>
              <a:rPr lang="en-US" altLang="en-US" sz="2400" dirty="0"/>
              <a:t> &lt;&lt; sum;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1" grpId="0" build="p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Arial" charset="0"/>
              </a:rPr>
              <a:t>Programming for Engineers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33EC36-D2F9-473B-B14B-E73F269B1FE2}" type="slidenum">
              <a:rPr lang="en-US" altLang="en-US" smtClean="0">
                <a:latin typeface="Arial" charset="0"/>
              </a:rPr>
              <a:pPr/>
              <a:t>11</a:t>
            </a:fld>
            <a:endParaRPr lang="en-US" altLang="en-US">
              <a:latin typeface="Arial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while Loop (continued)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5488" y="2033588"/>
            <a:ext cx="515302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524000" y="52578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Output ? 0 5 10 15 20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Arial" charset="0"/>
              </a:rPr>
              <a:t>Programming for Engineers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2AEC96-350F-4F0A-AEE3-B336E9DD28C4}" type="slidenum">
              <a:rPr lang="en-US" altLang="en-US" smtClean="0">
                <a:latin typeface="Arial" charset="0"/>
              </a:rPr>
              <a:pPr/>
              <a:t>12</a:t>
            </a:fld>
            <a:endParaRPr lang="en-US" altLang="en-US">
              <a:latin typeface="Arial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while Loop (continued)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534400" cy="4683125"/>
          </a:xfrm>
        </p:spPr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u="sng" dirty="0"/>
              <a:t>Infinite loop</a:t>
            </a:r>
            <a:r>
              <a:rPr lang="en-US" altLang="en-US" dirty="0"/>
              <a:t>: continues to execute endlessly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dirty="0"/>
              <a:t>Can be avoided by including statements in the loop body that assure </a:t>
            </a:r>
            <a:r>
              <a:rPr lang="en-US" altLang="en-US" b="1" i="1" dirty="0"/>
              <a:t>exit condition </a:t>
            </a:r>
            <a:r>
              <a:rPr lang="en-US" altLang="en-US" dirty="0"/>
              <a:t>will eventually be </a:t>
            </a:r>
            <a:r>
              <a:rPr lang="en-US" altLang="en-US" b="1" i="1" dirty="0"/>
              <a:t>false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dirty="0"/>
              <a:t>i.e.  </a:t>
            </a:r>
            <a:r>
              <a:rPr lang="en-US" altLang="en-US" dirty="0" err="1">
                <a:latin typeface="+mj-lt"/>
                <a:cs typeface="Aparajita" pitchFamily="34" charset="0"/>
              </a:rPr>
              <a:t>i</a:t>
            </a:r>
            <a:r>
              <a:rPr lang="en-US" altLang="en-US" dirty="0">
                <a:latin typeface="+mj-lt"/>
                <a:cs typeface="Aparajita" pitchFamily="34" charset="0"/>
              </a:rPr>
              <a:t> = </a:t>
            </a:r>
            <a:r>
              <a:rPr lang="en-US" altLang="en-US" dirty="0" err="1">
                <a:latin typeface="+mj-lt"/>
                <a:cs typeface="Aparajita" pitchFamily="34" charset="0"/>
              </a:rPr>
              <a:t>i</a:t>
            </a:r>
            <a:r>
              <a:rPr lang="en-US" altLang="en-US" dirty="0">
                <a:latin typeface="+mj-lt"/>
                <a:cs typeface="Aparajita" pitchFamily="34" charset="0"/>
              </a:rPr>
              <a:t> + 5 should be put in the while loop in order make the condition false.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dirty="0">
                <a:solidFill>
                  <a:srgbClr val="FF0000"/>
                </a:solidFill>
                <a:latin typeface="+mj-lt"/>
                <a:cs typeface="Aparajita" pitchFamily="34" charset="0"/>
              </a:rPr>
              <a:t>Note: the variable </a:t>
            </a:r>
            <a:r>
              <a:rPr lang="en-US" altLang="en-US" dirty="0" err="1">
                <a:solidFill>
                  <a:srgbClr val="FF0000"/>
                </a:solidFill>
                <a:latin typeface="+mj-lt"/>
                <a:cs typeface="Aparajita" pitchFamily="34" charset="0"/>
              </a:rPr>
              <a:t>i</a:t>
            </a:r>
            <a:r>
              <a:rPr lang="en-US" altLang="en-US" dirty="0">
                <a:solidFill>
                  <a:srgbClr val="FF0000"/>
                </a:solidFill>
                <a:latin typeface="+mj-lt"/>
                <a:cs typeface="Aparajita" pitchFamily="34" charset="0"/>
              </a:rPr>
              <a:t> is called Loop Control Variable (LCV).</a:t>
            </a:r>
          </a:p>
          <a:p>
            <a:pPr eaLnBrk="1" hangingPunct="1">
              <a:spcBef>
                <a:spcPct val="100000"/>
              </a:spcBef>
              <a:buNone/>
            </a:pPr>
            <a:r>
              <a:rPr lang="en-US" altLang="en-US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Arial" charset="0"/>
              </a:rPr>
              <a:t>Programming for Engineers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2AEC96-350F-4F0A-AEE3-B336E9DD28C4}" type="slidenum">
              <a:rPr lang="en-US" altLang="en-US" smtClean="0">
                <a:latin typeface="Arial" charset="0"/>
              </a:rPr>
              <a:pPr/>
              <a:t>13</a:t>
            </a:fld>
            <a:endParaRPr lang="en-US" altLang="en-US">
              <a:latin typeface="Arial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Forms of while Loop 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8534400" cy="4378325"/>
          </a:xfrm>
        </p:spPr>
        <p:txBody>
          <a:bodyPr/>
          <a:lstStyle/>
          <a:p>
            <a:pPr eaLnBrk="1" hangingPunct="1">
              <a:spcBef>
                <a:spcPct val="100000"/>
              </a:spcBef>
              <a:buNone/>
            </a:pPr>
            <a:r>
              <a:rPr lang="en-GB" altLang="en-US" dirty="0"/>
              <a:t>Case 1: Counter-Controlled while Loops</a:t>
            </a:r>
          </a:p>
          <a:p>
            <a:pPr eaLnBrk="1" hangingPunct="1">
              <a:spcBef>
                <a:spcPct val="100000"/>
              </a:spcBef>
              <a:buNone/>
            </a:pPr>
            <a:r>
              <a:rPr lang="en-GB" altLang="en-US" dirty="0"/>
              <a:t>Case 2: Sentinel-Controlled while Loops</a:t>
            </a:r>
          </a:p>
          <a:p>
            <a:pPr eaLnBrk="1" hangingPunct="1">
              <a:spcBef>
                <a:spcPct val="100000"/>
              </a:spcBef>
              <a:buNone/>
            </a:pPr>
            <a:r>
              <a:rPr lang="en-GB" altLang="en-US" dirty="0"/>
              <a:t>Case 3: Flag-Controlled while Loops</a:t>
            </a:r>
          </a:p>
          <a:p>
            <a:pPr eaLnBrk="1" hangingPunct="1">
              <a:spcBef>
                <a:spcPct val="100000"/>
              </a:spcBef>
              <a:buNone/>
            </a:pPr>
            <a:r>
              <a:rPr lang="en-US" altLang="en-US" dirty="0"/>
              <a:t> </a:t>
            </a:r>
            <a:r>
              <a:rPr lang="en-GB" altLang="en-US" dirty="0"/>
              <a:t>Case 4: </a:t>
            </a:r>
            <a:r>
              <a:rPr lang="en-GB" altLang="en-US" dirty="0" err="1"/>
              <a:t>EoF</a:t>
            </a:r>
            <a:r>
              <a:rPr lang="en-GB" altLang="en-US" dirty="0"/>
              <a:t>-Controlled while Loops  </a:t>
            </a:r>
            <a:r>
              <a:rPr lang="en-GB" altLang="en-US" sz="2400" dirty="0">
                <a:solidFill>
                  <a:srgbClr val="FF0000"/>
                </a:solidFill>
              </a:rPr>
              <a:t>[will be skipped]</a:t>
            </a:r>
            <a:endParaRPr lang="en-GB" altLang="en-US" dirty="0">
              <a:solidFill>
                <a:srgbClr val="FF0000"/>
              </a:solidFill>
            </a:endParaRPr>
          </a:p>
          <a:p>
            <a:pPr eaLnBrk="1" hangingPunct="1">
              <a:spcBef>
                <a:spcPct val="100000"/>
              </a:spcBef>
              <a:buNone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Arial" charset="0"/>
              </a:rPr>
              <a:t>Programming for Engineers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C2A810-01BC-43CD-856A-8F62947A1F20}" type="slidenum">
              <a:rPr lang="en-US" altLang="en-US" smtClean="0">
                <a:latin typeface="Arial" charset="0"/>
              </a:rPr>
              <a:pPr/>
              <a:t>14</a:t>
            </a:fld>
            <a:endParaRPr lang="en-US" altLang="en-US">
              <a:latin typeface="Arial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Counter-Controlled while Loops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If you know exactly how many iteration (i.e. how many times the loop should execute), </a:t>
            </a:r>
            <a:r>
              <a:rPr lang="en-US" altLang="en-US" sz="2000" u="sng" dirty="0"/>
              <a:t>the while loop becomes a counter-controlled loop</a:t>
            </a:r>
            <a:r>
              <a:rPr lang="en-US" altLang="en-US" sz="2000" dirty="0"/>
              <a:t>  </a:t>
            </a:r>
            <a:r>
              <a:rPr lang="en-US" altLang="en-US" sz="2000" dirty="0">
                <a:solidFill>
                  <a:srgbClr val="FF0000"/>
                </a:solidFill>
              </a:rPr>
              <a:t>[Covered in previous lecture]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The syntax is: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en-US" sz="2000" dirty="0"/>
              <a:t>		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en-US" sz="2000" dirty="0"/>
              <a:t>counter =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/>
              <a:t>		while(counter &lt; limit)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/>
              <a:t>		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/>
              <a:t>			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/>
              <a:t>			counter++;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/>
              <a:t>			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/>
              <a:t>		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Counter is called the loop control variable (</a:t>
            </a:r>
            <a:r>
              <a:rPr lang="en-US" altLang="en-US" sz="2000" dirty="0" err="1"/>
              <a:t>lcv</a:t>
            </a:r>
            <a:r>
              <a:rPr lang="en-US" altLang="en-US" sz="2000" dirty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Example of a counter-controlled loop (previous lecture)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Arial" charset="0"/>
              </a:rPr>
              <a:t>Programming for Engineers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C2A810-01BC-43CD-856A-8F62947A1F20}" type="slidenum">
              <a:rPr lang="en-US" altLang="en-US" smtClean="0">
                <a:latin typeface="Arial" charset="0"/>
              </a:rPr>
              <a:pPr/>
              <a:t>15</a:t>
            </a:fld>
            <a:endParaRPr lang="en-US" altLang="en-US">
              <a:latin typeface="Arial" charset="0"/>
            </a:endParaRP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>
            <a:lum contrast="10000"/>
          </a:blip>
          <a:srcRect/>
          <a:stretch>
            <a:fillRect/>
          </a:stretch>
        </p:blipFill>
        <p:spPr bwMode="auto">
          <a:xfrm>
            <a:off x="645512" y="304800"/>
            <a:ext cx="5298088" cy="1806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 cstate="print">
            <a:lum contrast="10000"/>
          </a:blip>
          <a:srcRect/>
          <a:stretch>
            <a:fillRect/>
          </a:stretch>
        </p:blipFill>
        <p:spPr bwMode="auto">
          <a:xfrm>
            <a:off x="652906" y="2057400"/>
            <a:ext cx="5366894" cy="3932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4" cstate="print">
            <a:lum contrast="10000"/>
          </a:blip>
          <a:srcRect/>
          <a:stretch>
            <a:fillRect/>
          </a:stretch>
        </p:blipFill>
        <p:spPr bwMode="auto">
          <a:xfrm>
            <a:off x="5114925" y="228600"/>
            <a:ext cx="40290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Arial" charset="0"/>
              </a:rPr>
              <a:t>Programming for Engineers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56F76C-B731-4F86-AA31-CA4F9330BE0E}" type="slidenum">
              <a:rPr lang="en-US" altLang="en-US" smtClean="0">
                <a:latin typeface="Arial" charset="0"/>
              </a:rPr>
              <a:pPr/>
              <a:t>16</a:t>
            </a:fld>
            <a:endParaRPr lang="en-US" altLang="en-US">
              <a:latin typeface="Arial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Sentinel-Controlled while Loops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01000" cy="48006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GB" sz="2000" dirty="0"/>
              <a:t>You do not always know how many pieces of data (or entries) need to be read</a:t>
            </a:r>
            <a:r>
              <a:rPr lang="en-GB" sz="2000" u="sng" dirty="0">
                <a:solidFill>
                  <a:srgbClr val="FF0000"/>
                </a:solidFill>
              </a:rPr>
              <a:t>, but you may know that the last entry is a special value, called a sentinel.</a:t>
            </a:r>
          </a:p>
          <a:p>
            <a:pPr eaLnBrk="1" hangingPunct="1">
              <a:buFont typeface="Wingdings" pitchFamily="2" charset="2"/>
              <a:buChar char="§"/>
            </a:pPr>
            <a:endParaRPr lang="en-US" altLang="en-US" sz="2000" dirty="0"/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2000" dirty="0"/>
              <a:t>Example: Sum integers until a value is encountered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2000" dirty="0"/>
              <a:t>10 30 40 22 33 </a:t>
            </a:r>
            <a:r>
              <a:rPr lang="en-US" altLang="en-US" sz="2000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A02F17-A78C-4EDC-B38C-3A61733BDE02}"/>
              </a:ext>
            </a:extLst>
          </p:cNvPr>
          <p:cNvSpPr txBox="1"/>
          <p:nvPr/>
        </p:nvSpPr>
        <p:spPr>
          <a:xfrm>
            <a:off x="3505200" y="44196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Sentinel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F93A449-58CD-45A2-BE7C-FA1AA819E9B4}"/>
              </a:ext>
            </a:extLst>
          </p:cNvPr>
          <p:cNvCxnSpPr/>
          <p:nvPr/>
        </p:nvCxnSpPr>
        <p:spPr bwMode="auto">
          <a:xfrm flipH="1" flipV="1">
            <a:off x="3048000" y="3657600"/>
            <a:ext cx="60960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Arial" charset="0"/>
              </a:rPr>
              <a:t>Programming for Engineers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7E71CA-8791-4A7E-8319-7D6535C1D837}" type="slidenum">
              <a:rPr lang="en-US" altLang="en-US" smtClean="0">
                <a:latin typeface="Arial" charset="0"/>
              </a:rPr>
              <a:pPr/>
              <a:t>17</a:t>
            </a:fld>
            <a:endParaRPr lang="en-US" altLang="en-US">
              <a:latin typeface="Arial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Sentinel-Controlled while Loops (Continued)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The control variable is tested in the condition and loop ends when sentinel is encountered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The syntax is: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/>
              <a:t>		</a:t>
            </a:r>
            <a:r>
              <a:rPr lang="en-US" altLang="en-US" sz="2000" dirty="0" err="1">
                <a:solidFill>
                  <a:srgbClr val="FF0000"/>
                </a:solidFill>
              </a:rPr>
              <a:t>cin</a:t>
            </a:r>
            <a:r>
              <a:rPr lang="en-US" altLang="en-US" sz="2000" dirty="0">
                <a:solidFill>
                  <a:srgbClr val="FF0000"/>
                </a:solidFill>
              </a:rPr>
              <a:t>&gt;&gt;variable;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</a:rPr>
              <a:t>		while(variable != sentinel)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</a:rPr>
              <a:t>		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</a:rPr>
              <a:t>			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</a:rPr>
              <a:t>			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</a:rPr>
              <a:t>			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</a:rPr>
              <a:t>			</a:t>
            </a:r>
            <a:r>
              <a:rPr lang="en-US" altLang="en-US" sz="2000" dirty="0" err="1">
                <a:solidFill>
                  <a:srgbClr val="FF0000"/>
                </a:solidFill>
              </a:rPr>
              <a:t>cin</a:t>
            </a:r>
            <a:r>
              <a:rPr lang="en-US" altLang="en-US" sz="2000" dirty="0">
                <a:solidFill>
                  <a:srgbClr val="FF0000"/>
                </a:solidFill>
              </a:rPr>
              <a:t>&gt;&gt; variable;			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</a:rPr>
              <a:t>		}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Arial" charset="0"/>
              </a:rPr>
              <a:t>Programming for Engineers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BB6749-5FB0-4A79-9483-6CEF1D8F7009}" type="slidenum">
              <a:rPr lang="en-US" altLang="en-US" smtClean="0">
                <a:latin typeface="Arial" charset="0"/>
              </a:rPr>
              <a:pPr/>
              <a:t>18</a:t>
            </a:fld>
            <a:endParaRPr lang="en-US" altLang="en-US">
              <a:latin typeface="Arial" charset="0"/>
            </a:endParaRPr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 cstate="print">
            <a:lum contrast="10000"/>
          </a:blip>
          <a:srcRect/>
          <a:stretch>
            <a:fillRect/>
          </a:stretch>
        </p:blipFill>
        <p:spPr bwMode="auto">
          <a:xfrm>
            <a:off x="1828798" y="380999"/>
            <a:ext cx="3973566" cy="1772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lum contrast="10000"/>
          </a:blip>
          <a:srcRect/>
          <a:stretch>
            <a:fillRect/>
          </a:stretch>
        </p:blipFill>
        <p:spPr bwMode="auto">
          <a:xfrm>
            <a:off x="1724025" y="2209800"/>
            <a:ext cx="4752975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Arial" charset="0"/>
              </a:rPr>
              <a:t>Programming for Engineers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56F76C-B731-4F86-AA31-CA4F9330BE0E}" type="slidenum">
              <a:rPr lang="en-US" altLang="en-US" smtClean="0">
                <a:latin typeface="Arial" charset="0"/>
              </a:rPr>
              <a:pPr/>
              <a:t>19</a:t>
            </a:fld>
            <a:endParaRPr lang="en-US" altLang="en-US">
              <a:latin typeface="Arial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Flag-Controlled while Loops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01000" cy="48006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GB" sz="2000" dirty="0"/>
              <a:t>This loop uses a </a:t>
            </a:r>
            <a:r>
              <a:rPr lang="en-GB" sz="2000" dirty="0" err="1"/>
              <a:t>bool</a:t>
            </a:r>
            <a:r>
              <a:rPr lang="en-GB" sz="2000" dirty="0"/>
              <a:t> variable to control the loop. </a:t>
            </a:r>
          </a:p>
          <a:p>
            <a:pPr>
              <a:buFont typeface="Wingdings" pitchFamily="2" charset="2"/>
              <a:buChar char="§"/>
            </a:pPr>
            <a:r>
              <a:rPr lang="en-GB" sz="2000" dirty="0"/>
              <a:t>Suppose “found” is a </a:t>
            </a:r>
            <a:r>
              <a:rPr lang="en-GB" sz="2000" dirty="0" err="1"/>
              <a:t>bool</a:t>
            </a:r>
            <a:r>
              <a:rPr lang="en-GB" sz="2000" dirty="0"/>
              <a:t> variable. The flag-controlled while loop takes the following form:</a:t>
            </a: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990600" y="3124200"/>
            <a:ext cx="6377864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49563B5-8173-4C61-A5E8-F10A0B7CC139}"/>
              </a:ext>
            </a:extLst>
          </p:cNvPr>
          <p:cNvCxnSpPr/>
          <p:nvPr/>
        </p:nvCxnSpPr>
        <p:spPr bwMode="auto">
          <a:xfrm>
            <a:off x="8229600" y="4191000"/>
            <a:ext cx="0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5768E73-62F9-4E89-BC9E-4A3E8483FC67}"/>
              </a:ext>
            </a:extLst>
          </p:cNvPr>
          <p:cNvCxnSpPr>
            <a:cxnSpLocks/>
          </p:cNvCxnSpPr>
          <p:nvPr/>
        </p:nvCxnSpPr>
        <p:spPr bwMode="auto">
          <a:xfrm>
            <a:off x="8229600" y="4191000"/>
            <a:ext cx="152400" cy="3429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91EB991-3E37-40F0-BAA0-496A92B1A1B1}"/>
              </a:ext>
            </a:extLst>
          </p:cNvPr>
          <p:cNvCxnSpPr/>
          <p:nvPr/>
        </p:nvCxnSpPr>
        <p:spPr bwMode="auto">
          <a:xfrm>
            <a:off x="8229600" y="4114800"/>
            <a:ext cx="0" cy="76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Arial" charset="0"/>
              </a:rPr>
              <a:t>Programming for Engineers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E95FED-7E48-4888-B786-CFD1BBC89FF2}" type="slidenum">
              <a:rPr lang="en-US" altLang="en-US" smtClean="0">
                <a:latin typeface="Arial" charset="0"/>
              </a:rPr>
              <a:pPr/>
              <a:t>2</a:t>
            </a:fld>
            <a:endParaRPr lang="en-US" altLang="en-US">
              <a:latin typeface="Arial" charset="0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Objectives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US" altLang="en-US" dirty="0"/>
              <a:t>In this chapter you will: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dirty="0"/>
              <a:t>Learn about repetition (looping) control structures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dirty="0"/>
              <a:t>Explore how to construct and use count-controlled, sentinel-controlled, flag-controlled, repetition structures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dirty="0"/>
              <a:t>Examine break and continue statements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Arial" charset="0"/>
              </a:rPr>
              <a:t>Programming for Engineers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56F76C-B731-4F86-AA31-CA4F9330BE0E}" type="slidenum">
              <a:rPr lang="en-US" altLang="en-US" smtClean="0">
                <a:latin typeface="Arial" charset="0"/>
              </a:rPr>
              <a:pPr/>
              <a:t>20</a:t>
            </a:fld>
            <a:endParaRPr lang="en-US" altLang="en-US">
              <a:latin typeface="Arial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Flag-Controlled while Loops</a:t>
            </a:r>
          </a:p>
        </p:txBody>
      </p:sp>
      <p:pic>
        <p:nvPicPr>
          <p:cNvPr id="7" name="Picture 6" descr="Untitl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199" y="1828800"/>
            <a:ext cx="7467601" cy="39056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Arial" charset="0"/>
              </a:rPr>
              <a:t>Programming for Engineers</a:t>
            </a: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FF338F-9820-43A9-88CF-B0ED93501209}" type="slidenum">
              <a:rPr lang="en-US" altLang="en-US" smtClean="0">
                <a:latin typeface="Arial" charset="0"/>
              </a:rPr>
              <a:pPr/>
              <a:t>21</a:t>
            </a:fld>
            <a:endParaRPr lang="en-US" altLang="en-US">
              <a:latin typeface="Arial" charset="0"/>
            </a:endParaRPr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106" y="364704"/>
            <a:ext cx="5067225" cy="5959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8229600" cy="1143000"/>
          </a:xfrm>
        </p:spPr>
        <p:txBody>
          <a:bodyPr/>
          <a:lstStyle/>
          <a:p>
            <a:pPr algn="r"/>
            <a:r>
              <a:rPr lang="en-US" altLang="en-US" sz="2800" dirty="0"/>
              <a:t>Example – Number Guess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– Number Guess</a:t>
            </a:r>
          </a:p>
        </p:txBody>
      </p:sp>
      <p:sp>
        <p:nvSpPr>
          <p:cNvPr id="2253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Arial" charset="0"/>
              </a:rPr>
              <a:t>Programming for Engineers</a:t>
            </a: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FF338F-9820-43A9-88CF-B0ED93501209}" type="slidenum">
              <a:rPr lang="en-US" altLang="en-US" smtClean="0">
                <a:latin typeface="Arial" charset="0"/>
              </a:rPr>
              <a:pPr/>
              <a:t>22</a:t>
            </a:fld>
            <a:endParaRPr lang="en-US" altLang="en-US">
              <a:latin typeface="Arial" charset="0"/>
            </a:endParaRPr>
          </a:p>
        </p:txBody>
      </p:sp>
      <p:pic>
        <p:nvPicPr>
          <p:cNvPr id="2253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447800"/>
            <a:ext cx="7620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697163"/>
            <a:ext cx="7134225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Arial" charset="0"/>
              </a:rPr>
              <a:t>Programming for Engineers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C035E4-5F3E-4E64-84A6-5A9421BE5C74}" type="slidenum">
              <a:rPr lang="en-US" altLang="en-US" smtClean="0">
                <a:latin typeface="Arial" charset="0"/>
              </a:rPr>
              <a:pPr/>
              <a:t>23</a:t>
            </a:fld>
            <a:endParaRPr lang="en-US" altLang="en-US">
              <a:latin typeface="Arial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Another Example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altLang="en-US"/>
              <a:t>Example 5-5 Telephone Digits page 240</a:t>
            </a:r>
          </a:p>
        </p:txBody>
      </p:sp>
      <p:pic>
        <p:nvPicPr>
          <p:cNvPr id="204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895600"/>
            <a:ext cx="71628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Arial" charset="0"/>
              </a:rPr>
              <a:t>Programming for Engineers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055D1D-FC25-4E40-BF06-5353CBC09C94}" type="slidenum">
              <a:rPr lang="en-US" altLang="en-US" smtClean="0">
                <a:latin typeface="Arial" charset="0"/>
              </a:rPr>
              <a:pPr/>
              <a:t>24</a:t>
            </a:fld>
            <a:endParaRPr lang="en-US" altLang="en-US">
              <a:latin typeface="Arial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for Loop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609600" y="1752600"/>
            <a:ext cx="3124200" cy="32316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000" dirty="0">
                <a:solidFill>
                  <a:srgbClr val="000000"/>
                </a:solidFill>
              </a:rPr>
              <a:t>int number, sum=0;</a:t>
            </a:r>
          </a:p>
          <a:p>
            <a:r>
              <a:rPr lang="en-US" altLang="en-US" sz="2000" dirty="0">
                <a:solidFill>
                  <a:srgbClr val="000000"/>
                </a:solidFill>
              </a:rPr>
              <a:t>int </a:t>
            </a:r>
            <a:r>
              <a:rPr lang="en-US" altLang="en-US" sz="2000" dirty="0">
                <a:solidFill>
                  <a:srgbClr val="FF0000"/>
                </a:solidFill>
              </a:rPr>
              <a:t>counter= 0;</a:t>
            </a:r>
          </a:p>
          <a:p>
            <a:r>
              <a:rPr lang="en-US" altLang="en-US" sz="2000" dirty="0">
                <a:solidFill>
                  <a:srgbClr val="000000"/>
                </a:solidFill>
              </a:rPr>
              <a:t>while (</a:t>
            </a:r>
            <a:r>
              <a:rPr lang="en-US" altLang="en-US" sz="2000" dirty="0">
                <a:solidFill>
                  <a:srgbClr val="FF0000"/>
                </a:solidFill>
              </a:rPr>
              <a:t>counter &lt; 4</a:t>
            </a:r>
            <a:r>
              <a:rPr lang="en-US" altLang="en-US" sz="2000" dirty="0">
                <a:solidFill>
                  <a:srgbClr val="000000"/>
                </a:solidFill>
              </a:rPr>
              <a:t>) </a:t>
            </a:r>
          </a:p>
          <a:p>
            <a:r>
              <a:rPr lang="en-US" altLang="en-US" sz="2000" dirty="0">
                <a:solidFill>
                  <a:srgbClr val="000000"/>
                </a:solidFill>
              </a:rPr>
              <a:t>{</a:t>
            </a:r>
          </a:p>
          <a:p>
            <a:r>
              <a:rPr lang="en-US" altLang="en-US" sz="2000" dirty="0">
                <a:solidFill>
                  <a:srgbClr val="000000"/>
                </a:solidFill>
              </a:rPr>
              <a:t>      </a:t>
            </a:r>
            <a:r>
              <a:rPr lang="en-US" altLang="en-US" sz="2000" dirty="0" err="1">
                <a:solidFill>
                  <a:srgbClr val="000000"/>
                </a:solidFill>
              </a:rPr>
              <a:t>cin</a:t>
            </a:r>
            <a:r>
              <a:rPr lang="en-US" altLang="en-US" sz="2000" dirty="0">
                <a:solidFill>
                  <a:srgbClr val="000000"/>
                </a:solidFill>
              </a:rPr>
              <a:t> &gt;&gt; number;</a:t>
            </a:r>
          </a:p>
          <a:p>
            <a:r>
              <a:rPr lang="en-US" altLang="en-US" sz="2000" dirty="0">
                <a:solidFill>
                  <a:srgbClr val="000000"/>
                </a:solidFill>
              </a:rPr>
              <a:t>      sum= sum + number;</a:t>
            </a:r>
          </a:p>
          <a:p>
            <a:endParaRPr lang="en-US" altLang="en-US" sz="2000" dirty="0">
              <a:solidFill>
                <a:srgbClr val="000000"/>
              </a:solidFill>
            </a:endParaRPr>
          </a:p>
          <a:p>
            <a:r>
              <a:rPr lang="en-US" altLang="en-US" sz="2000" dirty="0">
                <a:solidFill>
                  <a:srgbClr val="000000"/>
                </a:solidFill>
              </a:rPr>
              <a:t>      </a:t>
            </a:r>
            <a:r>
              <a:rPr lang="en-US" altLang="en-US" sz="2000" dirty="0">
                <a:solidFill>
                  <a:srgbClr val="FF0000"/>
                </a:solidFill>
              </a:rPr>
              <a:t>counter++;</a:t>
            </a:r>
          </a:p>
          <a:p>
            <a:r>
              <a:rPr lang="en-US" altLang="en-US" sz="2000" dirty="0">
                <a:solidFill>
                  <a:srgbClr val="000000"/>
                </a:solidFill>
              </a:rPr>
              <a:t>}</a:t>
            </a:r>
          </a:p>
          <a:p>
            <a:r>
              <a:rPr lang="en-US" altLang="en-US" sz="2000" dirty="0" err="1">
                <a:solidFill>
                  <a:srgbClr val="000000"/>
                </a:solidFill>
              </a:rPr>
              <a:t>cout</a:t>
            </a:r>
            <a:r>
              <a:rPr lang="en-US" altLang="en-US" sz="2000" dirty="0">
                <a:solidFill>
                  <a:srgbClr val="000000"/>
                </a:solidFill>
              </a:rPr>
              <a:t> &lt;&lt; sum</a:t>
            </a:r>
            <a:r>
              <a:rPr lang="en-US" altLang="en-US" sz="24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3733800" y="1752600"/>
            <a:ext cx="5181600" cy="25545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400" dirty="0">
                <a:solidFill>
                  <a:srgbClr val="000000"/>
                </a:solidFill>
              </a:rPr>
              <a:t>int number, sum=0;</a:t>
            </a:r>
          </a:p>
          <a:p>
            <a:r>
              <a:rPr lang="en-US" altLang="en-US" sz="2000" dirty="0">
                <a:solidFill>
                  <a:srgbClr val="000000"/>
                </a:solidFill>
              </a:rPr>
              <a:t>for (int </a:t>
            </a:r>
            <a:r>
              <a:rPr lang="en-US" altLang="en-US" sz="2000" dirty="0">
                <a:solidFill>
                  <a:srgbClr val="FF0000"/>
                </a:solidFill>
              </a:rPr>
              <a:t>counter= 0; counter&lt; 4; counter++</a:t>
            </a:r>
            <a:r>
              <a:rPr lang="en-US" altLang="en-US" sz="2000" dirty="0">
                <a:solidFill>
                  <a:srgbClr val="000000"/>
                </a:solidFill>
              </a:rPr>
              <a:t>)  </a:t>
            </a:r>
          </a:p>
          <a:p>
            <a:r>
              <a:rPr lang="en-US" altLang="en-US" sz="2000" dirty="0">
                <a:solidFill>
                  <a:srgbClr val="000000"/>
                </a:solidFill>
              </a:rPr>
              <a:t>{</a:t>
            </a:r>
          </a:p>
          <a:p>
            <a:r>
              <a:rPr lang="en-US" altLang="en-US" sz="2400" dirty="0">
                <a:solidFill>
                  <a:srgbClr val="000000"/>
                </a:solidFill>
              </a:rPr>
              <a:t>      </a:t>
            </a:r>
            <a:r>
              <a:rPr lang="en-US" altLang="en-US" sz="2400" dirty="0" err="1">
                <a:solidFill>
                  <a:srgbClr val="000000"/>
                </a:solidFill>
              </a:rPr>
              <a:t>cin</a:t>
            </a:r>
            <a:r>
              <a:rPr lang="en-US" altLang="en-US" sz="2400" dirty="0">
                <a:solidFill>
                  <a:srgbClr val="000000"/>
                </a:solidFill>
              </a:rPr>
              <a:t> &gt;&gt; number;</a:t>
            </a:r>
          </a:p>
          <a:p>
            <a:r>
              <a:rPr lang="en-US" altLang="en-US" sz="2400" dirty="0">
                <a:solidFill>
                  <a:srgbClr val="000000"/>
                </a:solidFill>
              </a:rPr>
              <a:t>      sum= sum + number;</a:t>
            </a:r>
          </a:p>
          <a:p>
            <a:r>
              <a:rPr lang="en-US" altLang="en-US" sz="2400" dirty="0">
                <a:solidFill>
                  <a:srgbClr val="000000"/>
                </a:solidFill>
              </a:rPr>
              <a:t>}</a:t>
            </a:r>
          </a:p>
          <a:p>
            <a:r>
              <a:rPr lang="en-US" altLang="en-US" sz="2400" dirty="0" err="1">
                <a:solidFill>
                  <a:srgbClr val="000000"/>
                </a:solidFill>
              </a:rPr>
              <a:t>cout</a:t>
            </a:r>
            <a:r>
              <a:rPr lang="en-US" altLang="en-US" sz="2400" dirty="0">
                <a:solidFill>
                  <a:srgbClr val="000000"/>
                </a:solidFill>
              </a:rPr>
              <a:t> &lt;&lt; sum;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Arial" charset="0"/>
              </a:rPr>
              <a:t>Programming for Engineers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B35E14-6199-4529-B137-F49B3ABDEB9A}" type="slidenum">
              <a:rPr lang="en-US" altLang="en-US" smtClean="0">
                <a:latin typeface="Arial" charset="0"/>
              </a:rPr>
              <a:pPr/>
              <a:t>25</a:t>
            </a:fld>
            <a:endParaRPr lang="en-US" altLang="en-US">
              <a:latin typeface="Arial" charset="0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for Loop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altLang="en-US" u="sng" dirty="0"/>
              <a:t>The general form of the for statement is</a:t>
            </a:r>
            <a:r>
              <a:rPr lang="en-US" altLang="en-US" dirty="0"/>
              <a:t>:</a:t>
            </a:r>
          </a:p>
          <a:p>
            <a:pPr eaLnBrk="1" hangingPunct="1">
              <a:spcBef>
                <a:spcPct val="60000"/>
              </a:spcBef>
              <a:buFontTx/>
              <a:buNone/>
            </a:pPr>
            <a:r>
              <a:rPr lang="en-US" altLang="en-US" sz="2400" dirty="0"/>
              <a:t>	 </a:t>
            </a:r>
            <a:r>
              <a:rPr lang="en-US" altLang="en-US" sz="2000" dirty="0"/>
              <a:t>for ( initial statement; loop condition; update statement )</a:t>
            </a:r>
          </a:p>
          <a:p>
            <a:pPr eaLnBrk="1" hangingPunct="1">
              <a:spcBef>
                <a:spcPct val="60000"/>
              </a:spcBef>
              <a:buFontTx/>
              <a:buNone/>
            </a:pPr>
            <a:r>
              <a:rPr lang="en-US" altLang="en-US" sz="1800" dirty="0"/>
              <a:t>     		</a:t>
            </a:r>
            <a:r>
              <a:rPr lang="en-US" altLang="en-US" sz="2000" dirty="0"/>
              <a:t>statement // could be simple or compound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 dirty="0"/>
              <a:t>The initial statement, loop condition, and update statement are called for loop control statements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228600" y="0"/>
          <a:ext cx="8686800" cy="685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Bitmap Image" r:id="rId3" imgW="6095238" imgH="4571429" progId="PBrush">
                  <p:embed/>
                </p:oleObj>
              </mc:Choice>
              <mc:Fallback>
                <p:oleObj name="Bitmap Image" r:id="rId3" imgW="6095238" imgH="4571429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0"/>
                        <a:ext cx="8686800" cy="685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1F1494-8201-45F9-A5FC-066F23B924F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for Engineers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Arial" charset="0"/>
              </a:rPr>
              <a:t>Programming for Engineers</a:t>
            </a: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0C8EAB-1CDD-4B2A-80EF-EDC3D56F0EA2}" type="slidenum">
              <a:rPr lang="en-US" altLang="en-US" smtClean="0">
                <a:latin typeface="Arial" charset="0"/>
              </a:rPr>
              <a:pPr/>
              <a:t>27</a:t>
            </a:fld>
            <a:endParaRPr lang="en-US" altLang="en-US">
              <a:latin typeface="Arial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for Loop (continued)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for loop executes as follows:</a:t>
            </a:r>
          </a:p>
          <a:p>
            <a:pPr lvl="1" eaLnBrk="1" hangingPunct="1"/>
            <a:r>
              <a:rPr lang="en-US" altLang="en-US"/>
              <a:t>initial statement executes</a:t>
            </a:r>
          </a:p>
          <a:p>
            <a:pPr lvl="1" eaLnBrk="1" hangingPunct="1"/>
            <a:r>
              <a:rPr lang="en-US" altLang="en-US"/>
              <a:t>loop condition is evaluated</a:t>
            </a:r>
          </a:p>
          <a:p>
            <a:pPr lvl="2" eaLnBrk="1" hangingPunct="1"/>
            <a:r>
              <a:rPr lang="en-US" altLang="en-US"/>
              <a:t>If loop condition evaluates to true</a:t>
            </a:r>
          </a:p>
          <a:p>
            <a:pPr lvl="3" eaLnBrk="1" hangingPunct="1"/>
            <a:r>
              <a:rPr lang="en-US" altLang="en-US" sz="2400"/>
              <a:t>Execute for loop statement</a:t>
            </a:r>
          </a:p>
          <a:p>
            <a:pPr lvl="3" eaLnBrk="1" hangingPunct="1"/>
            <a:r>
              <a:rPr lang="en-US" altLang="en-US" sz="2400"/>
              <a:t>Execute update statement </a:t>
            </a:r>
          </a:p>
          <a:p>
            <a:pPr lvl="3" eaLnBrk="1" hangingPunct="1"/>
            <a:r>
              <a:rPr lang="en-US" altLang="en-US" sz="2400"/>
              <a:t>Repeat previous step until the loop condition evaluates to false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Arial" charset="0"/>
              </a:rPr>
              <a:t>Programming for Engineers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9C6BB0-74B3-413A-8137-960072EE12BF}" type="slidenum">
              <a:rPr lang="en-US" altLang="en-US" smtClean="0">
                <a:latin typeface="Arial" charset="0"/>
              </a:rPr>
              <a:pPr/>
              <a:t>28</a:t>
            </a:fld>
            <a:endParaRPr lang="en-US" altLang="en-US">
              <a:latin typeface="Arial" charset="0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for Loop (continued)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initial statement in the for loop is the first to be executed and is executed only once</a:t>
            </a:r>
            <a:endParaRPr lang="en-US" altLang="en-US" sz="2400"/>
          </a:p>
          <a:p>
            <a:pPr eaLnBrk="1" hangingPunct="1"/>
            <a:r>
              <a:rPr lang="en-US" altLang="en-US"/>
              <a:t>If the loop condition is initially false, the loop body does not execute</a:t>
            </a:r>
          </a:p>
          <a:p>
            <a:pPr eaLnBrk="1" hangingPunct="1"/>
            <a:r>
              <a:rPr lang="en-US" altLang="en-US"/>
              <a:t>The update expression changes the value of the loop control variable which eventually sets the value of the loop condition to false</a:t>
            </a:r>
          </a:p>
          <a:p>
            <a:pPr eaLnBrk="1" hangingPunct="1"/>
            <a:r>
              <a:rPr lang="en-US" altLang="en-US"/>
              <a:t>The for loop executes indefinitely if the loop condition is always true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Arial" charset="0"/>
              </a:rPr>
              <a:t>Programming for Engineers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A5F1FF-AE1A-4581-9CB4-92FAB3BE99A6}" type="slidenum">
              <a:rPr lang="en-US" altLang="en-US" smtClean="0">
                <a:latin typeface="Arial" charset="0"/>
              </a:rPr>
              <a:pPr/>
              <a:t>29</a:t>
            </a:fld>
            <a:endParaRPr lang="en-US" altLang="en-US">
              <a:latin typeface="Arial" charset="0"/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for Loop (continued)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altLang="en-US" b="1" dirty="0"/>
              <a:t>A semicolon at the end of the for statement is a semantic error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altLang="en-US" dirty="0"/>
              <a:t>In this case, the action of the for loop is empty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 dirty="0"/>
              <a:t>Example:</a:t>
            </a:r>
          </a:p>
          <a:p>
            <a:pPr lvl="1" eaLnBrk="1" hangingPunct="1">
              <a:spcBef>
                <a:spcPct val="60000"/>
              </a:spcBef>
              <a:buFont typeface="Arial" charset="0"/>
              <a:buNone/>
            </a:pPr>
            <a:r>
              <a:rPr lang="en-US" altLang="en-US" dirty="0"/>
              <a:t>for (</a:t>
            </a:r>
            <a:r>
              <a:rPr lang="en-US" altLang="en-US" dirty="0" err="1"/>
              <a:t>i</a:t>
            </a:r>
            <a:r>
              <a:rPr lang="en-US" altLang="en-US" dirty="0"/>
              <a:t>= 0; </a:t>
            </a:r>
            <a:r>
              <a:rPr lang="en-US" altLang="en-US" dirty="0" err="1"/>
              <a:t>i</a:t>
            </a:r>
            <a:r>
              <a:rPr lang="en-US" altLang="en-US" dirty="0"/>
              <a:t>&lt; 5; </a:t>
            </a:r>
            <a:r>
              <a:rPr lang="en-US" altLang="en-US" dirty="0" err="1"/>
              <a:t>i</a:t>
            </a:r>
            <a:r>
              <a:rPr lang="en-US" altLang="en-US" dirty="0"/>
              <a:t>++);</a:t>
            </a:r>
          </a:p>
          <a:p>
            <a:pPr lvl="1" eaLnBrk="1" hangingPunct="1">
              <a:spcBef>
                <a:spcPct val="60000"/>
              </a:spcBef>
              <a:buFont typeface="Arial" charset="0"/>
              <a:buNone/>
            </a:pPr>
            <a:r>
              <a:rPr lang="en-US" altLang="en-US" dirty="0"/>
              <a:t>		  </a:t>
            </a:r>
            <a:r>
              <a:rPr lang="en-US" altLang="en-US" dirty="0" err="1"/>
              <a:t>cout</a:t>
            </a:r>
            <a:r>
              <a:rPr lang="en-US" altLang="en-US" dirty="0"/>
              <a:t> &lt;&lt; “*” &lt;&lt; </a:t>
            </a:r>
            <a:r>
              <a:rPr lang="en-US" altLang="en-US" dirty="0" err="1"/>
              <a:t>endl</a:t>
            </a:r>
            <a:r>
              <a:rPr lang="en-US" altLang="en-US" dirty="0"/>
              <a:t>;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Arial" charset="0"/>
              </a:rPr>
              <a:t>Programming for Engineers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2CB9F2-01CE-42AB-AF3B-99655BCADC55}" type="slidenum">
              <a:rPr lang="en-US" altLang="en-US" smtClean="0">
                <a:latin typeface="Arial" charset="0"/>
              </a:rPr>
              <a:pPr/>
              <a:t>3</a:t>
            </a:fld>
            <a:endParaRPr lang="en-US" altLang="en-US">
              <a:latin typeface="Arial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Why Is Repetition Needed?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Repetition allows you to efficiently use variables</a:t>
            </a:r>
          </a:p>
          <a:p>
            <a:pPr eaLnBrk="1" hangingPunct="1"/>
            <a:r>
              <a:rPr lang="en-US" altLang="en-US" dirty="0"/>
              <a:t>Can input, add, and average multiple numbers using a limited number of variables</a:t>
            </a:r>
          </a:p>
          <a:p>
            <a:pPr eaLnBrk="1" hangingPunct="1"/>
            <a:r>
              <a:rPr lang="en-US" altLang="en-US" dirty="0"/>
              <a:t>For example, to add five numbers: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7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Arial" charset="0"/>
              </a:rPr>
              <a:t>Programming for Engineers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4BDCCA-78C2-4803-9BAF-25699A12642C}" type="slidenum">
              <a:rPr lang="en-US" altLang="en-US" smtClean="0">
                <a:latin typeface="Arial" charset="0"/>
              </a:rPr>
              <a:pPr/>
              <a:t>30</a:t>
            </a:fld>
            <a:endParaRPr lang="en-US" altLang="en-US">
              <a:latin typeface="Arial" charset="0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for Loop (continued)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80000"/>
              </a:spcBef>
            </a:pPr>
            <a:r>
              <a:rPr lang="en-US" altLang="en-US" sz="2400" b="1" dirty="0"/>
              <a:t>In a for statement, all three statements (initial statement, loop condition, and update statement) can be omitted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 sz="2400" b="1" dirty="0"/>
              <a:t>If the loop condition is omitted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altLang="en-US" sz="2200" b="1" dirty="0"/>
              <a:t>It is assumed to be true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en-US" sz="2400" b="1" dirty="0"/>
              <a:t>The following is a legal for loop:</a:t>
            </a:r>
          </a:p>
          <a:p>
            <a:pPr eaLnBrk="1" hangingPunct="1">
              <a:spcBef>
                <a:spcPct val="80000"/>
              </a:spcBef>
              <a:buFontTx/>
              <a:buNone/>
            </a:pPr>
            <a:r>
              <a:rPr lang="en-US" altLang="en-US" sz="2400" dirty="0"/>
              <a:t>		for( ; ; )</a:t>
            </a:r>
          </a:p>
          <a:p>
            <a:pPr eaLnBrk="1" hangingPunct="1">
              <a:spcBef>
                <a:spcPct val="80000"/>
              </a:spcBef>
              <a:buFontTx/>
              <a:buNone/>
            </a:pPr>
            <a:r>
              <a:rPr lang="en-US" altLang="en-US" sz="2400" dirty="0"/>
              <a:t>	              </a:t>
            </a:r>
            <a:r>
              <a:rPr lang="en-US" altLang="en-US" sz="2400" dirty="0" err="1"/>
              <a:t>cout</a:t>
            </a:r>
            <a:r>
              <a:rPr lang="en-US" altLang="en-US" sz="2400" dirty="0"/>
              <a:t>&lt;&lt;"Hello"&lt;&lt;</a:t>
            </a:r>
            <a:r>
              <a:rPr lang="en-US" altLang="en-US" sz="2400" dirty="0" err="1"/>
              <a:t>endl</a:t>
            </a:r>
            <a:r>
              <a:rPr lang="en-US" altLang="en-US" sz="2400" dirty="0"/>
              <a:t>; // infinite loop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Arial" charset="0"/>
              </a:rPr>
              <a:t>Programming for Engineers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CDD252-AD14-42F6-9C42-EC6CC85C18AE}" type="slidenum">
              <a:rPr lang="en-US" altLang="en-US" smtClean="0">
                <a:latin typeface="Arial" charset="0"/>
              </a:rPr>
              <a:pPr/>
              <a:t>31</a:t>
            </a:fld>
            <a:endParaRPr lang="en-US" altLang="en-US">
              <a:latin typeface="Arial" charset="0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Programming Examples 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pic>
        <p:nvPicPr>
          <p:cNvPr id="337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628900"/>
            <a:ext cx="341947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1" y="5438775"/>
            <a:ext cx="41148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990600" y="1676400"/>
            <a:ext cx="2819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Outputs???</a:t>
            </a:r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1676400"/>
            <a:ext cx="42672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" y="4876800"/>
            <a:ext cx="204787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5800" y="1981200"/>
            <a:ext cx="21336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57750" y="4724400"/>
            <a:ext cx="428625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Arial" charset="0"/>
              </a:rPr>
              <a:t>Programming for Engineers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CDD252-AD14-42F6-9C42-EC6CC85C18AE}" type="slidenum">
              <a:rPr lang="en-US" altLang="en-US" smtClean="0">
                <a:latin typeface="Arial" charset="0"/>
              </a:rPr>
              <a:pPr/>
              <a:t>32</a:t>
            </a:fld>
            <a:endParaRPr lang="en-US" altLang="en-US">
              <a:latin typeface="Arial" charset="0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Programming Examples 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1676400"/>
            <a:ext cx="2819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Outputs???</a:t>
            </a: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133600"/>
            <a:ext cx="443865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8083" y="4028058"/>
            <a:ext cx="7651750" cy="198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48250" y="1676400"/>
            <a:ext cx="409575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6324600" y="32004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Infinite loop: Condition always true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8097838" cy="1066800"/>
          </a:xfrm>
        </p:spPr>
        <p:txBody>
          <a:bodyPr/>
          <a:lstStyle/>
          <a:p>
            <a:pPr eaLnBrk="1" hangingPunct="1"/>
            <a:r>
              <a:rPr lang="en-US"/>
              <a:t>Increment &amp; Decrement Operators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153400" cy="4530725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z="2400" dirty="0"/>
              <a:t>count = count + 1 increments the value of count by 1</a:t>
            </a:r>
          </a:p>
          <a:p>
            <a:pPr eaLnBrk="1" hangingPunct="1">
              <a:spcBef>
                <a:spcPct val="40000"/>
              </a:spcBef>
            </a:pPr>
            <a:r>
              <a:rPr lang="en-US" sz="2400" dirty="0"/>
              <a:t>++count; or count++; increments the value of count by 1</a:t>
            </a:r>
          </a:p>
          <a:p>
            <a:pPr eaLnBrk="1" hangingPunct="1">
              <a:spcBef>
                <a:spcPct val="40000"/>
              </a:spcBef>
            </a:pPr>
            <a:r>
              <a:rPr lang="en-US" sz="2400" dirty="0"/>
              <a:t>--count; or count--; decrements the value of count by 1 </a:t>
            </a:r>
          </a:p>
          <a:p>
            <a:pPr eaLnBrk="1" hangingPunct="1">
              <a:spcBef>
                <a:spcPct val="40000"/>
              </a:spcBef>
            </a:pPr>
            <a:r>
              <a:rPr lang="en-US" sz="2400" dirty="0"/>
              <a:t>If x = 5; and y = ++x;</a:t>
            </a:r>
            <a:r>
              <a:rPr lang="en-US" sz="2000" dirty="0"/>
              <a:t>  </a:t>
            </a:r>
            <a:r>
              <a:rPr lang="en-US" sz="2000" dirty="0">
                <a:solidFill>
                  <a:srgbClr val="FF0000"/>
                </a:solidFill>
              </a:rPr>
              <a:t>[pre increment]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200" dirty="0"/>
              <a:t>After the second statement both x and y are 6</a:t>
            </a:r>
          </a:p>
          <a:p>
            <a:pPr eaLnBrk="1" hangingPunct="1">
              <a:spcBef>
                <a:spcPct val="40000"/>
              </a:spcBef>
            </a:pPr>
            <a:r>
              <a:rPr lang="en-US" sz="2400" dirty="0"/>
              <a:t>If x = 5; and y = x++;</a:t>
            </a:r>
            <a:r>
              <a:rPr lang="en-US" sz="2000" dirty="0"/>
              <a:t> 	</a:t>
            </a:r>
            <a:r>
              <a:rPr lang="en-US" sz="2000" dirty="0">
                <a:solidFill>
                  <a:srgbClr val="FF0000"/>
                </a:solidFill>
              </a:rPr>
              <a:t>[post increment]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200" dirty="0"/>
              <a:t>After the second statement y is 5 and x is 6</a:t>
            </a:r>
          </a:p>
          <a:p>
            <a:pPr lvl="1" eaLnBrk="1" hangingPunct="1">
              <a:spcBef>
                <a:spcPct val="40000"/>
              </a:spcBef>
              <a:buFont typeface="Arial" charset="0"/>
              <a:buNone/>
            </a:pPr>
            <a:r>
              <a:rPr lang="en-US" sz="2200" dirty="0">
                <a:solidFill>
                  <a:srgbClr val="FF0000"/>
                </a:solidFill>
              </a:rPr>
              <a:t>[similarly, pre and post decrement]</a:t>
            </a:r>
          </a:p>
        </p:txBody>
      </p:sp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85B6A2-8847-43DA-BF6F-0E16B7754385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4277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Programming for Engineers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Arial" charset="0"/>
              </a:rPr>
              <a:t>Programming for Engineers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CDD252-AD14-42F6-9C42-EC6CC85C18AE}" type="slidenum">
              <a:rPr lang="en-US" altLang="en-US" smtClean="0">
                <a:latin typeface="Arial" charset="0"/>
              </a:rPr>
              <a:pPr/>
              <a:t>34</a:t>
            </a:fld>
            <a:endParaRPr lang="en-US" altLang="en-US">
              <a:latin typeface="Arial" charset="0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Programming Examples (Important) 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Classify Numbers page 270</a:t>
            </a:r>
          </a:p>
          <a:p>
            <a:pPr eaLnBrk="1" hangingPunct="1"/>
            <a:r>
              <a:rPr lang="en-US" altLang="en-US"/>
              <a:t>Print Odd and Even</a:t>
            </a:r>
          </a:p>
          <a:p>
            <a:pPr eaLnBrk="1" hangingPunct="1"/>
            <a:r>
              <a:rPr lang="en-US" altLang="en-US"/>
              <a:t>Sum odd and Even</a:t>
            </a:r>
          </a:p>
          <a:p>
            <a:pPr eaLnBrk="1" hangingPunct="1"/>
            <a:r>
              <a:rPr lang="en-US" altLang="en-US"/>
              <a:t>Block of stars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Arial" charset="0"/>
              </a:rPr>
              <a:t>Programming for Engineers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408101-D558-4199-BEDC-5023DB677460}" type="slidenum">
              <a:rPr lang="en-US" altLang="en-US" smtClean="0">
                <a:latin typeface="Arial" charset="0"/>
              </a:rPr>
              <a:pPr/>
              <a:t>35</a:t>
            </a:fld>
            <a:endParaRPr lang="en-US" altLang="en-US">
              <a:latin typeface="Arial" charset="0"/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do…while Loop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The general form of a do...while statement is: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		do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	  	        statement  // could be simple or compound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		while (expression);</a:t>
            </a:r>
          </a:p>
          <a:p>
            <a:pPr eaLnBrk="1" hangingPunct="1">
              <a:lnSpc>
                <a:spcPct val="90000"/>
              </a:lnSpc>
            </a:pPr>
            <a:endParaRPr lang="en-GB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GB" dirty="0">
                <a:solidFill>
                  <a:srgbClr val="FF0000"/>
                </a:solidFill>
              </a:rPr>
              <a:t>The body of loop is executed at least once. Then, only the test expression is checked.</a:t>
            </a:r>
            <a:endParaRPr lang="en-US" altLang="en-US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If the expression evaluates to true, the statement executes again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Arial" charset="0"/>
              </a:rPr>
              <a:t>Programming for Engineers</a:t>
            </a:r>
          </a:p>
        </p:txBody>
      </p:sp>
      <p:sp>
        <p:nvSpPr>
          <p:cNvPr id="3277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32CE71-97CA-4514-9F8B-DFB959DE92BC}" type="slidenum">
              <a:rPr lang="en-US" altLang="en-US" smtClean="0">
                <a:latin typeface="Arial" charset="0"/>
              </a:rPr>
              <a:pPr/>
              <a:t>36</a:t>
            </a:fld>
            <a:endParaRPr lang="en-US" altLang="en-US">
              <a:latin typeface="Arial" charset="0"/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do…while Loop (continued)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en-US" sz="2400" dirty="0"/>
              <a:t>do...while loop has an exit condition and always iterates </a:t>
            </a:r>
            <a:r>
              <a:rPr lang="en-US" altLang="en-US" sz="2400" u="sng" dirty="0">
                <a:solidFill>
                  <a:srgbClr val="FF0000"/>
                </a:solidFill>
              </a:rPr>
              <a:t>at least once</a:t>
            </a:r>
            <a:r>
              <a:rPr lang="en-US" altLang="en-US" sz="2400" dirty="0"/>
              <a:t> (unlike for and while)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</p:txBody>
      </p:sp>
      <p:graphicFrame>
        <p:nvGraphicFramePr>
          <p:cNvPr id="3277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672013" y="1828800"/>
          <a:ext cx="4254500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Bitmap Image" r:id="rId3" imgW="2847619" imgH="2857899" progId="PBrush">
                  <p:embed/>
                </p:oleObj>
              </mc:Choice>
              <mc:Fallback>
                <p:oleObj name="Bitmap Image" r:id="rId3" imgW="2847619" imgH="2857899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2013" y="1828800"/>
                        <a:ext cx="4254500" cy="426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Arial" charset="0"/>
              </a:rPr>
              <a:t>Programming for Engineers</a:t>
            </a:r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5B9422-5989-421E-9CC6-DC313617553F}" type="slidenum">
              <a:rPr lang="en-US" altLang="en-US" smtClean="0">
                <a:latin typeface="Arial" charset="0"/>
              </a:rPr>
              <a:pPr/>
              <a:t>37</a:t>
            </a:fld>
            <a:endParaRPr lang="en-US" altLang="en-US">
              <a:latin typeface="Arial" charset="0"/>
            </a:endParaRP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do…while Loop (continued)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Useful when it makes sense to check a condition after an action happens. For example: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33798" name="Text Box 4"/>
          <p:cNvSpPr txBox="1">
            <a:spLocks noChangeArrowheads="1"/>
          </p:cNvSpPr>
          <p:nvPr/>
        </p:nvSpPr>
        <p:spPr bwMode="auto">
          <a:xfrm>
            <a:off x="1371600" y="2819400"/>
            <a:ext cx="6497638" cy="3387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rgbClr val="000000"/>
                </a:solidFill>
              </a:rPr>
              <a:t>const int low = 60; </a:t>
            </a:r>
          </a:p>
          <a:p>
            <a:r>
              <a:rPr lang="en-US" altLang="en-US" sz="2400" dirty="0">
                <a:solidFill>
                  <a:srgbClr val="000000"/>
                </a:solidFill>
              </a:rPr>
              <a:t>const int high = 100; </a:t>
            </a:r>
          </a:p>
          <a:p>
            <a:endParaRPr lang="en-US" altLang="en-US" sz="2400" dirty="0">
              <a:solidFill>
                <a:srgbClr val="000000"/>
              </a:solidFill>
            </a:endParaRPr>
          </a:p>
          <a:p>
            <a:r>
              <a:rPr lang="en-US" altLang="en-US" sz="2400" dirty="0">
                <a:solidFill>
                  <a:srgbClr val="000000"/>
                </a:solidFill>
              </a:rPr>
              <a:t>int pressure; </a:t>
            </a:r>
          </a:p>
          <a:p>
            <a:r>
              <a:rPr lang="en-US" altLang="en-US" sz="2400" dirty="0">
                <a:solidFill>
                  <a:srgbClr val="000000"/>
                </a:solidFill>
              </a:rPr>
              <a:t>do </a:t>
            </a:r>
          </a:p>
          <a:p>
            <a:r>
              <a:rPr lang="en-US" altLang="en-US" sz="2400" dirty="0">
                <a:solidFill>
                  <a:srgbClr val="000000"/>
                </a:solidFill>
              </a:rPr>
              <a:t>         </a:t>
            </a:r>
            <a:r>
              <a:rPr lang="en-US" altLang="en-US" sz="2400" dirty="0" err="1">
                <a:solidFill>
                  <a:srgbClr val="000000"/>
                </a:solidFill>
              </a:rPr>
              <a:t>cin</a:t>
            </a:r>
            <a:r>
              <a:rPr lang="en-US" altLang="en-US" sz="2400" dirty="0">
                <a:solidFill>
                  <a:srgbClr val="000000"/>
                </a:solidFill>
              </a:rPr>
              <a:t>&gt;&gt;pressure; </a:t>
            </a:r>
          </a:p>
          <a:p>
            <a:r>
              <a:rPr lang="en-US" altLang="en-US" sz="2400" dirty="0">
                <a:solidFill>
                  <a:srgbClr val="000000"/>
                </a:solidFill>
              </a:rPr>
              <a:t>while ((pressure &gt; low) &amp;&amp; (pressure &lt; high)); </a:t>
            </a:r>
          </a:p>
          <a:p>
            <a:endParaRPr lang="en-US" altLang="en-US" sz="2400" dirty="0">
              <a:solidFill>
                <a:srgbClr val="000000"/>
              </a:solidFill>
            </a:endParaRPr>
          </a:p>
          <a:p>
            <a:r>
              <a:rPr lang="en-US" altLang="en-US" sz="2400" dirty="0" err="1">
                <a:solidFill>
                  <a:srgbClr val="000000"/>
                </a:solidFill>
              </a:rPr>
              <a:t>cout</a:t>
            </a:r>
            <a:r>
              <a:rPr lang="en-US" altLang="en-US" sz="2400" dirty="0">
                <a:solidFill>
                  <a:srgbClr val="000000"/>
                </a:solidFill>
              </a:rPr>
              <a:t>&lt;&lt;"Help"&lt;&lt;</a:t>
            </a:r>
            <a:r>
              <a:rPr lang="en-US" altLang="en-US" sz="2400" dirty="0" err="1">
                <a:solidFill>
                  <a:srgbClr val="000000"/>
                </a:solidFill>
              </a:rPr>
              <a:t>endl</a:t>
            </a:r>
            <a:r>
              <a:rPr lang="en-US" altLang="en-US" sz="2400" dirty="0">
                <a:solidFill>
                  <a:srgbClr val="000000"/>
                </a:solidFill>
              </a:rPr>
              <a:t>;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Arial" charset="0"/>
              </a:rPr>
              <a:t>Programming for Engineers</a:t>
            </a:r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5B9422-5989-421E-9CC6-DC313617553F}" type="slidenum">
              <a:rPr lang="en-US" altLang="en-US" smtClean="0">
                <a:latin typeface="Arial" charset="0"/>
              </a:rPr>
              <a:pPr/>
              <a:t>38</a:t>
            </a:fld>
            <a:endParaRPr lang="en-US" altLang="en-US">
              <a:latin typeface="Arial" charset="0"/>
            </a:endParaRPr>
          </a:p>
        </p:txBody>
      </p:sp>
      <p:pic>
        <p:nvPicPr>
          <p:cNvPr id="7" name="Picture 6" descr="Untitl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5800" y="436545"/>
            <a:ext cx="3938632" cy="59849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94E8D2-0DD1-44C6-871F-CC1A7FA028FC}"/>
              </a:ext>
            </a:extLst>
          </p:cNvPr>
          <p:cNvSpPr txBox="1"/>
          <p:nvPr/>
        </p:nvSpPr>
        <p:spPr>
          <a:xfrm>
            <a:off x="685800" y="2438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 = sum + number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0FBD6AE-BF35-4B9B-ADC5-1AFF3DAC06C9}"/>
              </a:ext>
            </a:extLst>
          </p:cNvPr>
          <p:cNvCxnSpPr>
            <a:cxnSpLocks/>
          </p:cNvCxnSpPr>
          <p:nvPr/>
        </p:nvCxnSpPr>
        <p:spPr bwMode="auto">
          <a:xfrm flipV="1">
            <a:off x="2971800" y="2590800"/>
            <a:ext cx="2286000" cy="76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Arial" charset="0"/>
              </a:rPr>
              <a:t>Programming for Engineers</a:t>
            </a: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59AF1F-0CBB-4671-9631-E64CCDEF56EA}" type="slidenum">
              <a:rPr lang="en-US" altLang="en-US" smtClean="0">
                <a:latin typeface="Arial" charset="0"/>
              </a:rPr>
              <a:pPr/>
              <a:t>39</a:t>
            </a:fld>
            <a:endParaRPr lang="en-US" altLang="en-US">
              <a:latin typeface="Arial" charset="0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Break &amp; Continue Statements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altLang="en-US" sz="2400" dirty="0">
                <a:solidFill>
                  <a:srgbClr val="FF0000"/>
                </a:solidFill>
              </a:rPr>
              <a:t>break</a:t>
            </a:r>
            <a:r>
              <a:rPr lang="en-US" altLang="en-US" sz="2400" dirty="0"/>
              <a:t> and </a:t>
            </a:r>
            <a:r>
              <a:rPr lang="en-US" altLang="en-US" sz="2400" dirty="0">
                <a:solidFill>
                  <a:srgbClr val="FF0000"/>
                </a:solidFill>
              </a:rPr>
              <a:t>continue</a:t>
            </a:r>
            <a:r>
              <a:rPr lang="en-US" altLang="en-US" sz="2400" dirty="0"/>
              <a:t> alter the flow of control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 sz="2400" dirty="0"/>
              <a:t>When a break statement is executed in a </a:t>
            </a:r>
            <a:r>
              <a:rPr lang="en-US" altLang="en-US" sz="2400" b="1" dirty="0"/>
              <a:t>while</a:t>
            </a:r>
            <a:r>
              <a:rPr lang="en-US" altLang="en-US" sz="2400" dirty="0"/>
              <a:t>, </a:t>
            </a:r>
            <a:r>
              <a:rPr lang="en-US" altLang="en-US" sz="2400" b="1" dirty="0"/>
              <a:t>for</a:t>
            </a:r>
            <a:r>
              <a:rPr lang="en-US" altLang="en-US" sz="2400" dirty="0"/>
              <a:t>, </a:t>
            </a:r>
            <a:r>
              <a:rPr lang="en-US" altLang="en-US" sz="2400" b="1" dirty="0"/>
              <a:t>do/while</a:t>
            </a:r>
            <a:r>
              <a:rPr lang="en-US" altLang="en-US" sz="2400" dirty="0"/>
              <a:t>, or  </a:t>
            </a:r>
            <a:r>
              <a:rPr lang="en-US" altLang="en-US" sz="2400" b="1" dirty="0"/>
              <a:t>switch</a:t>
            </a:r>
            <a:r>
              <a:rPr lang="en-US" altLang="en-US" sz="2400" dirty="0"/>
              <a:t> structure, causes immediate exit from that structure.</a:t>
            </a:r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1895475" y="4837113"/>
            <a:ext cx="3079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60000"/>
              </a:spcBef>
              <a:buClr>
                <a:srgbClr val="000066"/>
              </a:buClr>
              <a:buFontTx/>
              <a:buChar char="•"/>
            </a:pPr>
            <a:endParaRPr lang="en-US" altLang="en-US" sz="2800">
              <a:solidFill>
                <a:srgbClr val="000000"/>
              </a:solidFill>
            </a:endParaRPr>
          </a:p>
        </p:txBody>
      </p:sp>
      <p:sp>
        <p:nvSpPr>
          <p:cNvPr id="34823" name="Text Box 5"/>
          <p:cNvSpPr txBox="1">
            <a:spLocks noChangeArrowheads="1"/>
          </p:cNvSpPr>
          <p:nvPr/>
        </p:nvSpPr>
        <p:spPr bwMode="auto">
          <a:xfrm>
            <a:off x="1905000" y="3657600"/>
            <a:ext cx="297180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count = 0; </a:t>
            </a:r>
          </a:p>
          <a:p>
            <a:r>
              <a:rPr lang="en-US" altLang="en-US">
                <a:solidFill>
                  <a:srgbClr val="000000"/>
                </a:solidFill>
              </a:rPr>
              <a:t>while( count &lt; 20) { </a:t>
            </a:r>
          </a:p>
          <a:p>
            <a:r>
              <a:rPr lang="en-US" altLang="en-US">
                <a:solidFill>
                  <a:srgbClr val="000000"/>
                </a:solidFill>
              </a:rPr>
              <a:t>     cin&gt;&gt;num; </a:t>
            </a:r>
          </a:p>
          <a:p>
            <a:r>
              <a:rPr lang="en-US" altLang="en-US">
                <a:solidFill>
                  <a:srgbClr val="000000"/>
                </a:solidFill>
              </a:rPr>
              <a:t>     if (num &lt; 0)      	</a:t>
            </a:r>
          </a:p>
          <a:p>
            <a:r>
              <a:rPr lang="en-US" altLang="en-US">
                <a:solidFill>
                  <a:srgbClr val="000000"/>
                </a:solidFill>
              </a:rPr>
              <a:t>         break;</a:t>
            </a:r>
          </a:p>
          <a:p>
            <a:r>
              <a:rPr lang="en-US" altLang="en-US">
                <a:solidFill>
                  <a:srgbClr val="000000"/>
                </a:solidFill>
              </a:rPr>
              <a:t>     sum = sum + num; </a:t>
            </a:r>
          </a:p>
          <a:p>
            <a:r>
              <a:rPr lang="en-US" altLang="en-US">
                <a:solidFill>
                  <a:srgbClr val="000000"/>
                </a:solidFill>
              </a:rPr>
              <a:t>     count++;</a:t>
            </a:r>
          </a:p>
          <a:p>
            <a:r>
              <a:rPr lang="en-US" altLang="en-US">
                <a:solidFill>
                  <a:srgbClr val="000000"/>
                </a:solidFill>
              </a:rPr>
              <a:t>}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Arial" charset="0"/>
              </a:rPr>
              <a:t>Programming for Engineers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C17389-F34C-4FB9-B58D-DD895634FFFA}" type="slidenum">
              <a:rPr lang="en-US" altLang="en-US" smtClean="0">
                <a:latin typeface="Arial" charset="0"/>
              </a:rPr>
              <a:pPr/>
              <a:t>4</a:t>
            </a:fld>
            <a:endParaRPr lang="en-US" altLang="en-US">
              <a:latin typeface="Arial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Adding 5 numbers without using loops</a:t>
            </a:r>
          </a:p>
        </p:txBody>
      </p:sp>
      <p:sp>
        <p:nvSpPr>
          <p:cNvPr id="10246" name="Text Box 5"/>
          <p:cNvSpPr txBox="1">
            <a:spLocks noChangeArrowheads="1"/>
          </p:cNvSpPr>
          <p:nvPr/>
        </p:nvSpPr>
        <p:spPr bwMode="auto">
          <a:xfrm>
            <a:off x="609600" y="1600200"/>
            <a:ext cx="4724400" cy="3046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2400" dirty="0" err="1"/>
              <a:t>int</a:t>
            </a:r>
            <a:r>
              <a:rPr lang="en-US" altLang="en-US" sz="2400" dirty="0"/>
              <a:t> n1, n2, n3, n4, n5, sum=0;</a:t>
            </a:r>
          </a:p>
          <a:p>
            <a:r>
              <a:rPr lang="en-US" altLang="en-US" sz="2400" dirty="0" err="1"/>
              <a:t>cin</a:t>
            </a:r>
            <a:r>
              <a:rPr lang="en-US" altLang="en-US" sz="2400" dirty="0"/>
              <a:t> &gt;&gt; n1;</a:t>
            </a:r>
          </a:p>
          <a:p>
            <a:r>
              <a:rPr lang="en-US" altLang="en-US" sz="2400" dirty="0" err="1"/>
              <a:t>cin</a:t>
            </a:r>
            <a:r>
              <a:rPr lang="en-US" altLang="en-US" sz="2400" dirty="0"/>
              <a:t>&gt;&gt; n2;</a:t>
            </a:r>
          </a:p>
          <a:p>
            <a:r>
              <a:rPr lang="en-US" altLang="en-US" sz="2400" dirty="0" err="1"/>
              <a:t>cin</a:t>
            </a:r>
            <a:r>
              <a:rPr lang="en-US" altLang="en-US" sz="2400" dirty="0"/>
              <a:t>&gt;&gt; n3;</a:t>
            </a:r>
          </a:p>
          <a:p>
            <a:r>
              <a:rPr lang="en-US" altLang="en-US" sz="2400" dirty="0" err="1"/>
              <a:t>cin</a:t>
            </a:r>
            <a:r>
              <a:rPr lang="en-US" altLang="en-US" sz="2400" dirty="0"/>
              <a:t>&gt;&gt;n4;</a:t>
            </a:r>
          </a:p>
          <a:p>
            <a:r>
              <a:rPr lang="en-US" altLang="en-US" sz="2400" dirty="0" err="1"/>
              <a:t>cin</a:t>
            </a:r>
            <a:r>
              <a:rPr lang="en-US" altLang="en-US" sz="2400" dirty="0"/>
              <a:t>&gt;&gt;n5;</a:t>
            </a:r>
          </a:p>
          <a:p>
            <a:r>
              <a:rPr lang="en-US" altLang="en-US" sz="2400" dirty="0"/>
              <a:t>sum= sum + (n1+n2+n3+n4+n5);</a:t>
            </a:r>
          </a:p>
          <a:p>
            <a:r>
              <a:rPr lang="en-US" altLang="en-US" sz="2400" dirty="0" err="1"/>
              <a:t>cout</a:t>
            </a:r>
            <a:r>
              <a:rPr lang="en-US" altLang="en-US" sz="2400" dirty="0"/>
              <a:t> &lt;&lt; sum;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Arial" charset="0"/>
              </a:rPr>
              <a:t>Programming for Engineers</a:t>
            </a: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59AF1F-0CBB-4671-9631-E64CCDEF56EA}" type="slidenum">
              <a:rPr lang="en-US" altLang="en-US" smtClean="0">
                <a:latin typeface="Arial" charset="0"/>
              </a:rPr>
              <a:pPr/>
              <a:t>40</a:t>
            </a:fld>
            <a:endParaRPr lang="en-US" altLang="en-US">
              <a:latin typeface="Arial" charset="0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Break Statements</a:t>
            </a:r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1895475" y="4837113"/>
            <a:ext cx="3079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60000"/>
              </a:spcBef>
              <a:buClr>
                <a:srgbClr val="000066"/>
              </a:buClr>
              <a:buFontTx/>
              <a:buChar char="•"/>
            </a:pPr>
            <a:endParaRPr lang="en-US" altLang="en-US" sz="2800">
              <a:solidFill>
                <a:srgbClr val="000000"/>
              </a:solidFill>
            </a:endParaRPr>
          </a:p>
        </p:txBody>
      </p:sp>
      <p:pic>
        <p:nvPicPr>
          <p:cNvPr id="8" name="Picture 7" descr="Untitl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1752600"/>
            <a:ext cx="4943662" cy="4201207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Arial" charset="0"/>
              </a:rPr>
              <a:t>Programming for Engineers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63562F-D085-4E45-B86D-879E4468E1B7}" type="slidenum">
              <a:rPr lang="en-US" altLang="en-US" smtClean="0">
                <a:latin typeface="Arial" charset="0"/>
              </a:rPr>
              <a:pPr/>
              <a:t>41</a:t>
            </a:fld>
            <a:endParaRPr lang="en-US" altLang="en-US">
              <a:latin typeface="Arial" charset="0"/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Continue Statements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05000"/>
            <a:ext cx="7772400" cy="4225925"/>
          </a:xfrm>
        </p:spPr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2400" dirty="0">
                <a:solidFill>
                  <a:srgbClr val="FF0000"/>
                </a:solidFill>
              </a:rPr>
              <a:t>continue</a:t>
            </a:r>
            <a:r>
              <a:rPr lang="en-US" altLang="en-US" sz="2400" dirty="0"/>
              <a:t> is used in while, for, and do-while structures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400" dirty="0"/>
              <a:t>When executed in a loop, It skips remaining statements and proceeds with the next iteration of the loop </a:t>
            </a:r>
          </a:p>
        </p:txBody>
      </p:sp>
      <p:sp>
        <p:nvSpPr>
          <p:cNvPr id="35846" name="Rectangle 4"/>
          <p:cNvSpPr>
            <a:spLocks noChangeArrowheads="1"/>
          </p:cNvSpPr>
          <p:nvPr/>
        </p:nvSpPr>
        <p:spPr bwMode="auto">
          <a:xfrm>
            <a:off x="2133600" y="4038600"/>
            <a:ext cx="457200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count = 0; </a:t>
            </a:r>
          </a:p>
          <a:p>
            <a:r>
              <a:rPr lang="en-US" altLang="en-US">
                <a:solidFill>
                  <a:srgbClr val="000000"/>
                </a:solidFill>
              </a:rPr>
              <a:t>while( count &lt; 20) { </a:t>
            </a:r>
          </a:p>
          <a:p>
            <a:r>
              <a:rPr lang="en-US" altLang="en-US">
                <a:solidFill>
                  <a:srgbClr val="000000"/>
                </a:solidFill>
              </a:rPr>
              <a:t>     cin&gt;&gt;num; </a:t>
            </a:r>
          </a:p>
          <a:p>
            <a:r>
              <a:rPr lang="en-US" altLang="en-US">
                <a:solidFill>
                  <a:srgbClr val="000000"/>
                </a:solidFill>
              </a:rPr>
              <a:t>     if (num &lt; 0)      	</a:t>
            </a:r>
          </a:p>
          <a:p>
            <a:r>
              <a:rPr lang="en-US" altLang="en-US">
                <a:solidFill>
                  <a:srgbClr val="000000"/>
                </a:solidFill>
              </a:rPr>
              <a:t>         continue;</a:t>
            </a:r>
          </a:p>
          <a:p>
            <a:r>
              <a:rPr lang="en-US" altLang="en-US">
                <a:solidFill>
                  <a:srgbClr val="000000"/>
                </a:solidFill>
              </a:rPr>
              <a:t>     sum = sum + num; </a:t>
            </a:r>
          </a:p>
          <a:p>
            <a:r>
              <a:rPr lang="en-US" altLang="en-US">
                <a:solidFill>
                  <a:srgbClr val="000000"/>
                </a:solidFill>
              </a:rPr>
              <a:t>     count++;</a:t>
            </a:r>
          </a:p>
          <a:p>
            <a:r>
              <a:rPr lang="en-US" altLang="en-US">
                <a:solidFill>
                  <a:srgbClr val="000000"/>
                </a:solidFill>
              </a:rPr>
              <a:t>}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Arial" charset="0"/>
              </a:rPr>
              <a:t>Programming for Engineers</a:t>
            </a: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59AF1F-0CBB-4671-9631-E64CCDEF56EA}" type="slidenum">
              <a:rPr lang="en-US" altLang="en-US" smtClean="0">
                <a:latin typeface="Arial" charset="0"/>
              </a:rPr>
              <a:pPr/>
              <a:t>42</a:t>
            </a:fld>
            <a:endParaRPr lang="en-US" altLang="en-US">
              <a:latin typeface="Arial" charset="0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Break &amp; Continue Statements</a:t>
            </a:r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1895475" y="4837113"/>
            <a:ext cx="3079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60000"/>
              </a:spcBef>
              <a:buClr>
                <a:srgbClr val="000066"/>
              </a:buClr>
              <a:buFontTx/>
              <a:buChar char="•"/>
            </a:pPr>
            <a:endParaRPr lang="en-US" altLang="en-US" sz="2800">
              <a:solidFill>
                <a:srgbClr val="000000"/>
              </a:solidFill>
            </a:endParaRPr>
          </a:p>
        </p:txBody>
      </p:sp>
      <p:pic>
        <p:nvPicPr>
          <p:cNvPr id="7" name="Picture 6" descr="Untitl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1600200"/>
            <a:ext cx="5777539" cy="4807587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Arial" charset="0"/>
              </a:rPr>
              <a:t>Programming for Engineers</a:t>
            </a: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59AF1F-0CBB-4671-9631-E64CCDEF56EA}" type="slidenum">
              <a:rPr lang="en-US" altLang="en-US" smtClean="0">
                <a:latin typeface="Arial" charset="0"/>
              </a:rPr>
              <a:pPr/>
              <a:t>43</a:t>
            </a:fld>
            <a:endParaRPr lang="en-US" altLang="en-US">
              <a:latin typeface="Arial" charset="0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Break &amp; Continue Statements</a:t>
            </a:r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1895475" y="4837113"/>
            <a:ext cx="3079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60000"/>
              </a:spcBef>
              <a:buClr>
                <a:srgbClr val="000066"/>
              </a:buClr>
              <a:buFontTx/>
              <a:buChar char="•"/>
            </a:pPr>
            <a:endParaRPr lang="en-US" altLang="en-US" sz="2800">
              <a:solidFill>
                <a:srgbClr val="000000"/>
              </a:solidFill>
            </a:endParaRPr>
          </a:p>
        </p:txBody>
      </p:sp>
      <p:pic>
        <p:nvPicPr>
          <p:cNvPr id="7" name="Picture 6" descr="Untitl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66783" y="1600200"/>
            <a:ext cx="5558772" cy="4807587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Nested Control Structures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8288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dirty="0"/>
              <a:t>The placing of one loop inside the body of another loop is called </a:t>
            </a:r>
            <a:r>
              <a:rPr lang="en-GB" b="1" dirty="0"/>
              <a:t>nesting</a:t>
            </a:r>
            <a:r>
              <a:rPr lang="en-GB" dirty="0"/>
              <a:t>.  </a:t>
            </a:r>
          </a:p>
          <a:p>
            <a:pPr eaLnBrk="1" hangingPunct="1">
              <a:lnSpc>
                <a:spcPct val="90000"/>
              </a:lnSpc>
            </a:pPr>
            <a:r>
              <a:rPr lang="en-GB" dirty="0"/>
              <a:t>When you "</a:t>
            </a:r>
            <a:r>
              <a:rPr lang="en-GB" b="1" dirty="0"/>
              <a:t>nest</a:t>
            </a:r>
            <a:r>
              <a:rPr lang="en-GB" dirty="0"/>
              <a:t>" two loops, for one repetition of the outer loop, all of the inner loop repetition are performed.  </a:t>
            </a:r>
          </a:p>
          <a:p>
            <a:pPr eaLnBrk="1" hangingPunct="1">
              <a:lnSpc>
                <a:spcPct val="90000"/>
              </a:lnSpc>
            </a:pPr>
            <a:r>
              <a:rPr lang="en-GB" dirty="0"/>
              <a:t>All types of loops may be nested, the most commonly nested loops are </a:t>
            </a:r>
            <a:r>
              <a:rPr lang="en-GB" b="1" dirty="0"/>
              <a:t>for</a:t>
            </a:r>
            <a:r>
              <a:rPr lang="en-GB" dirty="0"/>
              <a:t> loops.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4505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CD75B7-27FF-40A1-9D20-943F5A751779}" type="slidenum">
              <a:rPr lang="en-US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CD75B7-27FF-40A1-9D20-943F5A751779}" type="slidenum">
              <a:rPr lang="en-US"/>
              <a:pPr>
                <a:defRPr/>
              </a:pPr>
              <a:t>45</a:t>
            </a:fld>
            <a:endParaRPr lang="en-US" dirty="0"/>
          </a:p>
        </p:txBody>
      </p:sp>
      <p:pic>
        <p:nvPicPr>
          <p:cNvPr id="8" name="Picture 7" descr="Untitl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3067" y="309067"/>
            <a:ext cx="6015533" cy="6015533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CD75B7-27FF-40A1-9D20-943F5A751779}" type="slidenum">
              <a:rPr lang="en-US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Example</a:t>
            </a:r>
          </a:p>
        </p:txBody>
      </p:sp>
      <p:pic>
        <p:nvPicPr>
          <p:cNvPr id="7" name="Picture 6" descr="Untitl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33800" y="148580"/>
            <a:ext cx="4099281" cy="625222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Nested Control Structures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8288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To create the following pattern: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/>
              <a:t>		</a:t>
            </a:r>
            <a:r>
              <a:rPr lang="en-US" sz="2000">
                <a:latin typeface="Courier New" pitchFamily="49" charset="0"/>
              </a:rPr>
              <a:t>*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>
                <a:latin typeface="Courier New" pitchFamily="49" charset="0"/>
              </a:rPr>
              <a:t>		**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>
                <a:latin typeface="Courier New" pitchFamily="49" charset="0"/>
              </a:rPr>
              <a:t>		***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>
                <a:latin typeface="Courier New" pitchFamily="49" charset="0"/>
              </a:rPr>
              <a:t>		****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>
                <a:latin typeface="Courier New" pitchFamily="49" charset="0"/>
              </a:rPr>
              <a:t>		*****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We can use the following code: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sz="2000">
                <a:latin typeface="Courier New" pitchFamily="49" charset="0"/>
              </a:rPr>
              <a:t>		for (i = 1; i &lt;= 5 ; i++)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>
                <a:latin typeface="Courier New" pitchFamily="49" charset="0"/>
              </a:rPr>
              <a:t>		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>
                <a:latin typeface="Courier New" pitchFamily="49" charset="0"/>
              </a:rPr>
              <a:t>		   	for (j = 1; j &lt;= i; j++)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>
                <a:latin typeface="Courier New" pitchFamily="49" charset="0"/>
              </a:rPr>
              <a:t>		     		cout &lt;&lt; "*";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>
                <a:latin typeface="Courier New" pitchFamily="49" charset="0"/>
              </a:rPr>
              <a:t>		   	cout &lt;&lt; endl;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>
                <a:latin typeface="Courier New" pitchFamily="49" charset="0"/>
              </a:rPr>
              <a:t>		}</a:t>
            </a:r>
          </a:p>
        </p:txBody>
      </p:sp>
      <p:sp>
        <p:nvSpPr>
          <p:cNvPr id="4505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CD75B7-27FF-40A1-9D20-943F5A751779}" type="slidenum">
              <a:rPr lang="en-US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Nested Control Structures (cont'd.)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What is the result if we replace the first </a:t>
            </a:r>
            <a:r>
              <a:rPr lang="en-US">
                <a:latin typeface="Courier New" pitchFamily="49" charset="0"/>
              </a:rPr>
              <a:t>for</a:t>
            </a:r>
            <a:r>
              <a:rPr lang="en-US"/>
              <a:t> statement with the following?</a:t>
            </a:r>
          </a:p>
          <a:p>
            <a:pPr eaLnBrk="1" hangingPunct="1">
              <a:lnSpc>
                <a:spcPct val="190000"/>
              </a:lnSpc>
              <a:buFontTx/>
              <a:buNone/>
            </a:pPr>
            <a:r>
              <a:rPr lang="en-US" sz="2000"/>
              <a:t>		</a:t>
            </a:r>
            <a:r>
              <a:rPr lang="en-US" sz="2000">
                <a:latin typeface="Courier New" pitchFamily="49" charset="0"/>
              </a:rPr>
              <a:t>for (i = 5; i &gt;= 1; i--)</a:t>
            </a:r>
          </a:p>
          <a:p>
            <a:pPr eaLnBrk="1" hangingPunct="1"/>
            <a:r>
              <a:rPr lang="en-US"/>
              <a:t>Answer:</a:t>
            </a:r>
          </a:p>
          <a:p>
            <a:pPr eaLnBrk="1" hangingPunct="1">
              <a:buFontTx/>
              <a:buNone/>
            </a:pPr>
            <a:r>
              <a:rPr lang="en-US" sz="2000"/>
              <a:t>		</a:t>
            </a:r>
            <a:r>
              <a:rPr lang="en-US" sz="2000">
                <a:latin typeface="Courier New" pitchFamily="49" charset="0"/>
              </a:rPr>
              <a:t>*****</a:t>
            </a:r>
          </a:p>
          <a:p>
            <a:pPr eaLnBrk="1" hangingPunct="1">
              <a:buFontTx/>
              <a:buNone/>
            </a:pPr>
            <a:r>
              <a:rPr lang="en-US" sz="2000">
                <a:latin typeface="Courier New" pitchFamily="49" charset="0"/>
              </a:rPr>
              <a:t>		****</a:t>
            </a:r>
          </a:p>
          <a:p>
            <a:pPr eaLnBrk="1" hangingPunct="1">
              <a:buFontTx/>
              <a:buNone/>
            </a:pPr>
            <a:r>
              <a:rPr lang="en-US" sz="2000">
                <a:latin typeface="Courier New" pitchFamily="49" charset="0"/>
              </a:rPr>
              <a:t>		***</a:t>
            </a:r>
          </a:p>
          <a:p>
            <a:pPr eaLnBrk="1" hangingPunct="1">
              <a:buFontTx/>
              <a:buNone/>
            </a:pPr>
            <a:r>
              <a:rPr lang="en-US" sz="2000">
                <a:latin typeface="Courier New" pitchFamily="49" charset="0"/>
              </a:rPr>
              <a:t>		**</a:t>
            </a:r>
          </a:p>
          <a:p>
            <a:pPr eaLnBrk="1" hangingPunct="1">
              <a:buFontTx/>
              <a:buNone/>
            </a:pPr>
            <a:r>
              <a:rPr lang="en-US" sz="2000">
                <a:latin typeface="Courier New" pitchFamily="49" charset="0"/>
              </a:rPr>
              <a:t>		*</a:t>
            </a:r>
          </a:p>
          <a:p>
            <a:pPr eaLnBrk="1" hangingPunct="1">
              <a:buFontTx/>
              <a:buNone/>
            </a:pPr>
            <a:endParaRPr lang="en-US" sz="2400">
              <a:latin typeface="Courier New" pitchFamily="49" charset="0"/>
            </a:endParaRPr>
          </a:p>
        </p:txBody>
      </p:sp>
      <p:sp>
        <p:nvSpPr>
          <p:cNvPr id="4608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A5D9EF-2DEF-45C7-9555-4D3E0F79AAFB}" type="slidenum">
              <a:rPr lang="en-US"/>
              <a:pPr>
                <a:defRPr/>
              </a:pPr>
              <a:t>48</a:t>
            </a:fld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CD75B7-27FF-40A1-9D20-943F5A751779}" type="slidenum">
              <a:rPr lang="en-US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Example</a:t>
            </a:r>
          </a:p>
        </p:txBody>
      </p:sp>
      <p:pic>
        <p:nvPicPr>
          <p:cNvPr id="7" name="Picture 6" descr="Untitled.png"/>
          <p:cNvPicPr>
            <a:picLocks noChangeAspect="1"/>
          </p:cNvPicPr>
          <p:nvPr/>
        </p:nvPicPr>
        <p:blipFill rotWithShape="1">
          <a:blip r:embed="rId2" cstate="print">
            <a:lum contrast="20000"/>
          </a:blip>
          <a:srcRect t="19213"/>
          <a:stretch/>
        </p:blipFill>
        <p:spPr>
          <a:xfrm>
            <a:off x="685800" y="1524000"/>
            <a:ext cx="2383913" cy="49494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Arial" charset="0"/>
              </a:rPr>
              <a:t>Programming for Engineers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C17389-F34C-4FB9-B58D-DD895634FFFA}" type="slidenum">
              <a:rPr lang="en-US" altLang="en-US" smtClean="0">
                <a:latin typeface="Arial" charset="0"/>
              </a:rPr>
              <a:pPr/>
              <a:t>5</a:t>
            </a:fld>
            <a:endParaRPr lang="en-US" altLang="en-US">
              <a:latin typeface="Arial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Adding 5 numbers without using loops</a:t>
            </a:r>
          </a:p>
        </p:txBody>
      </p:sp>
      <p:sp>
        <p:nvSpPr>
          <p:cNvPr id="10246" name="Text Box 5"/>
          <p:cNvSpPr txBox="1">
            <a:spLocks noChangeArrowheads="1"/>
          </p:cNvSpPr>
          <p:nvPr/>
        </p:nvSpPr>
        <p:spPr bwMode="auto">
          <a:xfrm>
            <a:off x="609600" y="1600200"/>
            <a:ext cx="4724400" cy="3046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2400" dirty="0" err="1"/>
              <a:t>int</a:t>
            </a:r>
            <a:r>
              <a:rPr lang="en-US" altLang="en-US" sz="2400" dirty="0"/>
              <a:t> n1, n2, n3, n4, n5, sum=0;</a:t>
            </a:r>
          </a:p>
          <a:p>
            <a:r>
              <a:rPr lang="en-US" altLang="en-US" sz="2400" dirty="0" err="1"/>
              <a:t>cin</a:t>
            </a:r>
            <a:r>
              <a:rPr lang="en-US" altLang="en-US" sz="2400" dirty="0"/>
              <a:t> &gt;&gt; n1;</a:t>
            </a:r>
          </a:p>
          <a:p>
            <a:r>
              <a:rPr lang="en-US" altLang="en-US" sz="2400" dirty="0" err="1"/>
              <a:t>cin</a:t>
            </a:r>
            <a:r>
              <a:rPr lang="en-US" altLang="en-US" sz="2400" dirty="0"/>
              <a:t>&gt;&gt; n2;</a:t>
            </a:r>
          </a:p>
          <a:p>
            <a:r>
              <a:rPr lang="en-US" altLang="en-US" sz="2400" dirty="0" err="1"/>
              <a:t>cin</a:t>
            </a:r>
            <a:r>
              <a:rPr lang="en-US" altLang="en-US" sz="2400" dirty="0"/>
              <a:t>&gt;&gt; n3;</a:t>
            </a:r>
          </a:p>
          <a:p>
            <a:r>
              <a:rPr lang="en-US" altLang="en-US" sz="2400" dirty="0" err="1"/>
              <a:t>cin</a:t>
            </a:r>
            <a:r>
              <a:rPr lang="en-US" altLang="en-US" sz="2400" dirty="0"/>
              <a:t>&gt;&gt;n4;</a:t>
            </a:r>
          </a:p>
          <a:p>
            <a:r>
              <a:rPr lang="en-US" altLang="en-US" sz="2400" dirty="0" err="1"/>
              <a:t>cin</a:t>
            </a:r>
            <a:r>
              <a:rPr lang="en-US" altLang="en-US" sz="2400" dirty="0"/>
              <a:t>&gt;&gt;n5;</a:t>
            </a:r>
          </a:p>
          <a:p>
            <a:r>
              <a:rPr lang="en-US" altLang="en-US" sz="2400" dirty="0"/>
              <a:t>sum= sum + (n1+n2+n3+n4+n5);</a:t>
            </a:r>
          </a:p>
          <a:p>
            <a:r>
              <a:rPr lang="en-US" altLang="en-US" sz="2400" dirty="0" err="1"/>
              <a:t>cout</a:t>
            </a:r>
            <a:r>
              <a:rPr lang="en-US" altLang="en-US" sz="2400" dirty="0"/>
              <a:t> &lt;&lt; sum;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3969603"/>
            <a:ext cx="3754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33035" y="5660471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Step 2 and 3 need to be repeated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CD75B7-27FF-40A1-9D20-943F5A751779}" type="slidenum">
              <a:rPr lang="en-US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Example</a:t>
            </a:r>
          </a:p>
        </p:txBody>
      </p:sp>
      <p:pic>
        <p:nvPicPr>
          <p:cNvPr id="7" name="Picture 6" descr="Untitled.png"/>
          <p:cNvPicPr>
            <a:picLocks noChangeAspect="1"/>
          </p:cNvPicPr>
          <p:nvPr/>
        </p:nvPicPr>
        <p:blipFill>
          <a:blip r:embed="rId2" cstate="print">
            <a:lum contrast="10000"/>
          </a:blip>
          <a:srcRect t="18657"/>
          <a:stretch>
            <a:fillRect/>
          </a:stretch>
        </p:blipFill>
        <p:spPr>
          <a:xfrm>
            <a:off x="685800" y="1524000"/>
            <a:ext cx="2383913" cy="4983534"/>
          </a:xfrm>
          <a:prstGeom prst="rect">
            <a:avLst/>
          </a:prstGeom>
        </p:spPr>
      </p:pic>
      <p:pic>
        <p:nvPicPr>
          <p:cNvPr id="8" name="Picture 7" descr="Untitl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0" y="2743199"/>
            <a:ext cx="1600200" cy="1797149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CD75B7-27FF-40A1-9D20-943F5A751779}" type="slidenum">
              <a:rPr lang="en-US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Example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676400"/>
            <a:ext cx="6538166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CD75B7-27FF-40A1-9D20-943F5A751779}" type="slidenum">
              <a:rPr lang="en-US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Example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676400"/>
            <a:ext cx="6538166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5715000"/>
            <a:ext cx="57912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1143000"/>
            <a:ext cx="7086600" cy="2362200"/>
          </a:xfrm>
        </p:spPr>
        <p:txBody>
          <a:bodyPr/>
          <a:lstStyle/>
          <a:p>
            <a:pPr algn="ctr" eaLnBrk="1" hangingPunct="1"/>
            <a:r>
              <a:rPr lang="en-US" sz="5400" b="1" dirty="0">
                <a:latin typeface="Monotype Corsiva" pitchFamily="66" charset="0"/>
                <a:ea typeface="ＭＳ Ｐゴシック" pitchFamily="34" charset="-128"/>
              </a:rPr>
              <a:t>End of Chapter 5</a:t>
            </a:r>
            <a:br>
              <a:rPr lang="en-US" sz="5400" b="1" dirty="0">
                <a:latin typeface="Monotype Corsiva" pitchFamily="66" charset="0"/>
                <a:ea typeface="ＭＳ Ｐゴシック" pitchFamily="34" charset="-128"/>
              </a:rPr>
            </a:br>
            <a:r>
              <a:rPr lang="en-US" sz="5400" b="1" dirty="0">
                <a:latin typeface="Monotype Corsiva" pitchFamily="66" charset="0"/>
                <a:ea typeface="ＭＳ Ｐゴシック" pitchFamily="34" charset="-128"/>
              </a:rPr>
              <a:t>Thank You!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Arial" charset="0"/>
              </a:rPr>
              <a:t>Programming for Engineers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C17389-F34C-4FB9-B58D-DD895634FFFA}" type="slidenum">
              <a:rPr lang="en-US" altLang="en-US" smtClean="0">
                <a:latin typeface="Arial" charset="0"/>
              </a:rPr>
              <a:pPr/>
              <a:t>6</a:t>
            </a:fld>
            <a:endParaRPr lang="en-US" altLang="en-US">
              <a:latin typeface="Arial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7813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Adding 5 numbers using while loop</a:t>
            </a:r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5105400" y="3429000"/>
            <a:ext cx="3962400" cy="34163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2400" dirty="0" err="1"/>
              <a:t>int</a:t>
            </a:r>
            <a:r>
              <a:rPr lang="en-US" altLang="en-US" sz="2400" dirty="0"/>
              <a:t> number, sum=0;</a:t>
            </a:r>
          </a:p>
          <a:p>
            <a:r>
              <a:rPr lang="en-US" altLang="en-US" sz="2400" dirty="0"/>
              <a:t>int </a:t>
            </a:r>
            <a:r>
              <a:rPr lang="en-US" altLang="en-US" sz="2400" dirty="0">
                <a:solidFill>
                  <a:srgbClr val="FF0000"/>
                </a:solidFill>
              </a:rPr>
              <a:t>counter = 0</a:t>
            </a:r>
            <a:r>
              <a:rPr lang="en-US" altLang="en-US" sz="2400" dirty="0"/>
              <a:t>;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while (counter &lt; 5) </a:t>
            </a:r>
          </a:p>
          <a:p>
            <a:r>
              <a:rPr lang="en-US" altLang="en-US" sz="2400" dirty="0"/>
              <a:t>{</a:t>
            </a:r>
          </a:p>
          <a:p>
            <a:r>
              <a:rPr lang="en-US" altLang="en-US" sz="2400" dirty="0"/>
              <a:t>      </a:t>
            </a:r>
            <a:r>
              <a:rPr lang="en-US" altLang="en-US" sz="2400" dirty="0" err="1"/>
              <a:t>cin</a:t>
            </a:r>
            <a:r>
              <a:rPr lang="en-US" altLang="en-US" sz="2400" dirty="0"/>
              <a:t> &gt;&gt; number;</a:t>
            </a:r>
          </a:p>
          <a:p>
            <a:r>
              <a:rPr lang="en-US" altLang="en-US" sz="2400" dirty="0"/>
              <a:t>      sum= sum + number;</a:t>
            </a:r>
          </a:p>
          <a:p>
            <a:r>
              <a:rPr lang="en-US" altLang="en-US" sz="2400" dirty="0"/>
              <a:t>      </a:t>
            </a:r>
            <a:r>
              <a:rPr lang="en-US" altLang="en-US" sz="2400" dirty="0">
                <a:solidFill>
                  <a:srgbClr val="FF0000"/>
                </a:solidFill>
              </a:rPr>
              <a:t>counter++;</a:t>
            </a:r>
          </a:p>
          <a:p>
            <a:r>
              <a:rPr lang="en-US" altLang="en-US" sz="2400" dirty="0"/>
              <a:t>}</a:t>
            </a:r>
          </a:p>
          <a:p>
            <a:r>
              <a:rPr lang="en-US" altLang="en-US" sz="2400" dirty="0" err="1"/>
              <a:t>cout</a:t>
            </a:r>
            <a:r>
              <a:rPr lang="en-US" altLang="en-US" sz="2400" dirty="0"/>
              <a:t> &lt;&lt; sum;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85800" y="1600200"/>
            <a:ext cx="4191000" cy="25545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2000" dirty="0" err="1"/>
              <a:t>int</a:t>
            </a:r>
            <a:r>
              <a:rPr lang="en-US" altLang="en-US" sz="2000" dirty="0"/>
              <a:t> n1, n2, n3, n4, n5, sum=0;</a:t>
            </a:r>
          </a:p>
          <a:p>
            <a:r>
              <a:rPr lang="en-US" altLang="en-US" sz="2000" dirty="0" err="1"/>
              <a:t>cin</a:t>
            </a:r>
            <a:r>
              <a:rPr lang="en-US" altLang="en-US" sz="2000" dirty="0"/>
              <a:t> &gt;&gt; n1;</a:t>
            </a:r>
          </a:p>
          <a:p>
            <a:r>
              <a:rPr lang="en-US" altLang="en-US" sz="2000" dirty="0" err="1"/>
              <a:t>cin</a:t>
            </a:r>
            <a:r>
              <a:rPr lang="en-US" altLang="en-US" sz="2000" dirty="0"/>
              <a:t>&gt;&gt; n2;</a:t>
            </a:r>
          </a:p>
          <a:p>
            <a:r>
              <a:rPr lang="en-US" altLang="en-US" sz="2000" dirty="0" err="1"/>
              <a:t>cin</a:t>
            </a:r>
            <a:r>
              <a:rPr lang="en-US" altLang="en-US" sz="2000" dirty="0"/>
              <a:t>&gt;&gt; n3;</a:t>
            </a:r>
          </a:p>
          <a:p>
            <a:r>
              <a:rPr lang="en-US" altLang="en-US" sz="2000" dirty="0" err="1"/>
              <a:t>cin</a:t>
            </a:r>
            <a:r>
              <a:rPr lang="en-US" altLang="en-US" sz="2000" dirty="0"/>
              <a:t>&gt;&gt;n4;</a:t>
            </a:r>
          </a:p>
          <a:p>
            <a:r>
              <a:rPr lang="en-US" altLang="en-US" sz="2000" dirty="0" err="1"/>
              <a:t>cin</a:t>
            </a:r>
            <a:r>
              <a:rPr lang="en-US" altLang="en-US" sz="2000" dirty="0"/>
              <a:t>&gt;&gt;n5;</a:t>
            </a:r>
          </a:p>
          <a:p>
            <a:r>
              <a:rPr lang="en-US" altLang="en-US" sz="2000" dirty="0"/>
              <a:t>sum= sum + (n1+n2+n3+n4+n5);</a:t>
            </a:r>
          </a:p>
          <a:p>
            <a:r>
              <a:rPr lang="en-US" altLang="en-US" sz="2000" dirty="0" err="1"/>
              <a:t>cout</a:t>
            </a:r>
            <a:r>
              <a:rPr lang="en-US" altLang="en-US" sz="2000" dirty="0"/>
              <a:t> &lt;&lt; sum;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" y="54102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FF0000"/>
                </a:solidFill>
              </a:rPr>
              <a:t>Counter </a:t>
            </a:r>
            <a:r>
              <a:rPr lang="en-GB" dirty="0">
                <a:solidFill>
                  <a:srgbClr val="FF0000"/>
                </a:solidFill>
              </a:rPr>
              <a:t>is called the Loop Control Variable (LCV)</a:t>
            </a:r>
            <a:endParaRPr lang="en-GB" i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 bwMode="auto">
          <a:xfrm flipV="1">
            <a:off x="3505200" y="4154745"/>
            <a:ext cx="2133600" cy="16364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Arial" charset="0"/>
              </a:rPr>
              <a:t>Programming for Engineers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2AEC96-350F-4F0A-AEE3-B336E9DD28C4}" type="slidenum">
              <a:rPr lang="en-US" altLang="en-US" smtClean="0">
                <a:latin typeface="Arial" charset="0"/>
              </a:rPr>
              <a:pPr/>
              <a:t>7</a:t>
            </a:fld>
            <a:endParaRPr lang="en-US" altLang="en-US">
              <a:latin typeface="Arial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while Loop Structure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524000"/>
            <a:ext cx="6245533" cy="3241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4572000"/>
            <a:ext cx="27813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943600" y="39624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Example: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Arial" charset="0"/>
              </a:rPr>
              <a:t>Programming for Engineers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7ADF23-6EE9-44AA-BE64-1C8EFFFE4107}" type="slidenum">
              <a:rPr lang="en-US" altLang="en-US" smtClean="0">
                <a:latin typeface="Arial" charset="0"/>
              </a:rPr>
              <a:pPr/>
              <a:t>8</a:t>
            </a:fld>
            <a:endParaRPr lang="en-US" altLang="en-US">
              <a:latin typeface="Arial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while Loop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general form of the while statement is: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		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US" altLang="en-US" dirty="0"/>
              <a:t>while is a reserved word</a:t>
            </a:r>
          </a:p>
          <a:p>
            <a:pPr eaLnBrk="1" hangingPunct="1"/>
            <a:r>
              <a:rPr lang="en-US" altLang="en-US" b="1" dirty="0"/>
              <a:t>Statement can be simple or compound</a:t>
            </a:r>
          </a:p>
          <a:p>
            <a:pPr eaLnBrk="1" hangingPunct="1"/>
            <a:r>
              <a:rPr lang="en-US" altLang="en-US" dirty="0"/>
              <a:t>Expression acts as a decision maker and is usually a logical expression </a:t>
            </a:r>
          </a:p>
          <a:p>
            <a:pPr eaLnBrk="1" hangingPunct="1"/>
            <a:r>
              <a:rPr lang="en-US" altLang="en-US" b="1" dirty="0"/>
              <a:t>Statement is called the body of the loop</a:t>
            </a:r>
            <a:r>
              <a:rPr lang="en-US" altLang="en-US" dirty="0"/>
              <a:t> </a:t>
            </a:r>
          </a:p>
          <a:p>
            <a:pPr eaLnBrk="1" hangingPunct="1"/>
            <a:r>
              <a:rPr lang="en-US" altLang="en-US" dirty="0"/>
              <a:t>The parentheses are part of the syntax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362200"/>
            <a:ext cx="27622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Arial" charset="0"/>
              </a:rPr>
              <a:t>Programming for Engineers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0AD790-CC92-4999-BAF1-B6B945403E5A}" type="slidenum">
              <a:rPr lang="en-US" altLang="en-US" smtClean="0">
                <a:latin typeface="Arial" charset="0"/>
              </a:rPr>
              <a:pPr/>
              <a:t>9</a:t>
            </a:fld>
            <a:endParaRPr lang="en-US" altLang="en-US">
              <a:latin typeface="Arial" charset="0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while Loop (continued)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4419600" cy="4800600"/>
          </a:xfrm>
        </p:spPr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2400" dirty="0"/>
              <a:t>Expression provides an </a:t>
            </a:r>
            <a:r>
              <a:rPr lang="en-US" altLang="en-US" sz="2400" b="1" i="1" dirty="0"/>
              <a:t>entry</a:t>
            </a:r>
            <a:r>
              <a:rPr lang="en-US" altLang="en-US" sz="2400" dirty="0"/>
              <a:t> condition 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400" dirty="0"/>
              <a:t>Statement executes if the expression initially evaluates to </a:t>
            </a:r>
            <a:r>
              <a:rPr lang="en-US" altLang="en-US" sz="2400" b="1" i="1" dirty="0"/>
              <a:t>true</a:t>
            </a:r>
            <a:r>
              <a:rPr lang="en-US" altLang="en-US" sz="2400" dirty="0"/>
              <a:t> 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400" dirty="0"/>
              <a:t>Loop condition is then re-evaluated  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400" dirty="0"/>
              <a:t>Statement continues to execute until the expression is no longer true</a:t>
            </a:r>
          </a:p>
        </p:txBody>
      </p:sp>
      <p:pic>
        <p:nvPicPr>
          <p:cNvPr id="7" name="Picture 6" descr="Untitl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29200" y="3352800"/>
            <a:ext cx="4114800" cy="24294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9" grpId="0" build="p"/>
    </p:bldLst>
  </p:timing>
</p:sld>
</file>

<file path=ppt/theme/theme1.xml><?xml version="1.0" encoding="utf-8"?>
<a:theme xmlns:a="http://schemas.openxmlformats.org/drawingml/2006/main" name="1_Layers">
  <a:themeElements>
    <a:clrScheme name="">
      <a:dk1>
        <a:srgbClr val="000000"/>
      </a:dk1>
      <a:lt1>
        <a:srgbClr val="FFFFFF"/>
      </a:lt1>
      <a:dk2>
        <a:srgbClr val="000066"/>
      </a:dk2>
      <a:lt2>
        <a:srgbClr val="D89F00"/>
      </a:lt2>
      <a:accent1>
        <a:srgbClr val="336699"/>
      </a:accent1>
      <a:accent2>
        <a:srgbClr val="FFCC00"/>
      </a:accent2>
      <a:accent3>
        <a:srgbClr val="FFFFFF"/>
      </a:accent3>
      <a:accent4>
        <a:srgbClr val="000000"/>
      </a:accent4>
      <a:accent5>
        <a:srgbClr val="ADB8CA"/>
      </a:accent5>
      <a:accent6>
        <a:srgbClr val="E7B900"/>
      </a:accent6>
      <a:hlink>
        <a:srgbClr val="990033"/>
      </a:hlink>
      <a:folHlink>
        <a:srgbClr val="FFD72B"/>
      </a:folHlink>
    </a:clrScheme>
    <a:fontScheme name="1_Layer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ayers 11">
        <a:dk1>
          <a:srgbClr val="000000"/>
        </a:dk1>
        <a:lt1>
          <a:srgbClr val="FFFFA5"/>
        </a:lt1>
        <a:dk2>
          <a:srgbClr val="000000"/>
        </a:dk2>
        <a:lt2>
          <a:srgbClr val="DCA200"/>
        </a:lt2>
        <a:accent1>
          <a:srgbClr val="04477A"/>
        </a:accent1>
        <a:accent2>
          <a:srgbClr val="FF0000"/>
        </a:accent2>
        <a:accent3>
          <a:srgbClr val="FFFFCF"/>
        </a:accent3>
        <a:accent4>
          <a:srgbClr val="000000"/>
        </a:accent4>
        <a:accent5>
          <a:srgbClr val="AAB1BE"/>
        </a:accent5>
        <a:accent6>
          <a:srgbClr val="E70000"/>
        </a:accent6>
        <a:hlink>
          <a:srgbClr val="990033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ayers 12">
        <a:dk1>
          <a:srgbClr val="000000"/>
        </a:dk1>
        <a:lt1>
          <a:srgbClr val="FFFFA5"/>
        </a:lt1>
        <a:dk2>
          <a:srgbClr val="000066"/>
        </a:dk2>
        <a:lt2>
          <a:srgbClr val="DCA200"/>
        </a:lt2>
        <a:accent1>
          <a:srgbClr val="04477A"/>
        </a:accent1>
        <a:accent2>
          <a:srgbClr val="FF0000"/>
        </a:accent2>
        <a:accent3>
          <a:srgbClr val="FFFFCF"/>
        </a:accent3>
        <a:accent4>
          <a:srgbClr val="000000"/>
        </a:accent4>
        <a:accent5>
          <a:srgbClr val="AAB1BE"/>
        </a:accent5>
        <a:accent6>
          <a:srgbClr val="E70000"/>
        </a:accent6>
        <a:hlink>
          <a:srgbClr val="990033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ayers 13">
        <a:dk1>
          <a:srgbClr val="000000"/>
        </a:dk1>
        <a:lt1>
          <a:srgbClr val="FFFFC1"/>
        </a:lt1>
        <a:dk2>
          <a:srgbClr val="000066"/>
        </a:dk2>
        <a:lt2>
          <a:srgbClr val="DCA200"/>
        </a:lt2>
        <a:accent1>
          <a:srgbClr val="04477A"/>
        </a:accent1>
        <a:accent2>
          <a:srgbClr val="FF0000"/>
        </a:accent2>
        <a:accent3>
          <a:srgbClr val="FFFFDD"/>
        </a:accent3>
        <a:accent4>
          <a:srgbClr val="000000"/>
        </a:accent4>
        <a:accent5>
          <a:srgbClr val="AAB1BE"/>
        </a:accent5>
        <a:accent6>
          <a:srgbClr val="E70000"/>
        </a:accent6>
        <a:hlink>
          <a:srgbClr val="990033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ayers 14">
        <a:dk1>
          <a:srgbClr val="000000"/>
        </a:dk1>
        <a:lt1>
          <a:srgbClr val="FFFFCF"/>
        </a:lt1>
        <a:dk2>
          <a:srgbClr val="000066"/>
        </a:dk2>
        <a:lt2>
          <a:srgbClr val="DCA200"/>
        </a:lt2>
        <a:accent1>
          <a:srgbClr val="04477A"/>
        </a:accent1>
        <a:accent2>
          <a:srgbClr val="FF0000"/>
        </a:accent2>
        <a:accent3>
          <a:srgbClr val="FFFFE4"/>
        </a:accent3>
        <a:accent4>
          <a:srgbClr val="000000"/>
        </a:accent4>
        <a:accent5>
          <a:srgbClr val="AAB1BE"/>
        </a:accent5>
        <a:accent6>
          <a:srgbClr val="E70000"/>
        </a:accent6>
        <a:hlink>
          <a:srgbClr val="990033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ayers 15">
        <a:dk1>
          <a:srgbClr val="000000"/>
        </a:dk1>
        <a:lt1>
          <a:srgbClr val="FFFFCF"/>
        </a:lt1>
        <a:dk2>
          <a:srgbClr val="000066"/>
        </a:dk2>
        <a:lt2>
          <a:srgbClr val="DCA200"/>
        </a:lt2>
        <a:accent1>
          <a:srgbClr val="04477A"/>
        </a:accent1>
        <a:accent2>
          <a:srgbClr val="FF0000"/>
        </a:accent2>
        <a:accent3>
          <a:srgbClr val="FFFFE4"/>
        </a:accent3>
        <a:accent4>
          <a:srgbClr val="000000"/>
        </a:accent4>
        <a:accent5>
          <a:srgbClr val="AAB1BE"/>
        </a:accent5>
        <a:accent6>
          <a:srgbClr val="E70000"/>
        </a:accent6>
        <a:hlink>
          <a:srgbClr val="990033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ayers 16">
        <a:dk1>
          <a:srgbClr val="000000"/>
        </a:dk1>
        <a:lt1>
          <a:srgbClr val="FFFFCF"/>
        </a:lt1>
        <a:dk2>
          <a:srgbClr val="000066"/>
        </a:dk2>
        <a:lt2>
          <a:srgbClr val="D09A00"/>
        </a:lt2>
        <a:accent1>
          <a:srgbClr val="04477A"/>
        </a:accent1>
        <a:accent2>
          <a:srgbClr val="CC3300"/>
        </a:accent2>
        <a:accent3>
          <a:srgbClr val="FFFFE4"/>
        </a:accent3>
        <a:accent4>
          <a:srgbClr val="000000"/>
        </a:accent4>
        <a:accent5>
          <a:srgbClr val="AAB1BE"/>
        </a:accent5>
        <a:accent6>
          <a:srgbClr val="B92D00"/>
        </a:accent6>
        <a:hlink>
          <a:srgbClr val="990033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chapter03</Template>
  <TotalTime>6057</TotalTime>
  <Words>2112</Words>
  <Application>Microsoft Macintosh PowerPoint</Application>
  <PresentationFormat>On-screen Show (4:3)</PresentationFormat>
  <Paragraphs>380</Paragraphs>
  <Slides>53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2" baseType="lpstr">
      <vt:lpstr>ＭＳ Ｐゴシック</vt:lpstr>
      <vt:lpstr>Aparajita</vt:lpstr>
      <vt:lpstr>Arial</vt:lpstr>
      <vt:lpstr>Courier New</vt:lpstr>
      <vt:lpstr>Monotype Corsiva</vt:lpstr>
      <vt:lpstr>Times New Roman</vt:lpstr>
      <vt:lpstr>Wingdings</vt:lpstr>
      <vt:lpstr>1_Layers</vt:lpstr>
      <vt:lpstr>Bitmap Image</vt:lpstr>
      <vt:lpstr>Chapter 5: Control Structures II    (Repetition) </vt:lpstr>
      <vt:lpstr>Objectives</vt:lpstr>
      <vt:lpstr>Why Is Repetition Needed?</vt:lpstr>
      <vt:lpstr>Adding 5 numbers without using loops</vt:lpstr>
      <vt:lpstr>Adding 5 numbers without using loops</vt:lpstr>
      <vt:lpstr>Adding 5 numbers using while loop</vt:lpstr>
      <vt:lpstr>The while Loop Structure</vt:lpstr>
      <vt:lpstr>The while Loop</vt:lpstr>
      <vt:lpstr>The while Loop (continued)</vt:lpstr>
      <vt:lpstr>The while Loop (continued)</vt:lpstr>
      <vt:lpstr>The while Loop (continued)</vt:lpstr>
      <vt:lpstr>The while Loop (continued)</vt:lpstr>
      <vt:lpstr>Forms of while Loop </vt:lpstr>
      <vt:lpstr>Counter-Controlled while Loops</vt:lpstr>
      <vt:lpstr>PowerPoint Presentation</vt:lpstr>
      <vt:lpstr>Sentinel-Controlled while Loops</vt:lpstr>
      <vt:lpstr>Sentinel-Controlled while Loops (Continued)</vt:lpstr>
      <vt:lpstr>PowerPoint Presentation</vt:lpstr>
      <vt:lpstr>Flag-Controlled while Loops</vt:lpstr>
      <vt:lpstr>Flag-Controlled while Loops</vt:lpstr>
      <vt:lpstr>Example – Number Guess</vt:lpstr>
      <vt:lpstr>Example – Number Guess</vt:lpstr>
      <vt:lpstr>Another Example</vt:lpstr>
      <vt:lpstr>The for Loop</vt:lpstr>
      <vt:lpstr>The for Loop</vt:lpstr>
      <vt:lpstr>PowerPoint Presentation</vt:lpstr>
      <vt:lpstr>The for Loop (continued)</vt:lpstr>
      <vt:lpstr>The for Loop (continued)</vt:lpstr>
      <vt:lpstr>The for Loop (continued)</vt:lpstr>
      <vt:lpstr>The for Loop (continued)</vt:lpstr>
      <vt:lpstr>Programming Examples </vt:lpstr>
      <vt:lpstr>Programming Examples </vt:lpstr>
      <vt:lpstr>Increment &amp; Decrement Operators</vt:lpstr>
      <vt:lpstr>Programming Examples (Important) </vt:lpstr>
      <vt:lpstr>The do…while Loop</vt:lpstr>
      <vt:lpstr>The do…while Loop (continued)</vt:lpstr>
      <vt:lpstr>The do…while Loop (continued)</vt:lpstr>
      <vt:lpstr>PowerPoint Presentation</vt:lpstr>
      <vt:lpstr>Break &amp; Continue Statements</vt:lpstr>
      <vt:lpstr>Break Statements</vt:lpstr>
      <vt:lpstr>Continue Statements</vt:lpstr>
      <vt:lpstr>Break &amp; Continue Statements</vt:lpstr>
      <vt:lpstr>Break &amp; Continue Statements</vt:lpstr>
      <vt:lpstr>Nested Control Structures</vt:lpstr>
      <vt:lpstr>PowerPoint Presentation</vt:lpstr>
      <vt:lpstr>Example</vt:lpstr>
      <vt:lpstr>Nested Control Structures</vt:lpstr>
      <vt:lpstr>Nested Control Structures (cont'd.)</vt:lpstr>
      <vt:lpstr>Example</vt:lpstr>
      <vt:lpstr>Example</vt:lpstr>
      <vt:lpstr>Example</vt:lpstr>
      <vt:lpstr>Example</vt:lpstr>
      <vt:lpstr>End of Chapter 5 Thank You!</vt:lpstr>
    </vt:vector>
  </TitlesOfParts>
  <Company>Florida International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Charlyne Walker</dc:creator>
  <cp:lastModifiedBy>aryam alkaabi</cp:lastModifiedBy>
  <cp:revision>347</cp:revision>
  <cp:lastPrinted>1601-01-01T00:00:00Z</cp:lastPrinted>
  <dcterms:created xsi:type="dcterms:W3CDTF">2002-07-27T03:19:07Z</dcterms:created>
  <dcterms:modified xsi:type="dcterms:W3CDTF">2020-07-15T13:14:59Z</dcterms:modified>
</cp:coreProperties>
</file>