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0" r:id="rId1"/>
  </p:sldMasterIdLst>
  <p:notesMasterIdLst>
    <p:notesMasterId r:id="rId38"/>
  </p:notesMasterIdLst>
  <p:sldIdLst>
    <p:sldId id="613" r:id="rId2"/>
    <p:sldId id="616" r:id="rId3"/>
    <p:sldId id="618" r:id="rId4"/>
    <p:sldId id="619" r:id="rId5"/>
    <p:sldId id="500" r:id="rId6"/>
    <p:sldId id="454" r:id="rId7"/>
    <p:sldId id="455" r:id="rId8"/>
    <p:sldId id="498" r:id="rId9"/>
    <p:sldId id="517" r:id="rId10"/>
    <p:sldId id="501" r:id="rId11"/>
    <p:sldId id="504" r:id="rId12"/>
    <p:sldId id="506" r:id="rId13"/>
    <p:sldId id="632" r:id="rId14"/>
    <p:sldId id="620" r:id="rId15"/>
    <p:sldId id="633" r:id="rId16"/>
    <p:sldId id="634" r:id="rId17"/>
    <p:sldId id="635" r:id="rId18"/>
    <p:sldId id="636" r:id="rId19"/>
    <p:sldId id="637" r:id="rId20"/>
    <p:sldId id="638" r:id="rId21"/>
    <p:sldId id="639" r:id="rId22"/>
    <p:sldId id="640" r:id="rId23"/>
    <p:sldId id="641" r:id="rId24"/>
    <p:sldId id="643" r:id="rId25"/>
    <p:sldId id="644" r:id="rId26"/>
    <p:sldId id="645" r:id="rId27"/>
    <p:sldId id="646" r:id="rId28"/>
    <p:sldId id="647" r:id="rId29"/>
    <p:sldId id="624" r:id="rId30"/>
    <p:sldId id="626" r:id="rId31"/>
    <p:sldId id="625" r:id="rId32"/>
    <p:sldId id="627" r:id="rId33"/>
    <p:sldId id="628" r:id="rId34"/>
    <p:sldId id="629" r:id="rId35"/>
    <p:sldId id="630" r:id="rId36"/>
    <p:sldId id="631" r:id="rId37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Wingdings 2" panose="05020102010507070707" pitchFamily="18" charset="2"/>
      <p:regular r:id="rId45"/>
    </p:embeddedFont>
    <p:embeddedFont>
      <p:font typeface="Cambria Math" panose="02040503050406030204" pitchFamily="18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B400"/>
    <a:srgbClr val="89FF89"/>
    <a:srgbClr val="E9AF8B"/>
    <a:srgbClr val="83D64A"/>
    <a:srgbClr val="A6C2DA"/>
    <a:srgbClr val="FF7D7D"/>
    <a:srgbClr val="8FB3AA"/>
    <a:srgbClr val="5DFFA6"/>
    <a:srgbClr val="816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77" autoAdjust="0"/>
  </p:normalViewPr>
  <p:slideViewPr>
    <p:cSldViewPr>
      <p:cViewPr varScale="1">
        <p:scale>
          <a:sx n="68" d="100"/>
          <a:sy n="68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4BEAC-E005-4952-BC2E-B6DF74B63C24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57EF-200C-46F5-8C56-8DDEBEAA9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49D86-B153-4439-AFA4-3C13CF73A2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August 16,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3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7EF-200C-46F5-8C56-8DDEBEAA9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C57EF-200C-46F5-8C56-8DDEBEAA9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892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C8625-A3A9-4EDA-8D48-7AD88038F3E8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31F3-4C3F-4904-AC8D-3091AF275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0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6050037"/>
            <a:ext cx="6705600" cy="685800"/>
          </a:xfrm>
        </p:spPr>
        <p:txBody>
          <a:bodyPr>
            <a:normAutofit/>
          </a:bodyPr>
          <a:lstStyle/>
          <a:p>
            <a:r>
              <a:rPr lang="en-US" dirty="0"/>
              <a:t>Simons Institute, Cryptography Boot </a:t>
            </a:r>
            <a:r>
              <a:rPr lang="en-US" dirty="0" smtClean="0"/>
              <a:t>Camp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50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Shai Halevi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0" y="6044184"/>
            <a:ext cx="23622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May 18,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049959"/>
            <a:ext cx="9144000" cy="12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400" dirty="0" smtClean="0">
                <a:solidFill>
                  <a:srgbClr val="A6C2DA"/>
                </a:solidFill>
              </a:rPr>
              <a:t>Homomorphic Encryption (Part II):</a:t>
            </a:r>
          </a:p>
          <a:p>
            <a:pPr algn="ctr">
              <a:lnSpc>
                <a:spcPts val="4500"/>
              </a:lnSpc>
            </a:pPr>
            <a:r>
              <a:rPr lang="en-US" sz="4400" dirty="0" smtClean="0">
                <a:solidFill>
                  <a:srgbClr val="A6C2DA"/>
                </a:solidFill>
              </a:rPr>
              <a:t>Bootstrapping, FHE, and More</a:t>
            </a:r>
            <a:endParaRPr lang="en-US" sz="3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33" y="5530334"/>
            <a:ext cx="3432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Many slides taken from Craig Gentry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02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Modulus Reduction Magic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encrypts </a:t>
                </a:r>
                <a:r>
                  <a:rPr lang="el-GR" dirty="0"/>
                  <a:t>μ</a:t>
                </a:r>
                <a:r>
                  <a:rPr lang="en-US" dirty="0"/>
                  <a:t> – that is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𝜇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𝑀𝑆𝐵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Can we make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smaller?</a:t>
                </a:r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𝑟𝑜𝑢𝑛𝑑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1" i="1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Before we had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𝒄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𝒆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𝒄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𝝐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/>
                </a:r>
                <a:br>
                  <a:rPr lang="en-US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⋅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𝒆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𝝐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𝑛𝑜𝑖𝑠𝑒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pPr marL="36576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𝝐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is small enough,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encrypts the same </a:t>
                </a:r>
                <a:r>
                  <a:rPr lang="el-GR" dirty="0"/>
                  <a:t>μ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2"/>
                <a:stretch>
                  <a:fillRect l="-449" t="-485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Modulus Reduction Magic Trick, Notes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</p:spPr>
            <p:txBody>
              <a:bodyPr/>
              <a:lstStyle/>
              <a:p>
                <a:r>
                  <a:rPr lang="en-US" dirty="0"/>
                  <a:t>[ACPS 2009] proved LWE hard even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u="sng" dirty="0" smtClean="0"/>
                  <a:t>small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chosen from the same distribution as the noise </a:t>
                </a:r>
                <a:r>
                  <a:rPr lang="en-US" dirty="0" smtClean="0"/>
                  <a:t>e</a:t>
                </a:r>
              </a:p>
              <a:p>
                <a:pPr lvl="2"/>
                <a:r>
                  <a:rPr lang="en-US" dirty="0" smtClean="0"/>
                  <a:t>With coefficients of size poly in the security parameter.</a:t>
                </a:r>
                <a:endParaRPr lang="en-US" dirty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of polynomial size, we can modulus reduce to a modulus p of polynomial size, before bootstrapping.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Bottom Line: After some processing, decryption for LWE-based encryption schemes (like GSW) is in NC1.</a:t>
                </a:r>
              </a:p>
              <a:p>
                <a:pPr lvl="1"/>
                <a:r>
                  <a:rPr lang="en-US" dirty="0" smtClean="0"/>
                  <a:t>Complexity of Dec is independent of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 capacity.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78952" cy="4495800"/>
              </a:xfrm>
              <a:blipFill rotWithShape="1">
                <a:blip r:embed="rId2"/>
                <a:stretch>
                  <a:fillRect l="-437" t="-1357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NC1 Circuits in GSW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 smtClean="0"/>
              <a:t>Naïve way: Just do log levels of NAND</a:t>
            </a:r>
          </a:p>
          <a:p>
            <a:r>
              <a:rPr lang="en-US" dirty="0" smtClean="0"/>
              <a:t>Each level multiplies noise by polynomial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09600" y="3962400"/>
                <a:ext cx="8534400" cy="2514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levels multiplies noise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Security is based on LWE with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quasi-polynomial factor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8534400" cy="2514600"/>
              </a:xfrm>
              <a:prstGeom prst="rect">
                <a:avLst/>
              </a:prstGeom>
              <a:blipFill rotWithShape="1">
                <a:blip r:embed="rId2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7813" y="2819400"/>
                <a:ext cx="7397987" cy="1016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𝑁𝐴𝑁𝐷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×</m:t>
                    </m:r>
                    <m:r>
                      <a:rPr lang="en-US" sz="2400" b="1" i="1" smtClean="0">
                        <a:latin typeface="Cambria Math"/>
                      </a:rPr>
                      <m:t>𝒕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×</m:t>
                    </m:r>
                    <m:r>
                      <a:rPr lang="en-US" sz="24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b="0" i="1" dirty="0" smtClean="0">
                    <a:latin typeface="Cambria Math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b="0" dirty="0" smtClean="0"/>
                  <a:t>	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13" y="2819400"/>
                <a:ext cx="7397987" cy="1016625"/>
              </a:xfrm>
              <a:prstGeom prst="rect">
                <a:avLst/>
              </a:prstGeom>
              <a:blipFill rotWithShape="1">
                <a:blip r:embed="rId3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0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NC1 Circuits in GSW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get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polynomial factor</a:t>
                </a:r>
                <a:r>
                  <a:rPr lang="en-US" dirty="0"/>
                  <a:t> using </a:t>
                </a:r>
                <a:r>
                  <a:rPr lang="en-US" u="sng" dirty="0" smtClean="0"/>
                  <a:t>asymmetry</a:t>
                </a:r>
                <a:r>
                  <a:rPr lang="en-US" dirty="0" smtClean="0"/>
                  <a:t> in </a:t>
                </a:r>
                <a:r>
                  <a:rPr lang="en-US" dirty="0"/>
                  <a:t>noise</a:t>
                </a:r>
              </a:p>
              <a:p>
                <a:r>
                  <a:rPr lang="en-US" dirty="0"/>
                  <a:t>Use special circuits where all </a:t>
                </a:r>
                <a:r>
                  <a:rPr lang="en-US" dirty="0" smtClean="0"/>
                  <a:t>multiplications </a:t>
                </a:r>
                <a:r>
                  <a:rPr lang="en-US" dirty="0"/>
                  <a:t>have fresh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 on </a:t>
                </a:r>
                <a:r>
                  <a:rPr lang="en-US" dirty="0"/>
                  <a:t>the </a:t>
                </a:r>
                <a:r>
                  <a:rPr lang="en-US" dirty="0" smtClean="0"/>
                  <a:t>right</a:t>
                </a:r>
              </a:p>
              <a:p>
                <a:pPr lvl="1"/>
                <a:r>
                  <a:rPr lang="en-US" dirty="0" smtClean="0"/>
                  <a:t>E.g., implementing branching programs</a:t>
                </a:r>
                <a:endParaRPr lang="en-US" dirty="0"/>
              </a:p>
              <a:p>
                <a:r>
                  <a:rPr lang="en-US" dirty="0" smtClean="0"/>
                  <a:t>After each multiplication:</a:t>
                </a:r>
                <a:br>
                  <a:rPr lang="en-US" dirty="0" smtClean="0"/>
                </a:br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|new-noise|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|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old-noise| + m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|fresh-noise|</a:t>
                </a:r>
                <a:endParaRPr lang="en-US" dirty="0" smtClean="0"/>
              </a:p>
              <a:p>
                <a:pPr marL="36576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:r>
                  <a:rPr lang="en-US" dirty="0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multiplications: |noise|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dirty="0" smtClean="0"/>
                  <a:t>|fresh-noise|</a:t>
                </a:r>
              </a:p>
              <a:p>
                <a:pPr marL="36576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|Total noise|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|⋅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|fresh-noise|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543800" cy="1673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4200"/>
              </a:lnSpc>
            </a:pPr>
            <a:r>
              <a:rPr lang="en-US" dirty="0" smtClean="0"/>
              <a:t>Extra: </a:t>
            </a:r>
            <a:r>
              <a:rPr lang="en-US" dirty="0"/>
              <a:t>Multi-key </a:t>
            </a:r>
            <a:r>
              <a:rPr lang="en-US" dirty="0" smtClean="0"/>
              <a:t>HE from LWE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Multi-Key Homomorphic Encryption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Computing on data encrypted under multiple keys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𝐾𝑒𝑦𝐺𝑒𝑛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$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=1,2, 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𝑀𝑢𝑙𝑡𝑖𝐸𝑣𝑎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dirty="0" smtClean="0">
                    <a:solidFill>
                      <a:srgbClr val="0070C0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𝑢𝑙𝑡𝑖𝐷𝑒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[Lopez-Alt,Tromer,Vaikuntanathan’12] from NTRU</a:t>
                </a:r>
              </a:p>
              <a:p>
                <a:pPr lvl="1"/>
                <a:r>
                  <a:rPr lang="en-US" dirty="0" smtClean="0"/>
                  <a:t>Can do LWE for constant #, RLWE for log # of players</a:t>
                </a:r>
              </a:p>
              <a:p>
                <a:r>
                  <a:rPr lang="en-US" dirty="0" smtClean="0"/>
                  <a:t>Here: LWE-based for poly # of players</a:t>
                </a:r>
              </a:p>
              <a:p>
                <a:pPr lvl="1"/>
                <a:r>
                  <a:rPr lang="en-US" sz="2800" dirty="0" smtClean="0"/>
                  <a:t>Follows [Clear,McGoldrick’14, </a:t>
                </a:r>
                <a:r>
                  <a:rPr lang="en-US" sz="2800" dirty="0"/>
                  <a:t>Mukherjee,Wichs’15]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5029200"/>
              </a:xfrm>
              <a:blipFill rotWithShape="1">
                <a:blip r:embed="rId3"/>
                <a:stretch>
                  <a:fillRect l="-44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2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Variation of GSW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GSW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is the public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⊂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 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</a:p>
              <a:p>
                <a:r>
                  <a:rPr lang="en-US" dirty="0" smtClean="0"/>
                  <a:t>Can we add, multiply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relative to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’s?</a:t>
                </a:r>
              </a:p>
              <a:p>
                <a:pPr lvl="1"/>
                <a:r>
                  <a:rPr lang="en-US" dirty="0" smtClean="0"/>
                  <a:t>Not directly</a:t>
                </a:r>
              </a:p>
              <a:p>
                <a:r>
                  <a:rPr lang="en-US" dirty="0" smtClean="0"/>
                  <a:t>Idea: include 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some extra information, to enable computing on them jointly</a:t>
                </a:r>
              </a:p>
              <a:p>
                <a:pPr lvl="1"/>
                <a:r>
                  <a:rPr lang="en-US" dirty="0" smtClean="0"/>
                  <a:t>Specifically, element-wise encryption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421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Algebraic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Easier to see for the “1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try” from before:</a:t>
                </a:r>
              </a:p>
              <a:p>
                <a:pPr lvl="1"/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 so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be encryption of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any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let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600" dirty="0" smtClean="0"/>
                  <a:t>		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sz="2600" i="1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groupChr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lim>
                    </m:limLow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,−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′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2"/>
                <a:stretch>
                  <a:fillRect l="-449" t="-2061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Algebraic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let</a:t>
                </a:r>
                <a:br>
                  <a:rPr lang="en-US" dirty="0" smtClean="0"/>
                </a:br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1" i="1" dirty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b="1" i="1" dirty="0">
                                                    <a:latin typeface="Cambria Math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 dirty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𝑊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From </a:t>
                </a:r>
                <a:r>
                  <a:rPr lang="en-US" dirty="0" err="1" smtClean="0"/>
                  <a:t>Enc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) and plaintext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, can generate such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  <a:blipFill rotWithShape="1">
                <a:blip r:embed="rId2"/>
                <a:stretch>
                  <a:fillRect l="-449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Algebraic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455152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was for the “1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try”, not the real GSW scheme</a:t>
                </a:r>
              </a:p>
              <a:p>
                <a:pPr lvl="1"/>
                <a:r>
                  <a:rPr lang="en-US" dirty="0" smtClean="0"/>
                  <a:t>And it only works for small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/>
                  <a:t> (else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is large)</a:t>
                </a:r>
              </a:p>
              <a:p>
                <a:r>
                  <a:rPr lang="en-US" dirty="0" smtClean="0"/>
                  <a:t>To fix, use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(⋅)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,0,…,0)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Before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limLow>
                          <m:limLow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bSup>
                          </m:lim>
                        </m:limLow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limLow>
                      <m:limLow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lim>
                    </m:limLow>
                  </m:oMath>
                </a14:m>
                <a:r>
                  <a:rPr lang="en-US" dirty="0" smtClean="0"/>
                  <a:t>, 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Now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bSup>
                      </m:lim>
                    </m:limLow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limLow>
                      <m:limLow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bSup>
                      </m:lim>
                    </m:limLow>
                  </m:oMath>
                </a14:m>
                <a:endParaRPr lang="en-US" dirty="0" smtClean="0"/>
              </a:p>
              <a:p>
                <a:pPr>
                  <a:spcBef>
                    <a:spcPts val="600"/>
                  </a:spcBef>
                </a:pPr>
                <a:r>
                  <a:rPr lang="en-US" dirty="0" smtClean="0"/>
                  <a:t>The new error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455152" cy="4800600"/>
              </a:xfrm>
              <a:blipFill rotWithShape="1">
                <a:blip r:embed="rId2"/>
                <a:stretch>
                  <a:fillRect l="-433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943600" y="4871358"/>
            <a:ext cx="2438400" cy="685800"/>
            <a:chOff x="5791200" y="4758147"/>
            <a:chExt cx="2438400" cy="685800"/>
          </a:xfrm>
        </p:grpSpPr>
        <p:sp>
          <p:nvSpPr>
            <p:cNvPr id="5" name="Rounded Rectangle 4"/>
            <p:cNvSpPr/>
            <p:nvPr/>
          </p:nvSpPr>
          <p:spPr>
            <a:xfrm>
              <a:off x="6400800" y="4758147"/>
              <a:ext cx="1828800" cy="685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“real” GSW 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ciphertext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1200" y="4953000"/>
              <a:ext cx="609600" cy="14804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2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 (FHE)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FHE scheme can evaluate unbounded depth circuits</a:t>
                </a:r>
              </a:p>
              <a:p>
                <a:pPr lvl="1"/>
                <a:r>
                  <a:rPr lang="en-US" dirty="0" smtClean="0"/>
                  <a:t>Not limited by bound specified at Setup</a:t>
                </a:r>
              </a:p>
              <a:p>
                <a:pPr lvl="1"/>
                <a:r>
                  <a:rPr lang="en-US" dirty="0" smtClean="0"/>
                  <a:t>Parameters (like size of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) do not depend on evaluated depth</a:t>
                </a:r>
              </a:p>
              <a:p>
                <a:r>
                  <a:rPr lang="en-US" dirty="0" smtClean="0"/>
                  <a:t>So far, GSW can evaluate only depth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How do we make it </a:t>
                </a:r>
                <a:r>
                  <a:rPr lang="en-US" i="1" dirty="0" smtClean="0"/>
                  <a:t>fully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Bootstrapping</a:t>
                </a:r>
                <a:r>
                  <a:rPr lang="en-US" dirty="0" smtClean="0"/>
                  <a:t>: A way to get FHE…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4495800"/>
              </a:xfrm>
              <a:blipFill rotWithShape="1">
                <a:blip r:embed="rId2"/>
                <a:stretch>
                  <a:fillRect l="-42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3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Far: Algebraic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Given:</a:t>
                </a:r>
              </a:p>
              <a:p>
                <a:pPr lvl="1"/>
                <a:r>
                  <a:rPr lang="en-US" dirty="0" smtClean="0"/>
                  <a:t>element-wise encryption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under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smtClean="0"/>
                  <a:t>any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We can compute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for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Related Public Keys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a “common reference string”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To get a new (</a:t>
                </a:r>
                <a:r>
                  <a:rPr lang="en-US" dirty="0" err="1" smtClean="0"/>
                  <a:t>pk,sk</a:t>
                </a:r>
                <a:r>
                  <a:rPr lang="en-US" dirty="0" smtClean="0"/>
                  <a:t>) key pair:</a:t>
                </a:r>
              </a:p>
              <a:p>
                <a:pPr lvl="1"/>
                <a:r>
                  <a:rPr lang="en-US" dirty="0" smtClean="0"/>
                  <a:t>choose a secret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 (for small error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Set PK: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SK: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  <a:r>
                  <a:rPr lang="en-US" dirty="0" smtClean="0"/>
                  <a:t>, as needed</a:t>
                </a:r>
              </a:p>
              <a:p>
                <a:r>
                  <a:rPr lang="en-US" dirty="0" smtClean="0"/>
                  <a:t>All public keys share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Differ only in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column</a:t>
                </a:r>
              </a:p>
              <a:p>
                <a:pPr lvl="1"/>
                <a:r>
                  <a:rPr lang="en-US" dirty="0" smtClean="0"/>
                  <a:t>Security is unaffected 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chosen randomly)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2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789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Step 3: “Masking Scheme” for GSW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Key-generation uses CRS</a:t>
                </a:r>
              </a:p>
              <a:p>
                <a:pPr lvl="1"/>
                <a:r>
                  <a:rPr lang="en-US" dirty="0" smtClean="0"/>
                  <a:t>Public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=(−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all share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Encryption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as before, but also GSW-encryption of the entries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𝐺𝑆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  <m:r>
                              <a:rPr lang="en-US" i="1">
                                <a:latin typeface="Cambria Math"/>
                              </a:rPr>
                              <m:t>𝐸𝑛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Given public keys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encrypting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under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𝝁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133600" y="5719354"/>
            <a:ext cx="5029200" cy="990600"/>
            <a:chOff x="2133600" y="5719354"/>
            <a:chExt cx="5029200" cy="990600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5719354"/>
              <a:ext cx="1084208" cy="990600"/>
              <a:chOff x="3487792" y="5715000"/>
              <a:chExt cx="108420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487792" y="6043880"/>
                    <a:ext cx="1084208" cy="66172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Mult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oMath>
                    </a14:m>
                    <a:r>
                      <a:rPr lang="en-US" dirty="0" smtClean="0"/>
                      <a:t> by</a:t>
                    </a:r>
                    <a:br>
                      <a:rPr lang="en-US" dirty="0" smtClean="0"/>
                    </a:br>
                    <a:r>
                      <a:rPr lang="en-US" dirty="0" smtClean="0"/>
                      <a:t>wrong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792" y="6043880"/>
                    <a:ext cx="1084208" cy="6617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889" t="-3604" r="-16111" b="-12613"/>
                    </a:stretch>
                  </a:blipFill>
                  <a:ln w="127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V="1">
                <a:off x="4029896" y="5715000"/>
                <a:ext cx="0" cy="32888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88642" y="5791200"/>
              <a:ext cx="2074158" cy="698212"/>
              <a:chOff x="3563992" y="5715000"/>
              <a:chExt cx="2074158" cy="69821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63992" y="6043880"/>
                <a:ext cx="2074158" cy="36933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Get the right answer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4601071" y="5715000"/>
                <a:ext cx="0" cy="32888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657600" y="5719354"/>
              <a:ext cx="1127232" cy="975211"/>
              <a:chOff x="3487792" y="5715000"/>
              <a:chExt cx="1127232" cy="97521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487792" y="6043880"/>
                <a:ext cx="1127232" cy="64633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Correction</a:t>
                </a:r>
              </a:p>
              <a:p>
                <a:pPr algn="ctr"/>
                <a:r>
                  <a:rPr lang="en-US" dirty="0" smtClean="0"/>
                  <a:t>factor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029896" y="5715000"/>
                <a:ext cx="0" cy="32888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77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2752" cy="990600"/>
          </a:xfrm>
        </p:spPr>
        <p:txBody>
          <a:bodyPr>
            <a:normAutofit/>
          </a:bodyPr>
          <a:lstStyle/>
          <a:p>
            <a:r>
              <a:rPr lang="en-US" dirty="0"/>
              <a:t>Step 3: “Masking Scheme” for GSW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8382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dirty="0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b="0" dirty="0" smtClean="0"/>
                  <a:t>Note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×(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0)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8382000" cy="5105400"/>
              </a:xfrm>
              <a:blipFill rotWithShape="1">
                <a:blip r:embed="rId3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715000" y="4114800"/>
            <a:ext cx="914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62600" y="4648200"/>
            <a:ext cx="2667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4648200"/>
            <a:ext cx="4648200" cy="6096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5181600"/>
            <a:ext cx="1828800" cy="6096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4400" y="3429000"/>
            <a:ext cx="2514600" cy="6096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4000" y="5715000"/>
            <a:ext cx="2667000" cy="6096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1400" y="5181600"/>
            <a:ext cx="2590800" cy="609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Multi-Key 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public keys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encrypting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𝐺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s.t</a:t>
                </a:r>
                <a:r>
                  <a:rPr lang="en-US" dirty="0" err="1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, and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𝐶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𝑊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/>
                                </a:rPr>
                                <m:t>𝐺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𝐺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365760" lvl="1" indent="0">
                  <a:spcBef>
                    <a:spcPts val="1800"/>
                  </a:spcBef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  <a:blipFill rotWithShape="1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Multi-Key HE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public keys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𝑈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encrypting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under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dirty="0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𝐺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s.t</a:t>
                </a:r>
                <a:r>
                  <a:rPr lang="en-US" dirty="0" err="1" smtClean="0"/>
                  <a:t>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𝑊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𝜇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  and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</m:acc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then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𝑪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𝝁</m:t>
                    </m:r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𝑮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𝝁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𝑮</m:t>
                        </m:r>
                      </m:e>
                    </m:acc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𝒆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encrypt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under the key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00600"/>
              </a:xfrm>
              <a:blipFill rotWithShape="1">
                <a:blip r:embed="rId2"/>
                <a:stretch>
                  <a:fillRect l="-449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Multi-Key 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construction extends naturally to many keys</a:t>
            </a:r>
          </a:p>
          <a:p>
            <a:pPr lvl="1"/>
            <a:r>
              <a:rPr lang="en-US" dirty="0" smtClean="0"/>
              <a:t>Encryption under the concatenation of the keys</a:t>
            </a:r>
          </a:p>
          <a:p>
            <a:pPr lvl="1"/>
            <a:r>
              <a:rPr lang="en-US" dirty="0" smtClean="0"/>
              <a:t>Dimension, noise grow linearly with the number of keys</a:t>
            </a:r>
          </a:p>
          <a:p>
            <a:r>
              <a:rPr lang="en-US" dirty="0" smtClean="0"/>
              <a:t>This gives multi-key SWHE</a:t>
            </a:r>
          </a:p>
          <a:p>
            <a:pPr lvl="1"/>
            <a:r>
              <a:rPr lang="en-US" dirty="0" smtClean="0"/>
              <a:t>Can be extended to multi-key FHE using bootstrapping</a:t>
            </a:r>
          </a:p>
          <a:p>
            <a:r>
              <a:rPr lang="en-US" dirty="0" smtClean="0"/>
              <a:t>Decryption with the concatenation of all keys</a:t>
            </a:r>
          </a:p>
          <a:p>
            <a:pPr lvl="1"/>
            <a:r>
              <a:rPr lang="en-US" dirty="0" smtClean="0"/>
              <a:t>Mukherjee &amp; </a:t>
            </a:r>
            <a:r>
              <a:rPr lang="en-US" dirty="0" err="1" smtClean="0"/>
              <a:t>Wichs</a:t>
            </a:r>
            <a:r>
              <a:rPr lang="en-US" dirty="0" smtClean="0"/>
              <a:t> show a 1-round “threshold decryption” protocol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’th</a:t>
            </a:r>
            <a:r>
              <a:rPr lang="en-US" dirty="0" smtClean="0"/>
              <a:t> player just multiplies by its key and add noise</a:t>
            </a:r>
          </a:p>
        </p:txBody>
      </p:sp>
    </p:spTree>
    <p:extLst>
      <p:ext uri="{BB962C8B-B14F-4D97-AF65-F5344CB8AC3E}">
        <p14:creationId xmlns:p14="http://schemas.microsoft.com/office/powerpoint/2010/main" val="29698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 Today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SWHE/FHE is useful, interesting</a:t>
                </a:r>
              </a:p>
              <a:p>
                <a:r>
                  <a:rPr lang="en-US" dirty="0" smtClean="0"/>
                  <a:t>SWHE with security under LWE</a:t>
                </a:r>
              </a:p>
              <a:p>
                <a:pPr lvl="1"/>
                <a:r>
                  <a:rPr lang="en-US" dirty="0" smtClean="0"/>
                  <a:t>Parameter size, LWE-approximation factor,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𝑑𝑒𝑝𝑡h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Get FHE with bootstrapping</a:t>
                </a:r>
              </a:p>
              <a:p>
                <a:pPr lvl="1"/>
                <a:r>
                  <a:rPr lang="en-US" dirty="0" smtClean="0"/>
                  <a:t>Must assume circular security</a:t>
                </a:r>
              </a:p>
              <a:p>
                <a:pPr lvl="1"/>
                <a:r>
                  <a:rPr lang="en-US" dirty="0" smtClean="0"/>
                  <a:t>Can get LWE-approximation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Can even get multi-key SWHE/FHE</a:t>
                </a:r>
              </a:p>
              <a:p>
                <a:pPr lvl="1"/>
                <a:r>
                  <a:rPr lang="en-US" dirty="0"/>
                  <a:t>Still with </a:t>
                </a:r>
                <a:r>
                  <a:rPr lang="en-US" dirty="0" smtClean="0"/>
                  <a:t>the same WE-approximation factors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8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We Didn’t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Better efficiency/flexibility</a:t>
                </a:r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se </a:t>
                </a:r>
                <a:r>
                  <a:rPr lang="en-US" dirty="0"/>
                  <a:t>low-dimension vectors over </a:t>
                </a:r>
                <a:r>
                  <a:rPr lang="en-US" dirty="0" smtClean="0"/>
                  <a:t>large extension </a:t>
                </a:r>
                <a:r>
                  <a:rPr lang="en-US" dirty="0"/>
                  <a:t>rings i</a:t>
                </a:r>
                <a:r>
                  <a:rPr lang="en-US" dirty="0" smtClean="0"/>
                  <a:t>nstead </a:t>
                </a:r>
                <a:r>
                  <a:rPr lang="en-US" dirty="0"/>
                  <a:t>of high-dimension vectors 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“Pack” many plaintext elements in each </a:t>
                </a:r>
                <a:r>
                  <a:rPr lang="en-US" dirty="0" err="1" smtClean="0"/>
                  <a:t>ciphertext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Other schemes, larger plaintext spaces (not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HE with extra features</a:t>
                </a:r>
              </a:p>
              <a:p>
                <a:pPr lvl="1"/>
                <a:r>
                  <a:rPr lang="en-US" dirty="0" smtClean="0"/>
                  <a:t>Identity-based HE, Attribute-based HE, etc.</a:t>
                </a:r>
              </a:p>
              <a:p>
                <a:r>
                  <a:rPr lang="en-US" dirty="0" smtClean="0"/>
                  <a:t>Information-theoretic HE</a:t>
                </a:r>
              </a:p>
              <a:p>
                <a:pPr lvl="1"/>
                <a:r>
                  <a:rPr lang="en-US" dirty="0" smtClean="0"/>
                  <a:t>Does it exist? We have info-theoretic PIR (with multiple servers), why not info-theoretic FHE?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2"/>
                <a:stretch>
                  <a:fillRect l="-449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867399" y="1374775"/>
            <a:ext cx="2282825" cy="4313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700" i="1">
                <a:solidFill>
                  <a:srgbClr val="C0C0C0"/>
                </a:solidFill>
                <a:latin typeface="Arial" charset="0"/>
              </a:rPr>
              <a:t>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55738" y="493713"/>
            <a:ext cx="7002462" cy="4603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Questions?</a:t>
            </a:r>
          </a:p>
        </p:txBody>
      </p:sp>
      <p:sp>
        <p:nvSpPr>
          <p:cNvPr id="769028" name="Text Box 4"/>
          <p:cNvSpPr txBox="1">
            <a:spLocks noChangeArrowheads="1"/>
          </p:cNvSpPr>
          <p:nvPr/>
        </p:nvSpPr>
        <p:spPr bwMode="auto">
          <a:xfrm>
            <a:off x="4788024" y="1301750"/>
            <a:ext cx="2857500" cy="4313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700" i="1" dirty="0">
                <a:latin typeface="Arial" charset="0"/>
              </a:rPr>
              <a:t>?</a:t>
            </a:r>
          </a:p>
        </p:txBody>
      </p:sp>
      <p:pic>
        <p:nvPicPr>
          <p:cNvPr id="94213" name="Picture 5" descr="j007862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863" y="2833688"/>
            <a:ext cx="1444625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4" name="AutoShape 6"/>
          <p:cNvSpPr>
            <a:spLocks noChangeArrowheads="1"/>
          </p:cNvSpPr>
          <p:nvPr/>
        </p:nvSpPr>
        <p:spPr bwMode="auto">
          <a:xfrm rot="-7168426">
            <a:off x="1696045" y="1364456"/>
            <a:ext cx="1075134" cy="2701925"/>
          </a:xfrm>
          <a:prstGeom prst="flowChartDelay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  <a:latin typeface="Arial" charset="0"/>
              </a:rPr>
              <a:t>Enough HE for one day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9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Digression into Philosophy…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Can the human mind understand itself?</a:t>
            </a:r>
          </a:p>
          <a:p>
            <a:pPr lvl="1"/>
            <a:r>
              <a:rPr lang="en-US" dirty="0" smtClean="0"/>
              <a:t>Or, as a mind becomes more complex, does the task of understanding also become more complex, so that self-understanding it always just out of reach?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Self-reference can sometimes be proven impossible</a:t>
            </a:r>
          </a:p>
          <a:p>
            <a:pPr lvl="1"/>
            <a:r>
              <a:rPr lang="en-US" dirty="0" err="1" smtClean="0"/>
              <a:t>Godel’s</a:t>
            </a:r>
            <a:r>
              <a:rPr lang="en-US" dirty="0" smtClean="0"/>
              <a:t> incompleteness theorem</a:t>
            </a:r>
          </a:p>
          <a:p>
            <a:pPr lvl="1"/>
            <a:r>
              <a:rPr lang="en-US" dirty="0" smtClean="0"/>
              <a:t>Turing’s Halting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Larger 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Instead of high-dimension vectors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, use low-dimension vectors over extension rings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“appropriate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represented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-vectors</a:t>
                </a:r>
              </a:p>
              <a:p>
                <a:pPr lvl="2"/>
                <a:r>
                  <a:rPr lang="en-US" dirty="0" smtClean="0"/>
                  <a:t>Similarly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𝑞𝑅</m:t>
                    </m:r>
                  </m:oMath>
                </a14:m>
                <a:r>
                  <a:rPr lang="en-US" dirty="0" smtClean="0"/>
                  <a:t> 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-vectors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“appropriate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’s”, addition &amp; multiplication of “short elements” yield other “short elements”</a:t>
                </a:r>
              </a:p>
              <a:p>
                <a:pPr lvl="1"/>
                <a:r>
                  <a:rPr lang="en-US" dirty="0" smtClean="0"/>
                  <a:t>LWE is believed hard also over such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’s</a:t>
                </a:r>
              </a:p>
              <a:p>
                <a:pPr lvl="2"/>
                <a:r>
                  <a:rPr lang="en-US" dirty="0" smtClean="0"/>
                  <a:t>Dubbed “Ring-LWE” (RLWE)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53000"/>
              </a:xfrm>
              <a:blipFill rotWithShape="1">
                <a:blip r:embed="rId2"/>
                <a:stretch>
                  <a:fillRect l="-44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1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Larger 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Instead of high-dimension vectors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, use low-dimension vectors over extension rings</a:t>
                </a:r>
              </a:p>
              <a:p>
                <a:r>
                  <a:rPr lang="en-US" dirty="0" smtClean="0"/>
                  <a:t>Why?</a:t>
                </a:r>
              </a:p>
              <a:p>
                <a:pPr lvl="1"/>
                <a:r>
                  <a:rPr lang="en-US" dirty="0" smtClean="0"/>
                  <a:t>Efficiency: faster to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matrices over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extension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matrices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 useful algebraic properties (we’ll see later)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53000"/>
              </a:xfrm>
              <a:blipFill rotWithShape="1">
                <a:blip r:embed="rId2"/>
                <a:stretch>
                  <a:fillRect l="-44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GSW Over Extension 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“Gadget matrix”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, associated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, still the same</a:t>
                </a:r>
              </a:p>
              <a:p>
                <a:r>
                  <a:rPr lang="en-US" dirty="0" smtClean="0"/>
                  <a:t>Secret key is a short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Encryption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a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×1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lvl="8">
                  <a:spcBef>
                    <a:spcPts val="0"/>
                  </a:spcBef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en-US" b="1" i="1">
                          <a:latin typeface="Cambria Math"/>
                        </a:rPr>
                        <m:t>𝒕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𝜇</m:t>
                      </m:r>
                      <m:r>
                        <a:rPr lang="en-US" i="1"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lim>
                      </m:limLow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 (noise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Multiplication: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×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)×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must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small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307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58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027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Application: Homomorphic Accumulators</a:t>
            </a:r>
            <a:br>
              <a:rPr lang="en-US" dirty="0" smtClean="0"/>
            </a:br>
            <a:r>
              <a:rPr lang="en-US" sz="4000" dirty="0" smtClean="0"/>
              <a:t>(based on [AP14, DM15])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“Special-purpose” homomorphism:</a:t>
                </a:r>
              </a:p>
              <a:p>
                <a:pPr lvl="1"/>
                <a:r>
                  <a:rPr lang="en-US" dirty="0" smtClean="0"/>
                  <a:t>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elements</a:t>
                </a:r>
              </a:p>
              <a:p>
                <a:pPr lvl="1"/>
                <a:r>
                  <a:rPr lang="en-US" dirty="0" smtClean="0"/>
                  <a:t>Homomorphic mod-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addition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𝐸𝑛𝑐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⊞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𝐸𝑛𝑐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𝐸𝑛𝑐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Homomorphic MSB extraction</a:t>
                </a:r>
              </a:p>
              <a:p>
                <a:pPr lvl="2"/>
                <a:r>
                  <a:rPr lang="en-US" dirty="0" err="1" smtClean="0"/>
                  <a:t>msbEX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𝐸𝑛𝑐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/4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𝐸𝑛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/4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Useful for bootstrapping (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𝑚𝑠𝑏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)</a:t>
                </a:r>
              </a:p>
              <a:p>
                <a:r>
                  <a:rPr lang="en-US" dirty="0" smtClean="0"/>
                  <a:t>Can be efficiently implemented using GSW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724400"/>
              </a:xfrm>
              <a:blipFill rotWithShape="1">
                <a:blip r:embed="rId2"/>
                <a:stretch>
                  <a:fillRect l="-449" t="-1290" b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05600" y="3801070"/>
                <a:ext cx="2280753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may be different</a:t>
                </a:r>
              </a:p>
              <a:p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𝐸𝑛𝑐</m:t>
                    </m:r>
                  </m:oMath>
                </a14:m>
                <a:r>
                  <a:rPr lang="en-US" dirty="0" smtClean="0"/>
                  <a:t>, but it should</a:t>
                </a:r>
              </a:p>
              <a:p>
                <a:r>
                  <a:rPr lang="en-US" dirty="0" smtClean="0"/>
                  <a:t>be “</a:t>
                </a:r>
                <a:r>
                  <a:rPr lang="en-US" dirty="0" err="1" smtClean="0"/>
                  <a:t>Regev</a:t>
                </a:r>
                <a:r>
                  <a:rPr lang="en-US" dirty="0" smtClean="0"/>
                  <a:t>-like”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801070"/>
                <a:ext cx="228075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862" t="-2614" r="-1596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9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GSW</a:t>
            </a:r>
            <a:r>
              <a:rPr lang="en-US" dirty="0" err="1" smtClean="0">
                <a:sym typeface="Wingdings" panose="05000000000000000000" pitchFamily="2" charset="2"/>
              </a:rPr>
              <a:t>Accumulators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with short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’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roots of unity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divisible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𝜁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be a (principal) root of unity</a:t>
                </a:r>
              </a:p>
              <a:p>
                <a:r>
                  <a:rPr lang="en-US" dirty="0" smtClean="0"/>
                  <a:t>Plaintext space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:0≤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Note: size of plaintext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is always 1</a:t>
                </a:r>
              </a:p>
              <a:p>
                <a:r>
                  <a:rPr lang="en-US" dirty="0" smtClean="0"/>
                  <a:t>To encrypt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𝑔𝑠𝑤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GSW-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 for additive homomorphism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𝑎𝑐𝑐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𝑔𝑠𝑤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MSB-Extraction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a representation trick for the 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(s.t.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  <a:r>
                  <a:rPr lang="en-US" dirty="0" smtClean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 err="1">
                    <a:cs typeface="Times New Roman" panose="02020603050405020304" pitchFamily="18" charset="0"/>
                  </a:rPr>
                  <a:t>M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ult</a:t>
                </a:r>
                <a:r>
                  <a:rPr lang="en-US" dirty="0" smtClean="0">
                    <a:cs typeface="Times New Roman" panose="02020603050405020304" pitchFamily="18" charset="0"/>
                  </a:rPr>
                  <a:t>-by-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const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-linear operation, so we can get a matrix equation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means “representation-of-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”</a:t>
                </a:r>
              </a:p>
              <a:p>
                <a:pPr lvl="1"/>
                <a:r>
                  <a:rPr lang="en-US" dirty="0" smtClean="0">
                    <a:cs typeface="Times New Roman" panose="02020603050405020304" pitchFamily="18" charset="0"/>
                  </a:rPr>
                  <a:t>And we have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MSB-Extraction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Representation trick: there exists a short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="0" dirty="0" smtClean="0"/>
                  <a:t> (and some 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𝒖</m:t>
                      </m:r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0≤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/2&lt;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:=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𝐸𝑛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𝑎𝑐𝑐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±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“big”</a:t>
                </a:r>
                <a:r>
                  <a:rPr lang="en-US" dirty="0" smtClean="0">
                    <a:cs typeface="Times New Roman" panose="02020603050405020304" pitchFamily="18" charset="0"/>
                  </a:rPr>
                  <a:t> (close to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4)</a:t>
                </a:r>
              </a:p>
              <a:p>
                <a:pPr lvl="2">
                  <a:buFont typeface="Wingdings" pitchFamily="2" charset="2"/>
                  <a:buChar char="è"/>
                </a:pPr>
                <a:r>
                  <a:rPr lang="en-US" dirty="0" smtClean="0">
                    <a:cs typeface="Times New Roman" panose="02020603050405020304" pitchFamily="18" charset="0"/>
                    <a:sym typeface="Wingdings" panose="05000000000000000000" pitchFamily="2" charset="2"/>
                  </a:rPr>
                  <a:t>Big difference between the two cases</a:t>
                </a:r>
                <a:endParaRPr lang="en-US" dirty="0" smtClean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 smtClean="0">
                    <a:cs typeface="Times New Roman" panose="02020603050405020304" pitchFamily="18" charset="0"/>
                  </a:rPr>
                  <a:t>It is left to “shift” the difference to 0 vs. q/2</a:t>
                </a:r>
              </a:p>
              <a:p>
                <a:pPr lvl="2"/>
                <a:r>
                  <a:rPr lang="en-US" dirty="0" smtClean="0">
                    <a:cs typeface="Times New Roman" panose="02020603050405020304" pitchFamily="18" charset="0"/>
                  </a:rPr>
                  <a:t>Adding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to 1</a:t>
                </a:r>
                <a:r>
                  <a:rPr lang="en-US" baseline="30000" dirty="0" smtClean="0">
                    <a:cs typeface="Times New Roman" panose="02020603050405020304" pitchFamily="18" charset="0"/>
                  </a:rPr>
                  <a:t>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entry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we get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b="1" i="1" dirty="0" smtClean="0">
                        <a:latin typeface="Cambria Math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such that</a:t>
                </a:r>
              </a:p>
              <a:p>
                <a:pPr marL="365760" lvl="1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/2⋅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msb(a)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 rotWithShape="1">
                <a:blip r:embed="rId2"/>
                <a:stretch>
                  <a:fillRect l="-1645" t="-2061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3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Meets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991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Can a </a:t>
            </a:r>
            <a:r>
              <a:rPr lang="en-US" dirty="0" err="1" smtClean="0"/>
              <a:t>homomorphic</a:t>
            </a:r>
            <a:r>
              <a:rPr lang="en-US" dirty="0" smtClean="0"/>
              <a:t> encryption scheme decrypt itself?</a:t>
            </a:r>
          </a:p>
          <a:p>
            <a:pPr lvl="1"/>
            <a:r>
              <a:rPr lang="en-US" dirty="0" smtClean="0"/>
              <a:t>We can try to plug the decryption function Dec(·,·) into </a:t>
            </a:r>
            <a:r>
              <a:rPr lang="en-US" dirty="0" err="1" smtClean="0"/>
              <a:t>Eval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 run </a:t>
            </a:r>
            <a:r>
              <a:rPr lang="en-US" dirty="0" err="1" smtClean="0"/>
              <a:t>Eval</a:t>
            </a:r>
            <a:r>
              <a:rPr lang="en-US" baseline="-25000" dirty="0" err="1" smtClean="0"/>
              <a:t>pk</a:t>
            </a:r>
            <a:r>
              <a:rPr lang="en-US" dirty="0" smtClean="0"/>
              <a:t>(</a:t>
            </a:r>
            <a:r>
              <a:rPr lang="en-US" dirty="0"/>
              <a:t>Dec</a:t>
            </a:r>
            <a:r>
              <a:rPr lang="en-US" dirty="0" smtClean="0"/>
              <a:t>(·,·), c), does it work?</a:t>
            </a:r>
          </a:p>
          <a:p>
            <a:pPr lvl="1"/>
            <a:r>
              <a:rPr lang="en-US" dirty="0" smtClean="0"/>
              <a:t>Suppose our HE scheme can </a:t>
            </a:r>
            <a:r>
              <a:rPr lang="en-US" dirty="0" err="1" smtClean="0"/>
              <a:t>Eval</a:t>
            </a:r>
            <a:r>
              <a:rPr lang="en-US" dirty="0" smtClean="0"/>
              <a:t> depth-d circuits, can we make </a:t>
            </a:r>
            <a:r>
              <a:rPr lang="en-US" dirty="0"/>
              <a:t>Dec(·,·) </a:t>
            </a:r>
            <a:r>
              <a:rPr lang="en-US" dirty="0" smtClean="0"/>
              <a:t>fit in a depth-d circuit (or less)?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70C0"/>
                </a:solidFill>
              </a:rPr>
              <a:t>Recryption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= the process of running </a:t>
            </a:r>
            <a:r>
              <a:rPr lang="en-US" dirty="0" err="1" smtClean="0"/>
              <a:t>Eval</a:t>
            </a:r>
            <a:r>
              <a:rPr lang="en-US" dirty="0" smtClean="0"/>
              <a:t> on Dec(·,·).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09800" y="4953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 Bounded Processing</a:t>
            </a:r>
            <a:endParaRPr lang="en-US" dirty="0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6553200" y="4114800"/>
            <a:ext cx="3048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" name="Picture 27" descr="glove_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438400"/>
            <a:ext cx="16002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562600" y="3114675"/>
            <a:ext cx="1622560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f(</a:t>
            </a:r>
            <a:r>
              <a:rPr lang="en-US" sz="2000" i="1" dirty="0"/>
              <a:t>μ</a:t>
            </a:r>
            <a:r>
              <a:rPr lang="en-US" sz="2000" baseline="-25000" dirty="0" smtClean="0"/>
              <a:t>1</a:t>
            </a:r>
            <a:r>
              <a:rPr lang="en-US" sz="2000" dirty="0"/>
              <a:t>, </a:t>
            </a:r>
            <a:r>
              <a:rPr lang="en-US" sz="2000" i="1" dirty="0"/>
              <a:t>μ</a:t>
            </a:r>
            <a:r>
              <a:rPr lang="en-US" sz="2000" baseline="-25000" dirty="0" smtClean="0"/>
              <a:t>2 </a:t>
            </a:r>
            <a:r>
              <a:rPr lang="en-US" sz="2000" dirty="0"/>
              <a:t>,</a:t>
            </a:r>
            <a:r>
              <a:rPr lang="en-US" sz="2000" dirty="0">
                <a:latin typeface="Tahoma" pitchFamily="34" charset="0"/>
              </a:rPr>
              <a:t>…</a:t>
            </a:r>
            <a:r>
              <a:rPr lang="en-US" sz="2000" dirty="0"/>
              <a:t>, </a:t>
            </a:r>
            <a:r>
              <a:rPr lang="en-US" sz="2000" i="1" dirty="0" err="1"/>
              <a:t>μ</a:t>
            </a:r>
            <a:r>
              <a:rPr lang="en-US" sz="2000" i="1" baseline="-25000" dirty="0" err="1" smtClean="0"/>
              <a:t>t</a:t>
            </a:r>
            <a:r>
              <a:rPr lang="en-US" sz="2000" dirty="0"/>
              <a:t>)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00200" y="2652713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524000" y="2514600"/>
            <a:ext cx="417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μ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524000" y="3124200"/>
            <a:ext cx="371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</a:rPr>
              <a:t>…</a:t>
            </a:r>
            <a:endParaRPr lang="en-US" dirty="0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00200" y="2957513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600200" y="3581400"/>
            <a:ext cx="2286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24000" y="2819400"/>
            <a:ext cx="417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μ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1535988" y="3486090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err="1"/>
              <a:t>μ</a:t>
            </a:r>
            <a:r>
              <a:rPr lang="en-US" sz="2000" baseline="-25000" dirty="0" err="1" smtClean="0"/>
              <a:t>t</a:t>
            </a:r>
            <a:endParaRPr lang="en-US" sz="2000" baseline="-25000" dirty="0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308786" y="2438400"/>
            <a:ext cx="263214" cy="40011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381000" y="1752600"/>
            <a:ext cx="8534400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can evaluate bounded-depth circuits f:</a:t>
            </a:r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endParaRPr lang="en-US" dirty="0"/>
          </a:p>
          <a:p>
            <a:r>
              <a:rPr lang="en-US" dirty="0" smtClean="0"/>
              <a:t>We get a noisy “evaluated </a:t>
            </a:r>
            <a:r>
              <a:rPr lang="en-US" dirty="0" err="1"/>
              <a:t>ciphertext</a:t>
            </a:r>
            <a:r>
              <a:rPr lang="en-US" dirty="0" smtClean="0"/>
              <a:t>” y</a:t>
            </a:r>
            <a:endParaRPr lang="en-US" dirty="0"/>
          </a:p>
          <a:p>
            <a:pPr lvl="1"/>
            <a:r>
              <a:rPr lang="en-US" dirty="0"/>
              <a:t>Can still be decrypted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en-US" dirty="0" smtClean="0"/>
              <a:t>f’(</a:t>
            </a:r>
            <a:r>
              <a:rPr lang="en-US" dirty="0"/>
              <a:t>y) will increase noise too </a:t>
            </a:r>
            <a:r>
              <a:rPr lang="en-US" dirty="0" smtClean="0"/>
              <a:t>much</a:t>
            </a:r>
          </a:p>
        </p:txBody>
      </p:sp>
    </p:spTree>
    <p:extLst>
      <p:ext uri="{BB962C8B-B14F-4D97-AF65-F5344CB8AC3E}">
        <p14:creationId xmlns:p14="http://schemas.microsoft.com/office/powerpoint/2010/main" val="248739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25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25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25 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25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25 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25 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 L 0.25 0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44 -3.33333E-6 L 0.00156 -3.3333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 animBg="1"/>
      <p:bldP spid="41" grpId="1" animBg="1"/>
      <p:bldP spid="42" grpId="0" animBg="1"/>
      <p:bldP spid="42" grpId="1" animBg="1"/>
      <p:bldP spid="43" grpId="0"/>
      <p:bldP spid="43" grpId="1"/>
      <p:bldP spid="44" grpId="0"/>
      <p:bldP spid="44" grpId="1"/>
      <p:bldP spid="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87752"/>
            <a:ext cx="8610600" cy="4164217"/>
          </a:xfrm>
        </p:spPr>
        <p:txBody>
          <a:bodyPr/>
          <a:lstStyle/>
          <a:p>
            <a:pPr>
              <a:spcBef>
                <a:spcPts val="80"/>
              </a:spcBef>
            </a:pPr>
            <a:r>
              <a:rPr lang="en-US" dirty="0"/>
              <a:t>For </a:t>
            </a:r>
            <a:r>
              <a:rPr lang="en-US" dirty="0" err="1" smtClean="0"/>
              <a:t>ciphertext</a:t>
            </a:r>
            <a:r>
              <a:rPr lang="en-US" dirty="0" smtClean="0"/>
              <a:t> c, consider the function 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baseline="-25000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0070C0"/>
                </a:solidFill>
              </a:rPr>
              <a:t>(·) = Dec(·,c)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Suppose we can </a:t>
            </a:r>
            <a:r>
              <a:rPr lang="en-US" dirty="0" err="1" smtClean="0"/>
              <a:t>Eval</a:t>
            </a:r>
            <a:r>
              <a:rPr lang="en-US" dirty="0" smtClean="0"/>
              <a:t> depth d, but D</a:t>
            </a:r>
            <a:r>
              <a:rPr lang="en-US" baseline="-25000" dirty="0" smtClean="0"/>
              <a:t>c</a:t>
            </a:r>
            <a:r>
              <a:rPr lang="en-US" dirty="0" smtClean="0"/>
              <a:t>(·) has depth d-1.</a:t>
            </a:r>
            <a:endParaRPr lang="en-US" i="1" dirty="0"/>
          </a:p>
          <a:p>
            <a:pPr eaLnBrk="1" hangingPunct="1"/>
            <a:r>
              <a:rPr lang="en-US" dirty="0" smtClean="0"/>
              <a:t>Include in the public key also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</a:t>
            </a:r>
            <a:r>
              <a:rPr lang="en-US" dirty="0" err="1" smtClean="0"/>
              <a:t>sk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lvl="8"/>
            <a:endParaRPr lang="en-US" dirty="0" smtClean="0"/>
          </a:p>
          <a:p>
            <a:endParaRPr lang="en-US" sz="1000" dirty="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Recryption</a:t>
            </a:r>
            <a:r>
              <a:rPr lang="en-US" dirty="0"/>
              <a:t>: Refreshing a </a:t>
            </a:r>
            <a:r>
              <a:rPr lang="en-US" dirty="0" err="1"/>
              <a:t>Ciphertext</a:t>
            </a:r>
            <a:endParaRPr lang="en-US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743200" y="3962400"/>
            <a:ext cx="1600200" cy="1543050"/>
            <a:chOff x="1728" y="2160"/>
            <a:chExt cx="1008" cy="972"/>
          </a:xfrm>
        </p:grpSpPr>
        <p:pic>
          <p:nvPicPr>
            <p:cNvPr id="31765" name="Picture 27" descr="glove_box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28" y="2160"/>
              <a:ext cx="1008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66" name="Text Box 15"/>
            <p:cNvSpPr txBox="1">
              <a:spLocks noChangeArrowheads="1"/>
            </p:cNvSpPr>
            <p:nvPr/>
          </p:nvSpPr>
          <p:spPr bwMode="auto">
            <a:xfrm>
              <a:off x="2467" y="2160"/>
              <a:ext cx="269" cy="25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i="1" baseline="-25000" dirty="0" smtClean="0"/>
                <a:t>c</a:t>
              </a:r>
              <a:endParaRPr lang="en-US" sz="2000" i="1" baseline="-25000" dirty="0"/>
            </a:p>
          </p:txBody>
        </p:sp>
      </p:grp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352800" y="2976562"/>
            <a:ext cx="396875" cy="40011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+mj-lt"/>
                <a:cs typeface="Times New Roman" pitchFamily="18" charset="0"/>
              </a:rPr>
              <a:t>y</a:t>
            </a:r>
            <a:endParaRPr lang="en-US" sz="2000" baseline="-25000" dirty="0">
              <a:latin typeface="+mj-lt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84250" y="4038600"/>
            <a:ext cx="533400" cy="1524000"/>
            <a:chOff x="528" y="2160"/>
            <a:chExt cx="336" cy="960"/>
          </a:xfrm>
        </p:grpSpPr>
        <p:sp>
          <p:nvSpPr>
            <p:cNvPr id="31761" name="Text Box 10"/>
            <p:cNvSpPr txBox="1">
              <a:spLocks noChangeArrowheads="1"/>
            </p:cNvSpPr>
            <p:nvPr/>
          </p:nvSpPr>
          <p:spPr bwMode="auto">
            <a:xfrm>
              <a:off x="528" y="2160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1</a:t>
              </a:r>
            </a:p>
          </p:txBody>
        </p:sp>
        <p:sp>
          <p:nvSpPr>
            <p:cNvPr id="31762" name="Text Box 11"/>
            <p:cNvSpPr txBox="1">
              <a:spLocks noChangeArrowheads="1"/>
            </p:cNvSpPr>
            <p:nvPr/>
          </p:nvSpPr>
          <p:spPr bwMode="auto">
            <a:xfrm>
              <a:off x="528" y="2451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2</a:t>
              </a:r>
            </a:p>
          </p:txBody>
        </p:sp>
        <p:sp>
          <p:nvSpPr>
            <p:cNvPr id="31763" name="Text Box 12"/>
            <p:cNvSpPr txBox="1">
              <a:spLocks noChangeArrowheads="1"/>
            </p:cNvSpPr>
            <p:nvPr/>
          </p:nvSpPr>
          <p:spPr bwMode="auto">
            <a:xfrm>
              <a:off x="528" y="2883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 err="1"/>
                <a:t>sk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31764" name="Text Box 13"/>
            <p:cNvSpPr txBox="1">
              <a:spLocks noChangeArrowheads="1"/>
            </p:cNvSpPr>
            <p:nvPr/>
          </p:nvSpPr>
          <p:spPr bwMode="auto">
            <a:xfrm>
              <a:off x="543" y="2592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 pitchFamily="34" charset="0"/>
                </a:rPr>
                <a:t>…</a:t>
              </a:r>
              <a:endParaRPr lang="en-US" sz="2400" dirty="0"/>
            </a:p>
          </p:txBody>
        </p:sp>
      </p:grp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3346450" y="3429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3079224" y="2971800"/>
            <a:ext cx="3497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 smtClean="0"/>
              <a:t>c </a:t>
            </a:r>
            <a:endParaRPr lang="en-US" sz="2000" baseline="-25000" dirty="0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5327650" y="4643438"/>
            <a:ext cx="76835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(</a:t>
            </a:r>
            <a:r>
              <a:rPr lang="en-US" sz="2000" dirty="0" err="1" smtClean="0"/>
              <a:t>sk</a:t>
            </a:r>
            <a:r>
              <a:rPr lang="en-US" sz="2000" dirty="0"/>
              <a:t>)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327650" y="5033963"/>
            <a:ext cx="1911350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j-lt"/>
              </a:rPr>
              <a:t>= Dec(</a:t>
            </a:r>
            <a:r>
              <a:rPr lang="en-US" sz="2000" dirty="0" err="1" smtClean="0">
                <a:latin typeface="+mj-lt"/>
              </a:rPr>
              <a:t>sk,c</a:t>
            </a:r>
            <a:r>
              <a:rPr lang="en-US" sz="2000" dirty="0" smtClean="0">
                <a:latin typeface="+mj-lt"/>
              </a:rPr>
              <a:t>)  = 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y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6494585" y="4070876"/>
            <a:ext cx="2438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New encryption of y, with </a:t>
            </a:r>
            <a:r>
              <a:rPr lang="en-US" sz="2000" i="1" dirty="0" smtClean="0">
                <a:solidFill>
                  <a:schemeClr val="tx1"/>
                </a:solidFill>
              </a:rPr>
              <a:t>less noise.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359526" y="4669281"/>
            <a:ext cx="879474" cy="211947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990600" y="4038600"/>
            <a:ext cx="533400" cy="1524000"/>
            <a:chOff x="528" y="2160"/>
            <a:chExt cx="336" cy="960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28" y="2160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/>
                <a:t>sk</a:t>
              </a:r>
              <a:r>
                <a:rPr lang="en-US" baseline="-25000"/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528" y="2451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/>
                <a:t>sk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528" y="2883"/>
              <a:ext cx="336" cy="23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 dirty="0" err="1"/>
                <a:t>sk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543" y="2592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 pitchFamily="34" charset="0"/>
                </a:rPr>
                <a:t>…</a:t>
              </a:r>
              <a:endParaRPr lang="en-US" sz="2400" dirty="0"/>
            </a:p>
          </p:txBody>
        </p:sp>
      </p:grpSp>
      <p:sp>
        <p:nvSpPr>
          <p:cNvPr id="40" name="Oval 39"/>
          <p:cNvSpPr/>
          <p:nvPr/>
        </p:nvSpPr>
        <p:spPr bwMode="auto">
          <a:xfrm>
            <a:off x="804672" y="3733800"/>
            <a:ext cx="914400" cy="2133600"/>
          </a:xfrm>
          <a:prstGeom prst="ellipse">
            <a:avLst/>
          </a:prstGeom>
          <a:noFill/>
          <a:ln w="31750">
            <a:solidFill>
              <a:srgbClr val="25A01C"/>
            </a:solidFill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1981200" y="5943600"/>
            <a:ext cx="4114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Homomorphic</a:t>
            </a:r>
            <a:r>
              <a:rPr lang="en-US" sz="2000" dirty="0" smtClean="0">
                <a:solidFill>
                  <a:schemeClr val="tx1"/>
                </a:solidFill>
              </a:rPr>
              <a:t> computation applied only to the “fresh” encryption of </a:t>
            </a:r>
            <a:r>
              <a:rPr lang="en-US" sz="2000" i="1" dirty="0" smtClean="0">
                <a:solidFill>
                  <a:schemeClr val="tx1"/>
                </a:solidFill>
                <a:cs typeface="Times New Roman" pitchFamily="18" charset="0"/>
              </a:rPr>
              <a:t>sk.</a:t>
            </a:r>
            <a:endParaRPr lang="en-US" sz="2000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1524000" y="5791200"/>
            <a:ext cx="4572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4724400" y="4648200"/>
            <a:ext cx="7713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i="1" dirty="0" smtClean="0"/>
              <a:t>c' =  </a:t>
            </a:r>
            <a:endParaRPr lang="en-US" sz="2200" baseline="-25000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6494585" y="3115290"/>
            <a:ext cx="2438400" cy="609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Must assume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“circular security”</a:t>
            </a:r>
            <a:endParaRPr lang="en-US" sz="2000" i="1" dirty="0" smtClean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283325" y="2819400"/>
            <a:ext cx="1489075" cy="29589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1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25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65 0.00255 L 0.00035 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27" grpId="0" animBg="1"/>
      <p:bldP spid="68628" grpId="0"/>
      <p:bldP spid="68631" grpId="0" animBg="1"/>
      <p:bldP spid="68631" grpId="1" animBg="1"/>
      <p:bldP spid="68632" grpId="0" animBg="1"/>
      <p:bldP spid="31" grpId="0" animBg="1"/>
      <p:bldP spid="40" grpId="0" animBg="1"/>
      <p:bldP spid="41" grpId="0" animBg="1"/>
      <p:bldP spid="29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Theorem (Informal)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Suppose Ɛ is a HE scheme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hat can evaluate arithmetic circuits of depth 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hose decryption algorithm is a circuit of depth d-1</a:t>
            </a:r>
          </a:p>
          <a:p>
            <a:r>
              <a:rPr lang="en-US" dirty="0" smtClean="0"/>
              <a:t>Call </a:t>
            </a:r>
            <a:r>
              <a:rPr lang="en-US" dirty="0"/>
              <a:t>Ɛ </a:t>
            </a:r>
            <a:r>
              <a:rPr lang="en-US" dirty="0" smtClean="0"/>
              <a:t>a “</a:t>
            </a:r>
            <a:r>
              <a:rPr lang="en-US" dirty="0" err="1" smtClean="0"/>
              <a:t>bootstrappable</a:t>
            </a:r>
            <a:r>
              <a:rPr lang="en-US" dirty="0" smtClean="0"/>
              <a:t>” </a:t>
            </a:r>
            <a:r>
              <a:rPr lang="en-US" dirty="0"/>
              <a:t>HE </a:t>
            </a:r>
            <a:r>
              <a:rPr lang="en-US" dirty="0" smtClean="0"/>
              <a:t>scheme</a:t>
            </a:r>
          </a:p>
          <a:p>
            <a:pPr lvl="8"/>
            <a:endParaRPr lang="en-US" dirty="0"/>
          </a:p>
          <a:p>
            <a:r>
              <a:rPr lang="en-US" dirty="0" err="1" smtClean="0"/>
              <a:t>Thm</a:t>
            </a:r>
            <a:r>
              <a:rPr lang="en-US" dirty="0" smtClean="0"/>
              <a:t>: From a </a:t>
            </a:r>
            <a:r>
              <a:rPr lang="en-US" dirty="0" err="1" smtClean="0"/>
              <a:t>bootstrappable</a:t>
            </a:r>
            <a:r>
              <a:rPr lang="en-US" dirty="0" smtClean="0"/>
              <a:t> somewhat </a:t>
            </a:r>
            <a:r>
              <a:rPr lang="en-US" dirty="0" err="1" smtClean="0"/>
              <a:t>homomorphic</a:t>
            </a:r>
            <a:r>
              <a:rPr lang="en-US" dirty="0" smtClean="0"/>
              <a:t> scheme, we can construct a fully </a:t>
            </a:r>
            <a:r>
              <a:rPr lang="en-US" dirty="0" err="1" smtClean="0"/>
              <a:t>homomorphic</a:t>
            </a:r>
            <a:r>
              <a:rPr lang="en-US" dirty="0" smtClean="0"/>
              <a:t> scheme.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Technique: Refresh noisy </a:t>
            </a:r>
            <a:r>
              <a:rPr lang="en-US" dirty="0" err="1" smtClean="0"/>
              <a:t>ciphertexts</a:t>
            </a:r>
            <a:r>
              <a:rPr lang="en-US" dirty="0" smtClean="0"/>
              <a:t> by evaluating the decryption circuit </a:t>
            </a:r>
            <a:r>
              <a:rPr lang="en-US" dirty="0" err="1" smtClean="0"/>
              <a:t>homomorphically</a:t>
            </a:r>
            <a:r>
              <a:rPr lang="en-US" dirty="0" smtClean="0"/>
              <a:t> (</a:t>
            </a:r>
            <a:r>
              <a:rPr lang="en-US" dirty="0" err="1" smtClean="0"/>
              <a:t>Recryption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Recryption</a:t>
            </a:r>
            <a:r>
              <a:rPr lang="en-US" dirty="0" smtClean="0"/>
              <a:t> for GSW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600200"/>
                <a:ext cx="86868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 smtClean="0"/>
                  <a:t>GSW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𝐷𝑒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𝒛</m:t>
                    </m:r>
                    <m:r>
                      <a:rPr lang="en-US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mtClean="0">
                                <a:latin typeface="Cambria Math"/>
                              </a:rPr>
                              <m:t>0 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𝑐𝑙𝑜𝑠𝑒𝑟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𝑡𝑜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              </m:t>
                            </m:r>
                          </m:e>
                          <m:e>
                            <m:r>
                              <a:rPr lang="en-US" smtClean="0">
                                <a:latin typeface="Cambria Math"/>
                              </a:rPr>
                              <m:t>1 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𝑐𝑙𝑜𝑠𝑒𝑟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𝑡𝑜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/2,0,…,0)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Denote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 smtClean="0">
                            <a:solidFill>
                              <a:srgbClr val="00B4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4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rgbClr val="00B4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40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/>
                </a:r>
                <a:br>
                  <a:rPr lang="en-US" b="0" dirty="0" smtClean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𝒕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⋅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𝝁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𝒒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𝟐</m:t>
                    </m:r>
                    <m:r>
                      <a:rPr lang="en-US" b="1" i="1" smtClean="0">
                        <a:solidFill>
                          <a:srgbClr val="00B40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b="1" dirty="0" smtClean="0">
                    <a:solidFill>
                      <a:srgbClr val="00B400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00B4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1" i="1" dirty="0" smtClean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dirty="0"/>
              </a:p>
              <a:p>
                <a:r>
                  <a:rPr lang="en-US" dirty="0" smtClean="0"/>
                  <a:t>GSE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𝐷𝑒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,  output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0: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1: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600200"/>
                <a:ext cx="8686800" cy="4876800"/>
              </a:xfrm>
              <a:blipFill rotWithShape="1">
                <a:blip r:embed="rId2"/>
                <a:stretch>
                  <a:fillRect l="-281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85800" y="1828800"/>
            <a:ext cx="7848600" cy="762000"/>
            <a:chOff x="685800" y="1828800"/>
            <a:chExt cx="7848600" cy="7620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85800" y="1828800"/>
              <a:ext cx="7848600" cy="76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85800" y="1828800"/>
              <a:ext cx="7848600" cy="76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03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Complex Is Decryption?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2514600"/>
                <a:ext cx="8534400" cy="3733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Depth is linear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q is small enough (polynomial in the security </a:t>
                </a:r>
                <a:r>
                  <a:rPr lang="en-US" dirty="0" err="1" smtClean="0"/>
                  <a:t>param</a:t>
                </a:r>
                <a:r>
                  <a:rPr lang="en-US" dirty="0" smtClean="0"/>
                  <a:t>) then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decryption is in NC1</a:t>
                </a:r>
                <a:r>
                  <a:rPr lang="en-US" dirty="0" smtClean="0"/>
                  <a:t> (log-depth circuits).</a:t>
                </a:r>
              </a:p>
              <a:p>
                <a:r>
                  <a:rPr lang="en-US" dirty="0" smtClean="0"/>
                  <a:t>But wait – isn’t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really large?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grows with the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 capacity of the scheme</a:t>
                </a:r>
              </a:p>
              <a:p>
                <a:pPr lvl="1"/>
                <a:r>
                  <a:rPr lang="en-US" dirty="0" smtClean="0"/>
                  <a:t>Ideally, we would like the complexity of Dec to be independent of the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 capacity.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8534400" cy="3733800"/>
              </a:xfrm>
              <a:prstGeom prst="rect">
                <a:avLst/>
              </a:prstGeom>
              <a:blipFill rotWithShape="1">
                <a:blip r:embed="rId2"/>
                <a:stretch>
                  <a:fillRect l="-357" t="-1634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71800" y="1774923"/>
                <a:ext cx="3177858" cy="587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𝜇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𝑀𝑆𝐵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774923"/>
                <a:ext cx="3177858" cy="5872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RAIG@YFZFNPNFUVWXY5MJ" val="4267"/>
  <p:tag name="FIRSTCRAIG@YFVYQJMFUVWXY5MJ" val="4267"/>
  <p:tag name="PREAMBLE" val="\documentclass{article}&#10;\pagestyle{empty}&#10;\usepackage{xspace,amssymb,amsfonts,amsmath}&#10;\usepackage{color}&#10;\usepackage{TeX4PPT}&#10;"/>
  <p:tag name="MAGPC" val="200"/>
  <p:tag name="FONTSIZE" val="1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31440</TotalTime>
  <Words>3193</Words>
  <Application>Microsoft Office PowerPoint</Application>
  <PresentationFormat>On-screen Show (4:3)</PresentationFormat>
  <Paragraphs>311</Paragraphs>
  <Slides>36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Tw Cen MT</vt:lpstr>
      <vt:lpstr>Tahoma</vt:lpstr>
      <vt:lpstr>Wingdings</vt:lpstr>
      <vt:lpstr>Segoe</vt:lpstr>
      <vt:lpstr>Times New Roman</vt:lpstr>
      <vt:lpstr>Wingdings 2</vt:lpstr>
      <vt:lpstr>Cambria Math</vt:lpstr>
      <vt:lpstr>Calibri</vt:lpstr>
      <vt:lpstr>Median</vt:lpstr>
      <vt:lpstr>PowerPoint Presentation</vt:lpstr>
      <vt:lpstr>Fully Homomorphic Encryption (FHE)</vt:lpstr>
      <vt:lpstr>A Digression into Philosophy…</vt:lpstr>
      <vt:lpstr>Philosophy Meets Cryptography</vt:lpstr>
      <vt:lpstr>So Far: Bounded Processing</vt:lpstr>
      <vt:lpstr>Recryption: Refreshing a Ciphertext</vt:lpstr>
      <vt:lpstr>Bootstrapping Theorem (Informal)</vt:lpstr>
      <vt:lpstr>Recryption for GSW</vt:lpstr>
      <vt:lpstr>How Complex Is Decryption?</vt:lpstr>
      <vt:lpstr>Modulus Reduction Magic Trick</vt:lpstr>
      <vt:lpstr>Modulus Reduction Magic Trick, Notes</vt:lpstr>
      <vt:lpstr>Evaluating NC1 Circuits in GSW</vt:lpstr>
      <vt:lpstr>Evaluating NC1 Circuits in GSW</vt:lpstr>
      <vt:lpstr>Extra: Multi-key HE from LWE</vt:lpstr>
      <vt:lpstr>Multi-Key Homomorphic Encryption</vt:lpstr>
      <vt:lpstr>A Variation of GSW</vt:lpstr>
      <vt:lpstr>Step 1: Algebraic Trick</vt:lpstr>
      <vt:lpstr>Step 1: Algebraic Trick</vt:lpstr>
      <vt:lpstr>Fixing the Algebraic Trick</vt:lpstr>
      <vt:lpstr>Summary So Far: Algebraic Trick</vt:lpstr>
      <vt:lpstr>Step 2: Related Public Keys</vt:lpstr>
      <vt:lpstr>Step 3: “Masking Scheme” for GSW</vt:lpstr>
      <vt:lpstr>Step 3: “Masking Scheme” for GSW</vt:lpstr>
      <vt:lpstr>Step 4: Multi-Key HE</vt:lpstr>
      <vt:lpstr>Step 4: Multi-Key HE</vt:lpstr>
      <vt:lpstr>Step 4: Multi-Key HE</vt:lpstr>
      <vt:lpstr>What We Covered Today</vt:lpstr>
      <vt:lpstr>Things That We Didn’t Cover</vt:lpstr>
      <vt:lpstr>Questions?</vt:lpstr>
      <vt:lpstr>Switch to Larger Rings</vt:lpstr>
      <vt:lpstr>Switch to Larger Rings</vt:lpstr>
      <vt:lpstr>GSW Over Extension Rings</vt:lpstr>
      <vt:lpstr>Application: Homomorphic Accumulators (based on [AP14, DM15])</vt:lpstr>
      <vt:lpstr>GSWAccumulators</vt:lpstr>
      <vt:lpstr>MSB-Extraction</vt:lpstr>
      <vt:lpstr>MSB-Extraction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Homomorphic Encryption: current State of the Art</dc:title>
  <dc:creator>Michelle</dc:creator>
  <cp:lastModifiedBy>Shai Halevi</cp:lastModifiedBy>
  <cp:revision>1015</cp:revision>
  <dcterms:created xsi:type="dcterms:W3CDTF">2006-08-16T00:00:00Z</dcterms:created>
  <dcterms:modified xsi:type="dcterms:W3CDTF">2015-05-18T03:48:28Z</dcterms:modified>
</cp:coreProperties>
</file>