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5E83F3-12D5-4A1E-B775-5D0BC444C53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297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1303920" y="3317400"/>
            <a:ext cx="70297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1F764F-F4D8-406E-8500-D8F8533F70C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1303920" y="331740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/>
          </p:nvPr>
        </p:nvSpPr>
        <p:spPr>
          <a:xfrm>
            <a:off x="4906440" y="331740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B86CA6-930E-4216-92D5-AEE1BAFEB6E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22633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680640" y="1990080"/>
            <a:ext cx="22633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57720" y="1990080"/>
            <a:ext cx="22633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1303920" y="3317400"/>
            <a:ext cx="22633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/>
          </p:nvPr>
        </p:nvSpPr>
        <p:spPr>
          <a:xfrm>
            <a:off x="3680640" y="3317400"/>
            <a:ext cx="22633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/>
          </p:nvPr>
        </p:nvSpPr>
        <p:spPr>
          <a:xfrm>
            <a:off x="6057720" y="3317400"/>
            <a:ext cx="22633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E5D9E0-5973-4E0E-A849-42E8CFD8213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D28460-78D5-4F4C-AC6C-16A6237001E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9C6F85-91DE-4916-A4BB-8B72D344427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9DBC4B-7DAF-4E4F-B80A-89F52E84F27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2E6CE9-4CE8-4623-A75E-8F4D5D31590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4A870B-047D-46A6-98A5-F20F0A8066A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7029720" cy="46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33389C-8E71-445E-86C1-E07B481F7E8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1303920" y="331740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D2EB73-14E8-424E-8A79-9CC9CF16F7C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EF1BB5-B2CA-4E1D-B00F-9A049FA6F48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906440" y="331740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64A696-8F0F-4655-B5ED-0495DF32795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1303920" y="3317400"/>
            <a:ext cx="70297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7D67CA-C27B-4AC8-B31B-24052CFFD6A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297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1303920" y="3317400"/>
            <a:ext cx="70297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B13EB8-AE6B-430A-807B-F475854ECD1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1303920" y="331740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906440" y="331740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5A5AC0-E92E-4672-A94E-7CC049429F6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22633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680640" y="1990080"/>
            <a:ext cx="22633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57720" y="1990080"/>
            <a:ext cx="22633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1303920" y="3317400"/>
            <a:ext cx="22633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680640" y="3317400"/>
            <a:ext cx="22633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57720" y="3317400"/>
            <a:ext cx="22633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6EA0BD-32B1-4E4F-B5B2-DBB87EAE3BA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0C0884-8D3A-4874-9A99-CB7B81C2F0C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1CDF88-5CB6-4831-8EE3-E51FC13AADE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D9E7A59-F267-44DB-869D-C3E2D5C9DCC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7029720" cy="46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6092091-F71D-46B1-838E-F21FFB24304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1303920" y="331740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6A1241-9DCB-4B62-8983-4DBF57ACEFE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906440" y="331740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BF986F-D5BC-4181-A631-FA167695864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1303920" y="3317400"/>
            <a:ext cx="702972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3708F22-893A-4106-BFE5-BB9225A634E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"/>
          <p:cNvGrpSpPr/>
          <p:nvPr/>
        </p:nvGrpSpPr>
        <p:grpSpPr>
          <a:xfrm>
            <a:off x="7342920" y="3409560"/>
            <a:ext cx="1690920" cy="1731960"/>
            <a:chOff x="7342920" y="3409560"/>
            <a:chExt cx="1690920" cy="1731960"/>
          </a:xfrm>
        </p:grpSpPr>
        <p:grpSp>
          <p:nvGrpSpPr>
            <p:cNvPr id="1" name="Google Shape;11;p2"/>
            <p:cNvGrpSpPr/>
            <p:nvPr/>
          </p:nvGrpSpPr>
          <p:grpSpPr>
            <a:xfrm>
              <a:off x="7342920" y="4453560"/>
              <a:ext cx="316080" cy="687960"/>
              <a:chOff x="7342920" y="4453560"/>
              <a:chExt cx="316080" cy="687960"/>
            </a:xfrm>
          </p:grpSpPr>
          <p:sp>
            <p:nvSpPr>
              <p:cNvPr id="2" name="Google Shape;12;p2"/>
              <p:cNvSpPr/>
              <p:nvPr/>
            </p:nvSpPr>
            <p:spPr>
              <a:xfrm>
                <a:off x="7342920" y="4453560"/>
                <a:ext cx="316080" cy="6879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Google Shape;13;p2"/>
              <p:cNvSpPr/>
              <p:nvPr/>
            </p:nvSpPr>
            <p:spPr>
              <a:xfrm>
                <a:off x="7342920" y="4801680"/>
                <a:ext cx="316080" cy="339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oogle Shape;14;p2"/>
            <p:cNvGrpSpPr/>
            <p:nvPr/>
          </p:nvGrpSpPr>
          <p:grpSpPr>
            <a:xfrm>
              <a:off x="7801200" y="4105800"/>
              <a:ext cx="316080" cy="1035720"/>
              <a:chOff x="7801200" y="4105800"/>
              <a:chExt cx="316080" cy="1035720"/>
            </a:xfrm>
          </p:grpSpPr>
          <p:sp>
            <p:nvSpPr>
              <p:cNvPr id="5" name="Google Shape;15;p2"/>
              <p:cNvSpPr/>
              <p:nvPr/>
            </p:nvSpPr>
            <p:spPr>
              <a:xfrm>
                <a:off x="7801200" y="4453560"/>
                <a:ext cx="316080" cy="6879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Google Shape;16;p2"/>
              <p:cNvSpPr/>
              <p:nvPr/>
            </p:nvSpPr>
            <p:spPr>
              <a:xfrm>
                <a:off x="7801200" y="4105800"/>
                <a:ext cx="316080" cy="1035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Google Shape;17;p2"/>
              <p:cNvSpPr/>
              <p:nvPr/>
            </p:nvSpPr>
            <p:spPr>
              <a:xfrm>
                <a:off x="7801200" y="4801680"/>
                <a:ext cx="316080" cy="339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" name="Google Shape;18;p2"/>
            <p:cNvGrpSpPr/>
            <p:nvPr/>
          </p:nvGrpSpPr>
          <p:grpSpPr>
            <a:xfrm>
              <a:off x="8259480" y="3757680"/>
              <a:ext cx="316080" cy="1383840"/>
              <a:chOff x="8259480" y="3757680"/>
              <a:chExt cx="316080" cy="1383840"/>
            </a:xfrm>
          </p:grpSpPr>
          <p:sp>
            <p:nvSpPr>
              <p:cNvPr id="9" name="Google Shape;19;p2"/>
              <p:cNvSpPr/>
              <p:nvPr/>
            </p:nvSpPr>
            <p:spPr>
              <a:xfrm>
                <a:off x="8259480" y="4453560"/>
                <a:ext cx="316080" cy="6879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Google Shape;20;p2"/>
              <p:cNvSpPr/>
              <p:nvPr/>
            </p:nvSpPr>
            <p:spPr>
              <a:xfrm>
                <a:off x="8259480" y="3757680"/>
                <a:ext cx="316080" cy="1383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Google Shape;21;p2"/>
              <p:cNvSpPr/>
              <p:nvPr/>
            </p:nvSpPr>
            <p:spPr>
              <a:xfrm>
                <a:off x="8259480" y="4105800"/>
                <a:ext cx="316080" cy="1035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Google Shape;22;p2"/>
              <p:cNvSpPr/>
              <p:nvPr/>
            </p:nvSpPr>
            <p:spPr>
              <a:xfrm>
                <a:off x="8259480" y="4801680"/>
                <a:ext cx="316080" cy="339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oogle Shape;23;p2"/>
            <p:cNvGrpSpPr/>
            <p:nvPr/>
          </p:nvGrpSpPr>
          <p:grpSpPr>
            <a:xfrm>
              <a:off x="8717760" y="3409560"/>
              <a:ext cx="316080" cy="1731960"/>
              <a:chOff x="8717760" y="3409560"/>
              <a:chExt cx="316080" cy="1731960"/>
            </a:xfrm>
          </p:grpSpPr>
          <p:sp>
            <p:nvSpPr>
              <p:cNvPr id="14" name="Google Shape;24;p2"/>
              <p:cNvSpPr/>
              <p:nvPr/>
            </p:nvSpPr>
            <p:spPr>
              <a:xfrm>
                <a:off x="8717760" y="4453560"/>
                <a:ext cx="316080" cy="6879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Google Shape;25;p2"/>
              <p:cNvSpPr/>
              <p:nvPr/>
            </p:nvSpPr>
            <p:spPr>
              <a:xfrm>
                <a:off x="8717760" y="3757680"/>
                <a:ext cx="316080" cy="1383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Google Shape;26;p2"/>
              <p:cNvSpPr/>
              <p:nvPr/>
            </p:nvSpPr>
            <p:spPr>
              <a:xfrm>
                <a:off x="8717760" y="4105800"/>
                <a:ext cx="316080" cy="1035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Google Shape;27;p2"/>
              <p:cNvSpPr/>
              <p:nvPr/>
            </p:nvSpPr>
            <p:spPr>
              <a:xfrm>
                <a:off x="8717760" y="3409560"/>
                <a:ext cx="316080" cy="17319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Google Shape;28;p2"/>
              <p:cNvSpPr/>
              <p:nvPr/>
            </p:nvSpPr>
            <p:spPr>
              <a:xfrm>
                <a:off x="8717760" y="4801680"/>
                <a:ext cx="316080" cy="339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oogle Shape;29;p2"/>
          <p:cNvGrpSpPr/>
          <p:nvPr/>
        </p:nvGrpSpPr>
        <p:grpSpPr>
          <a:xfrm>
            <a:off x="5043600" y="0"/>
            <a:ext cx="3813480" cy="3838680"/>
            <a:chOff x="5043600" y="0"/>
            <a:chExt cx="3813480" cy="3838680"/>
          </a:xfrm>
        </p:grpSpPr>
        <p:sp>
          <p:nvSpPr>
            <p:cNvPr id="20" name="Google Shape;30;p2"/>
            <p:cNvSpPr/>
            <p:nvPr/>
          </p:nvSpPr>
          <p:spPr>
            <a:xfrm>
              <a:off x="8461080" y="1817640"/>
              <a:ext cx="396000" cy="39600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31;p2"/>
            <p:cNvSpPr/>
            <p:nvPr/>
          </p:nvSpPr>
          <p:spPr>
            <a:xfrm rot="11769600">
              <a:off x="6470280" y="3481200"/>
              <a:ext cx="319320" cy="31932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" name="Google Shape;32;p2"/>
            <p:cNvGrpSpPr/>
            <p:nvPr/>
          </p:nvGrpSpPr>
          <p:grpSpPr>
            <a:xfrm>
              <a:off x="7648560" y="2704320"/>
              <a:ext cx="634320" cy="634320"/>
              <a:chOff x="7648560" y="2704320"/>
              <a:chExt cx="634320" cy="634320"/>
            </a:xfrm>
          </p:grpSpPr>
          <p:sp>
            <p:nvSpPr>
              <p:cNvPr id="23" name="Google Shape;33;p2"/>
              <p:cNvSpPr/>
              <p:nvPr/>
            </p:nvSpPr>
            <p:spPr>
              <a:xfrm rot="5400000">
                <a:off x="7648560" y="2704320"/>
                <a:ext cx="634320" cy="6343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Google Shape;34;p2"/>
              <p:cNvSpPr/>
              <p:nvPr/>
            </p:nvSpPr>
            <p:spPr>
              <a:xfrm rot="5400000">
                <a:off x="7648560" y="2704320"/>
                <a:ext cx="634320" cy="63432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Google Shape;35;p2"/>
              <p:cNvSpPr/>
              <p:nvPr/>
            </p:nvSpPr>
            <p:spPr>
              <a:xfrm rot="5400000">
                <a:off x="7769160" y="2824920"/>
                <a:ext cx="393480" cy="3934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" name="Google Shape;36;p2"/>
            <p:cNvSpPr/>
            <p:nvPr/>
          </p:nvSpPr>
          <p:spPr>
            <a:xfrm>
              <a:off x="8461080" y="1817640"/>
              <a:ext cx="396000" cy="3960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" name="Google Shape;37;p2"/>
            <p:cNvGrpSpPr/>
            <p:nvPr/>
          </p:nvGrpSpPr>
          <p:grpSpPr>
            <a:xfrm>
              <a:off x="7953120" y="179640"/>
              <a:ext cx="872280" cy="872280"/>
              <a:chOff x="7953120" y="179640"/>
              <a:chExt cx="872280" cy="872280"/>
            </a:xfrm>
          </p:grpSpPr>
          <p:sp>
            <p:nvSpPr>
              <p:cNvPr id="28" name="Google Shape;38;p2"/>
              <p:cNvSpPr/>
              <p:nvPr/>
            </p:nvSpPr>
            <p:spPr>
              <a:xfrm rot="12952800">
                <a:off x="8076960" y="303480"/>
                <a:ext cx="624600" cy="62460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Google Shape;39;p2"/>
              <p:cNvSpPr/>
              <p:nvPr/>
            </p:nvSpPr>
            <p:spPr>
              <a:xfrm rot="12952800">
                <a:off x="8076960" y="303480"/>
                <a:ext cx="624600" cy="62460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" name="Google Shape;40;p2"/>
            <p:cNvSpPr/>
            <p:nvPr/>
          </p:nvSpPr>
          <p:spPr>
            <a:xfrm>
              <a:off x="5400000" y="356400"/>
              <a:ext cx="2576160" cy="25761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Google Shape;41;p2"/>
            <p:cNvSpPr/>
            <p:nvPr/>
          </p:nvSpPr>
          <p:spPr>
            <a:xfrm rot="2043600">
              <a:off x="5503680" y="460080"/>
              <a:ext cx="2368800" cy="236880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Google Shape;42;p2"/>
            <p:cNvSpPr/>
            <p:nvPr/>
          </p:nvSpPr>
          <p:spPr>
            <a:xfrm>
              <a:off x="5399640" y="360360"/>
              <a:ext cx="2576160" cy="257616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Google Shape;43;p2"/>
            <p:cNvSpPr/>
            <p:nvPr/>
          </p:nvSpPr>
          <p:spPr>
            <a:xfrm rot="2044800">
              <a:off x="5911560" y="867240"/>
              <a:ext cx="1553400" cy="15534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Google Shape;44;p2"/>
            <p:cNvSpPr/>
            <p:nvPr/>
          </p:nvSpPr>
          <p:spPr>
            <a:xfrm>
              <a:off x="5399640" y="356400"/>
              <a:ext cx="2576160" cy="257616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Google Shape;45;p2"/>
            <p:cNvSpPr/>
            <p:nvPr/>
          </p:nvSpPr>
          <p:spPr>
            <a:xfrm rot="11769600">
              <a:off x="6470280" y="3481200"/>
              <a:ext cx="319320" cy="31932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900" spc="-1" strike="noStrike">
                <a:solidFill>
                  <a:srgbClr val="ffffff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64B5591-CA75-4827-894F-72B724DA7620}" type="slidenum">
              <a:rPr b="0" lang="en" sz="9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85;p4"/>
          <p:cNvGrpSpPr/>
          <p:nvPr/>
        </p:nvGrpSpPr>
        <p:grpSpPr>
          <a:xfrm>
            <a:off x="626040" y="299880"/>
            <a:ext cx="998640" cy="998640"/>
            <a:chOff x="626040" y="299880"/>
            <a:chExt cx="998640" cy="998640"/>
          </a:xfrm>
        </p:grpSpPr>
        <p:sp>
          <p:nvSpPr>
            <p:cNvPr id="76" name="Google Shape;86;p4"/>
            <p:cNvSpPr/>
            <p:nvPr/>
          </p:nvSpPr>
          <p:spPr>
            <a:xfrm rot="16200000">
              <a:off x="828720" y="502920"/>
              <a:ext cx="593280" cy="59328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Google Shape;87;p4"/>
            <p:cNvSpPr/>
            <p:nvPr/>
          </p:nvSpPr>
          <p:spPr>
            <a:xfrm rot="16200000">
              <a:off x="626040" y="299880"/>
              <a:ext cx="998640" cy="998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2"/>
          </p:nvPr>
        </p:nvSpPr>
        <p:spPr>
          <a:xfrm>
            <a:off x="8451000" y="47368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900" spc="-1" strike="noStrike">
                <a:solidFill>
                  <a:srgbClr val="424242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B15E9AF-5453-448A-9D46-5C73FDE1E06E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24040" y="231840"/>
            <a:ext cx="5382000" cy="3254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M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P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1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P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n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o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D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v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l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o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p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m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n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o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l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l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y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o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m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o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m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o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p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c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n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c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y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p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o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n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c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m</a:t>
            </a:r>
            <a:r>
              <a:rPr b="1" lang="e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824040" y="3596400"/>
            <a:ext cx="4254840" cy="694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3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By: 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n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C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n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(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2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0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2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2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J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C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2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6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7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0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)</a:t>
            </a:r>
            <a:endParaRPr b="0" lang="en-IN" sz="16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p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v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o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: 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P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o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. 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o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k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K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. 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j</a:t>
            </a:r>
            <a:r>
              <a:rPr b="0" lang="en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1303920" y="1437120"/>
            <a:ext cx="7029720" cy="3093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-22860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K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424242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w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k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k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f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0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q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	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0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	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q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k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Co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nti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nu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ed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…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b="1" lang="e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nti</a:t>
            </a:r>
            <a:r>
              <a:rPr b="1" lang="e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nu</a:t>
            </a:r>
            <a:r>
              <a:rPr b="1" lang="e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ed</a:t>
            </a:r>
            <a:r>
              <a:rPr b="1" lang="e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…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303920" y="1456200"/>
            <a:ext cx="7029720" cy="307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-22860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&gt;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Σ</a:t>
            </a:r>
            <a:r>
              <a:rPr b="0" lang="en" sz="1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ε</a:t>
            </a:r>
            <a:r>
              <a:rPr b="0" lang="en" sz="1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b="0" lang="en" sz="1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</a:t>
            </a:r>
            <a:r>
              <a:rPr b="1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&gt;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or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ph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ic 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Pr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op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ert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021680" y="1241640"/>
            <a:ext cx="7966800" cy="371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-22860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: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&gt;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Σ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ε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Σ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ε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Σ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ε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: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&gt;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Σ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ε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Σ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ε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Σ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ε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Σ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ε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Re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sul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3" name="Content Placeholder 1"/>
          <p:cNvGraphicFramePr/>
          <p:nvPr/>
        </p:nvGraphicFramePr>
        <p:xfrm>
          <a:off x="1049760" y="1597680"/>
          <a:ext cx="2397600" cy="1940040"/>
        </p:xfrm>
        <a:graphic>
          <a:graphicData uri="http://schemas.openxmlformats.org/drawingml/2006/table">
            <a:tbl>
              <a:tblPr/>
              <a:tblGrid>
                <a:gridCol w="656640"/>
                <a:gridCol w="901800"/>
                <a:gridCol w="839160"/>
              </a:tblGrid>
              <a:tr h="364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S.No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Scheme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Keygen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</a:tr>
              <a:tr h="358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RSA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</a:tr>
              <a:tr h="326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Paillier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0.8274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</a:tr>
              <a:tr h="53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BGN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60.13-220.15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</a:tr>
              <a:tr h="358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DGHV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Content Placeholder 1"/>
          <p:cNvGraphicFramePr/>
          <p:nvPr/>
        </p:nvGraphicFramePr>
        <p:xfrm>
          <a:off x="3663000" y="1604160"/>
          <a:ext cx="2397600" cy="1927440"/>
        </p:xfrm>
        <a:graphic>
          <a:graphicData uri="http://schemas.openxmlformats.org/drawingml/2006/table">
            <a:tbl>
              <a:tblPr/>
              <a:tblGrid>
                <a:gridCol w="656640"/>
                <a:gridCol w="901800"/>
                <a:gridCol w="839160"/>
              </a:tblGrid>
              <a:tr h="351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S.No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Scheme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Encrypt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</a:tr>
              <a:tr h="358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RSA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</a:tr>
              <a:tr h="326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Paillier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0.028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</a:tr>
              <a:tr h="53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BGN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0.4332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</a:tr>
              <a:tr h="358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DGHV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Content Placeholder 1"/>
          <p:cNvGraphicFramePr/>
          <p:nvPr/>
        </p:nvGraphicFramePr>
        <p:xfrm>
          <a:off x="6275880" y="1597680"/>
          <a:ext cx="2397600" cy="1927440"/>
        </p:xfrm>
        <a:graphic>
          <a:graphicData uri="http://schemas.openxmlformats.org/drawingml/2006/table">
            <a:tbl>
              <a:tblPr/>
              <a:tblGrid>
                <a:gridCol w="656640"/>
                <a:gridCol w="901800"/>
                <a:gridCol w="839160"/>
              </a:tblGrid>
              <a:tr h="37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S.No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Scheme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Decrypt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</a:tr>
              <a:tr h="353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RSA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0.0028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</a:tr>
              <a:tr h="322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Paillier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</a:tr>
              <a:tr h="525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BGN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0.42189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</a:tr>
              <a:tr h="35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DGHV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Content Placeholder 1"/>
          <p:cNvGraphicFramePr/>
          <p:nvPr/>
        </p:nvGraphicFramePr>
        <p:xfrm>
          <a:off x="890640" y="1363680"/>
          <a:ext cx="2432520" cy="1753200"/>
        </p:xfrm>
        <a:graphic>
          <a:graphicData uri="http://schemas.openxmlformats.org/drawingml/2006/table">
            <a:tbl>
              <a:tblPr/>
              <a:tblGrid>
                <a:gridCol w="666000"/>
                <a:gridCol w="915120"/>
                <a:gridCol w="851400"/>
              </a:tblGrid>
              <a:tr h="432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S.No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Scheme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Keygen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</a:tr>
              <a:tr h="387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Paillier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0.8274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BGN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5.447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</a:tr>
              <a:tr h="424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DGHV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471.91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Content Placeholder 1"/>
          <p:cNvGraphicFramePr/>
          <p:nvPr/>
        </p:nvGraphicFramePr>
        <p:xfrm>
          <a:off x="3653280" y="1378440"/>
          <a:ext cx="2331000" cy="1738440"/>
        </p:xfrm>
        <a:graphic>
          <a:graphicData uri="http://schemas.openxmlformats.org/drawingml/2006/table">
            <a:tbl>
              <a:tblPr/>
              <a:tblGrid>
                <a:gridCol w="638280"/>
                <a:gridCol w="876600"/>
                <a:gridCol w="816120"/>
              </a:tblGrid>
              <a:tr h="496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S.No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Scheme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Addition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</a:tr>
              <a:tr h="3736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Paillier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0.028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</a:tr>
              <a:tr h="4579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BGN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0.00787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</a:tr>
              <a:tr h="4100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DGHV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14.66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Content Placeholder 1"/>
          <p:cNvGraphicFramePr/>
          <p:nvPr/>
        </p:nvGraphicFramePr>
        <p:xfrm>
          <a:off x="6434640" y="1400400"/>
          <a:ext cx="2331000" cy="1716120"/>
        </p:xfrm>
        <a:graphic>
          <a:graphicData uri="http://schemas.openxmlformats.org/drawingml/2006/table">
            <a:tbl>
              <a:tblPr/>
              <a:tblGrid>
                <a:gridCol w="638280"/>
                <a:gridCol w="876600"/>
                <a:gridCol w="816120"/>
              </a:tblGrid>
              <a:tr h="495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S.No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Scheme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Multiplication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b6374"/>
                    </a:solidFill>
                  </a:tcPr>
                </a:tc>
              </a:tr>
              <a:tr h="3646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Paillier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</a:tr>
              <a:tr h="456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BGN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0.031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b"/>
                    </a:solidFill>
                  </a:tcPr>
                </a:tc>
              </a:tr>
              <a:tr h="4003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DGHV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0.03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5"/>
                    </a:solidFill>
                  </a:tcPr>
                </a:tc>
              </a:tr>
            </a:tbl>
          </a:graphicData>
        </a:graphic>
      </p:graphicFrame>
      <p:sp>
        <p:nvSpPr>
          <p:cNvPr id="149" name="TextBox 8"/>
          <p:cNvSpPr/>
          <p:nvPr/>
        </p:nvSpPr>
        <p:spPr>
          <a:xfrm>
            <a:off x="2336760" y="4317840"/>
            <a:ext cx="4736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Tables for KeySize 128 bits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ck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8"/>
          <p:cNvSpPr/>
          <p:nvPr/>
        </p:nvSpPr>
        <p:spPr>
          <a:xfrm>
            <a:off x="1303920" y="1955880"/>
            <a:ext cx="552816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Noise increases linearly on addition and exponentially on multiplication, leading to incorrect decryption.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Large Key Sizes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Solution - Need to create a bootstrappable scheme by squashing the decryption circuit.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ua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Isosceles Triangle 3"/>
          <p:cNvSpPr/>
          <p:nvPr/>
        </p:nvSpPr>
        <p:spPr>
          <a:xfrm>
            <a:off x="5177160" y="1765440"/>
            <a:ext cx="1136160" cy="1072800"/>
          </a:xfrm>
          <a:prstGeom prst="triangle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42b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Arrow: Up 4"/>
          <p:cNvSpPr/>
          <p:nvPr/>
        </p:nvSpPr>
        <p:spPr>
          <a:xfrm>
            <a:off x="5722920" y="1559160"/>
            <a:ext cx="45360" cy="1900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b6374"/>
          </a:solidFill>
          <a:ln>
            <a:solidFill>
              <a:srgbClr val="042b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268680" y="2872440"/>
            <a:ext cx="45360" cy="23472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 fontScale="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Picture 7" descr=""/>
          <p:cNvPicPr/>
          <p:nvPr/>
        </p:nvPicPr>
        <p:blipFill>
          <a:blip r:embed="rId1"/>
          <a:stretch/>
        </p:blipFill>
        <p:spPr>
          <a:xfrm>
            <a:off x="5463720" y="2872440"/>
            <a:ext cx="103320" cy="26784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8" descr=""/>
          <p:cNvPicPr/>
          <p:nvPr/>
        </p:nvPicPr>
        <p:blipFill>
          <a:blip r:embed="rId2"/>
          <a:stretch/>
        </p:blipFill>
        <p:spPr>
          <a:xfrm>
            <a:off x="5145480" y="2854800"/>
            <a:ext cx="103320" cy="2678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9" descr=""/>
          <p:cNvPicPr/>
          <p:nvPr/>
        </p:nvPicPr>
        <p:blipFill>
          <a:blip r:embed="rId3"/>
          <a:stretch/>
        </p:blipFill>
        <p:spPr>
          <a:xfrm>
            <a:off x="5349240" y="2854800"/>
            <a:ext cx="103320" cy="26784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10" descr=""/>
          <p:cNvPicPr/>
          <p:nvPr/>
        </p:nvPicPr>
        <p:blipFill>
          <a:blip r:embed="rId4"/>
          <a:stretch/>
        </p:blipFill>
        <p:spPr>
          <a:xfrm>
            <a:off x="5241960" y="2854800"/>
            <a:ext cx="103320" cy="267840"/>
          </a:xfrm>
          <a:prstGeom prst="rect">
            <a:avLst/>
          </a:prstGeom>
          <a:ln w="0">
            <a:noFill/>
          </a:ln>
        </p:spPr>
      </p:pic>
      <p:sp>
        <p:nvSpPr>
          <p:cNvPr id="160" name="TextBox 12"/>
          <p:cNvSpPr/>
          <p:nvPr/>
        </p:nvSpPr>
        <p:spPr>
          <a:xfrm>
            <a:off x="5240160" y="3121200"/>
            <a:ext cx="3855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sk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1" name="TextBox 13"/>
          <p:cNvSpPr/>
          <p:nvPr/>
        </p:nvSpPr>
        <p:spPr>
          <a:xfrm>
            <a:off x="6154920" y="3121200"/>
            <a:ext cx="317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" name="TextBox 14"/>
          <p:cNvSpPr/>
          <p:nvPr/>
        </p:nvSpPr>
        <p:spPr>
          <a:xfrm>
            <a:off x="5505480" y="2225520"/>
            <a:ext cx="7624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Dec</a:t>
            </a:r>
            <a:r>
              <a:rPr b="0" lang="en-IN" sz="1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3" name="TextBox 15"/>
          <p:cNvSpPr/>
          <p:nvPr/>
        </p:nvSpPr>
        <p:spPr>
          <a:xfrm>
            <a:off x="5565600" y="1277280"/>
            <a:ext cx="317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4" name="TextBox 16"/>
          <p:cNvSpPr/>
          <p:nvPr/>
        </p:nvSpPr>
        <p:spPr>
          <a:xfrm>
            <a:off x="3769920" y="2030760"/>
            <a:ext cx="113616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Old Decryption algorithm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5" name="TextBox 17"/>
          <p:cNvSpPr/>
          <p:nvPr/>
        </p:nvSpPr>
        <p:spPr>
          <a:xfrm>
            <a:off x="926640" y="3139200"/>
            <a:ext cx="4451400" cy="20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Idea : Add to public key a “hint” about sk, and this hint should not break the secrecy of encryption.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 this hint, anyone can post-process the ciphertext, leaving less work for Dec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E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do.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 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ec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ry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pt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io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Isosceles Triangle 3"/>
          <p:cNvSpPr/>
          <p:nvPr/>
        </p:nvSpPr>
        <p:spPr>
          <a:xfrm>
            <a:off x="1295280" y="2878200"/>
            <a:ext cx="1136160" cy="1072800"/>
          </a:xfrm>
          <a:prstGeom prst="triangle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42b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Arrow: Up 4"/>
          <p:cNvSpPr/>
          <p:nvPr/>
        </p:nvSpPr>
        <p:spPr>
          <a:xfrm>
            <a:off x="1847880" y="2609280"/>
            <a:ext cx="45360" cy="1900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b6374"/>
          </a:solidFill>
          <a:ln>
            <a:solidFill>
              <a:srgbClr val="042b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2399760" y="3993120"/>
            <a:ext cx="45360" cy="26460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Picture 7" descr=""/>
          <p:cNvPicPr/>
          <p:nvPr/>
        </p:nvPicPr>
        <p:blipFill>
          <a:blip r:embed="rId1"/>
          <a:stretch/>
        </p:blipFill>
        <p:spPr>
          <a:xfrm>
            <a:off x="1563120" y="3980520"/>
            <a:ext cx="103320" cy="26784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8" descr=""/>
          <p:cNvPicPr/>
          <p:nvPr/>
        </p:nvPicPr>
        <p:blipFill>
          <a:blip r:embed="rId2"/>
          <a:stretch/>
        </p:blipFill>
        <p:spPr>
          <a:xfrm>
            <a:off x="1252080" y="3980520"/>
            <a:ext cx="103320" cy="267840"/>
          </a:xfrm>
          <a:prstGeom prst="rect">
            <a:avLst/>
          </a:prstGeom>
          <a:ln w="0">
            <a:noFill/>
          </a:ln>
        </p:spPr>
      </p:pic>
      <p:pic>
        <p:nvPicPr>
          <p:cNvPr id="172" name="Picture 9" descr=""/>
          <p:cNvPicPr/>
          <p:nvPr/>
        </p:nvPicPr>
        <p:blipFill>
          <a:blip r:embed="rId3"/>
          <a:stretch/>
        </p:blipFill>
        <p:spPr>
          <a:xfrm>
            <a:off x="1459440" y="3980520"/>
            <a:ext cx="103320" cy="26784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10" descr=""/>
          <p:cNvPicPr/>
          <p:nvPr/>
        </p:nvPicPr>
        <p:blipFill>
          <a:blip r:embed="rId4"/>
          <a:stretch/>
        </p:blipFill>
        <p:spPr>
          <a:xfrm>
            <a:off x="1355760" y="3980520"/>
            <a:ext cx="103320" cy="267840"/>
          </a:xfrm>
          <a:prstGeom prst="rect">
            <a:avLst/>
          </a:prstGeom>
          <a:ln w="0">
            <a:noFill/>
          </a:ln>
        </p:spPr>
      </p:pic>
      <p:sp>
        <p:nvSpPr>
          <p:cNvPr id="174" name="TextBox 12"/>
          <p:cNvSpPr/>
          <p:nvPr/>
        </p:nvSpPr>
        <p:spPr>
          <a:xfrm>
            <a:off x="1214640" y="4290480"/>
            <a:ext cx="385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sk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75" name="TextBox 13"/>
          <p:cNvSpPr/>
          <p:nvPr/>
        </p:nvSpPr>
        <p:spPr>
          <a:xfrm>
            <a:off x="5717520" y="2473560"/>
            <a:ext cx="477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sk*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76" name="TextBox 14"/>
          <p:cNvSpPr/>
          <p:nvPr/>
        </p:nvSpPr>
        <p:spPr>
          <a:xfrm>
            <a:off x="1540440" y="3275280"/>
            <a:ext cx="70560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Dec</a:t>
            </a:r>
            <a:r>
              <a:rPr b="0" lang="en-IN" sz="16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77" name="TextBox 15"/>
          <p:cNvSpPr/>
          <p:nvPr/>
        </p:nvSpPr>
        <p:spPr>
          <a:xfrm>
            <a:off x="1711440" y="2297160"/>
            <a:ext cx="317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78" name="TextBox 16"/>
          <p:cNvSpPr/>
          <p:nvPr/>
        </p:nvSpPr>
        <p:spPr>
          <a:xfrm>
            <a:off x="1319040" y="1483560"/>
            <a:ext cx="113616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Old Decryption algorithm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79" name="Straight Connector 5"/>
          <p:cNvSpPr/>
          <p:nvPr/>
        </p:nvSpPr>
        <p:spPr>
          <a:xfrm>
            <a:off x="3244680" y="1447560"/>
            <a:ext cx="360" cy="3337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80" name="Isosceles Triangle 18"/>
          <p:cNvSpPr/>
          <p:nvPr/>
        </p:nvSpPr>
        <p:spPr>
          <a:xfrm>
            <a:off x="5740560" y="1660320"/>
            <a:ext cx="945720" cy="583560"/>
          </a:xfrm>
          <a:prstGeom prst="triangle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42b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Flowchart: Manual Operation 19"/>
          <p:cNvSpPr/>
          <p:nvPr/>
        </p:nvSpPr>
        <p:spPr>
          <a:xfrm rot="10800000">
            <a:off x="5868000" y="3212640"/>
            <a:ext cx="1980720" cy="1036080"/>
          </a:xfrm>
          <a:prstGeom prst="flowChartManualOperation">
            <a:avLst/>
          </a:prstGeom>
          <a:solidFill>
            <a:srgbClr val="0070c0"/>
          </a:solidFill>
          <a:ln>
            <a:solidFill>
              <a:srgbClr val="042b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7359120" y="4280040"/>
            <a:ext cx="45360" cy="26460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7467120" y="4280040"/>
            <a:ext cx="45360" cy="26460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7575120" y="4280040"/>
            <a:ext cx="45360" cy="26460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/>
          </p:nvPr>
        </p:nvSpPr>
        <p:spPr>
          <a:xfrm>
            <a:off x="7682760" y="4280040"/>
            <a:ext cx="45360" cy="26460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/>
          </p:nvPr>
        </p:nvSpPr>
        <p:spPr>
          <a:xfrm>
            <a:off x="5889600" y="4280040"/>
            <a:ext cx="45360" cy="26460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8"/>
          <p:cNvSpPr>
            <a:spLocks noGrp="1"/>
          </p:cNvSpPr>
          <p:nvPr>
            <p:ph/>
          </p:nvPr>
        </p:nvSpPr>
        <p:spPr>
          <a:xfrm>
            <a:off x="5974920" y="4280040"/>
            <a:ext cx="45360" cy="26460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9"/>
          <p:cNvSpPr>
            <a:spLocks noGrp="1"/>
          </p:cNvSpPr>
          <p:nvPr>
            <p:ph/>
          </p:nvPr>
        </p:nvSpPr>
        <p:spPr>
          <a:xfrm>
            <a:off x="6059880" y="4280040"/>
            <a:ext cx="45360" cy="26460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10"/>
          <p:cNvSpPr>
            <a:spLocks noGrp="1"/>
          </p:cNvSpPr>
          <p:nvPr>
            <p:ph/>
          </p:nvPr>
        </p:nvSpPr>
        <p:spPr>
          <a:xfrm>
            <a:off x="6138720" y="4284000"/>
            <a:ext cx="45360" cy="26460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11"/>
          <p:cNvSpPr>
            <a:spLocks noGrp="1"/>
          </p:cNvSpPr>
          <p:nvPr>
            <p:ph/>
          </p:nvPr>
        </p:nvSpPr>
        <p:spPr>
          <a:xfrm>
            <a:off x="6224400" y="4280040"/>
            <a:ext cx="45360" cy="26460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12"/>
          <p:cNvSpPr>
            <a:spLocks noGrp="1"/>
          </p:cNvSpPr>
          <p:nvPr>
            <p:ph/>
          </p:nvPr>
        </p:nvSpPr>
        <p:spPr>
          <a:xfrm>
            <a:off x="6308640" y="4294800"/>
            <a:ext cx="45360" cy="26460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3"/>
          <p:cNvSpPr>
            <a:spLocks noGrp="1"/>
          </p:cNvSpPr>
          <p:nvPr>
            <p:ph/>
          </p:nvPr>
        </p:nvSpPr>
        <p:spPr>
          <a:xfrm>
            <a:off x="6391800" y="4294800"/>
            <a:ext cx="45360" cy="26460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14"/>
          <p:cNvSpPr>
            <a:spLocks noGrp="1"/>
          </p:cNvSpPr>
          <p:nvPr>
            <p:ph/>
          </p:nvPr>
        </p:nvSpPr>
        <p:spPr>
          <a:xfrm>
            <a:off x="6466680" y="4294800"/>
            <a:ext cx="45360" cy="26460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15"/>
          <p:cNvSpPr>
            <a:spLocks noGrp="1"/>
          </p:cNvSpPr>
          <p:nvPr>
            <p:ph/>
          </p:nvPr>
        </p:nvSpPr>
        <p:spPr>
          <a:xfrm>
            <a:off x="6559920" y="4294800"/>
            <a:ext cx="45360" cy="26460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16"/>
          <p:cNvSpPr>
            <a:spLocks noGrp="1"/>
          </p:cNvSpPr>
          <p:nvPr>
            <p:ph/>
          </p:nvPr>
        </p:nvSpPr>
        <p:spPr>
          <a:xfrm>
            <a:off x="6631560" y="4300920"/>
            <a:ext cx="45360" cy="26460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17"/>
          <p:cNvSpPr>
            <a:spLocks noGrp="1"/>
          </p:cNvSpPr>
          <p:nvPr>
            <p:ph/>
          </p:nvPr>
        </p:nvSpPr>
        <p:spPr>
          <a:xfrm>
            <a:off x="6714720" y="4300920"/>
            <a:ext cx="45360" cy="26460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18"/>
          <p:cNvSpPr>
            <a:spLocks noGrp="1"/>
          </p:cNvSpPr>
          <p:nvPr>
            <p:ph/>
          </p:nvPr>
        </p:nvSpPr>
        <p:spPr>
          <a:xfrm>
            <a:off x="5717520" y="2293920"/>
            <a:ext cx="45360" cy="17604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19"/>
          <p:cNvSpPr>
            <a:spLocks noGrp="1"/>
          </p:cNvSpPr>
          <p:nvPr>
            <p:ph/>
          </p:nvPr>
        </p:nvSpPr>
        <p:spPr>
          <a:xfrm>
            <a:off x="5821560" y="2293920"/>
            <a:ext cx="45360" cy="17604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0"/>
          <p:cNvSpPr>
            <a:spLocks noGrp="1"/>
          </p:cNvSpPr>
          <p:nvPr>
            <p:ph/>
          </p:nvPr>
        </p:nvSpPr>
        <p:spPr>
          <a:xfrm>
            <a:off x="5925960" y="2293920"/>
            <a:ext cx="45360" cy="17604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1"/>
          <p:cNvSpPr>
            <a:spLocks noGrp="1"/>
          </p:cNvSpPr>
          <p:nvPr>
            <p:ph/>
          </p:nvPr>
        </p:nvSpPr>
        <p:spPr>
          <a:xfrm>
            <a:off x="6006960" y="2293920"/>
            <a:ext cx="45360" cy="17604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2"/>
          <p:cNvSpPr>
            <a:spLocks noGrp="1"/>
          </p:cNvSpPr>
          <p:nvPr>
            <p:ph/>
          </p:nvPr>
        </p:nvSpPr>
        <p:spPr>
          <a:xfrm>
            <a:off x="6414480" y="2289960"/>
            <a:ext cx="45360" cy="17604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3"/>
          <p:cNvSpPr>
            <a:spLocks noGrp="1"/>
          </p:cNvSpPr>
          <p:nvPr>
            <p:ph/>
          </p:nvPr>
        </p:nvSpPr>
        <p:spPr>
          <a:xfrm>
            <a:off x="6490440" y="2293920"/>
            <a:ext cx="45360" cy="17604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4"/>
          <p:cNvSpPr>
            <a:spLocks noGrp="1"/>
          </p:cNvSpPr>
          <p:nvPr>
            <p:ph/>
          </p:nvPr>
        </p:nvSpPr>
        <p:spPr>
          <a:xfrm>
            <a:off x="6579360" y="2280600"/>
            <a:ext cx="45360" cy="17604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5"/>
          <p:cNvSpPr>
            <a:spLocks noGrp="1"/>
          </p:cNvSpPr>
          <p:nvPr>
            <p:ph/>
          </p:nvPr>
        </p:nvSpPr>
        <p:spPr>
          <a:xfrm>
            <a:off x="6654600" y="2269440"/>
            <a:ext cx="45360" cy="17604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6"/>
          <p:cNvSpPr>
            <a:spLocks noGrp="1"/>
          </p:cNvSpPr>
          <p:nvPr>
            <p:ph/>
          </p:nvPr>
        </p:nvSpPr>
        <p:spPr>
          <a:xfrm>
            <a:off x="6509520" y="2982600"/>
            <a:ext cx="45360" cy="22896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7"/>
          <p:cNvSpPr>
            <a:spLocks noGrp="1"/>
          </p:cNvSpPr>
          <p:nvPr>
            <p:ph/>
          </p:nvPr>
        </p:nvSpPr>
        <p:spPr>
          <a:xfrm>
            <a:off x="6625080" y="2982600"/>
            <a:ext cx="45360" cy="22896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8"/>
          <p:cNvSpPr>
            <a:spLocks noGrp="1"/>
          </p:cNvSpPr>
          <p:nvPr>
            <p:ph/>
          </p:nvPr>
        </p:nvSpPr>
        <p:spPr>
          <a:xfrm>
            <a:off x="6760440" y="2982600"/>
            <a:ext cx="45360" cy="22896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9"/>
          <p:cNvSpPr>
            <a:spLocks noGrp="1"/>
          </p:cNvSpPr>
          <p:nvPr>
            <p:ph/>
          </p:nvPr>
        </p:nvSpPr>
        <p:spPr>
          <a:xfrm>
            <a:off x="6873120" y="2982600"/>
            <a:ext cx="45360" cy="22896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Box 47"/>
          <p:cNvSpPr/>
          <p:nvPr/>
        </p:nvSpPr>
        <p:spPr>
          <a:xfrm>
            <a:off x="7438680" y="4640760"/>
            <a:ext cx="317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0" name="TextBox 48"/>
          <p:cNvSpPr/>
          <p:nvPr/>
        </p:nvSpPr>
        <p:spPr>
          <a:xfrm>
            <a:off x="5989680" y="4616280"/>
            <a:ext cx="776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f(sk, r)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1" name="TextBox 49"/>
          <p:cNvSpPr/>
          <p:nvPr/>
        </p:nvSpPr>
        <p:spPr>
          <a:xfrm>
            <a:off x="6472440" y="2477880"/>
            <a:ext cx="466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c*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2" name="TextBox 50"/>
          <p:cNvSpPr/>
          <p:nvPr/>
        </p:nvSpPr>
        <p:spPr>
          <a:xfrm>
            <a:off x="2282400" y="4306320"/>
            <a:ext cx="317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3" name="TextBox 51"/>
          <p:cNvSpPr/>
          <p:nvPr/>
        </p:nvSpPr>
        <p:spPr>
          <a:xfrm>
            <a:off x="6059880" y="1187280"/>
            <a:ext cx="317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4" name="PlaceHolder 30"/>
          <p:cNvSpPr>
            <a:spLocks noGrp="1"/>
          </p:cNvSpPr>
          <p:nvPr>
            <p:ph/>
          </p:nvPr>
        </p:nvSpPr>
        <p:spPr>
          <a:xfrm>
            <a:off x="6194880" y="1447560"/>
            <a:ext cx="45360" cy="176040"/>
          </a:xfrm>
          <a:prstGeom prst="rect">
            <a:avLst/>
          </a:prstGeom>
          <a:solidFill>
            <a:srgbClr val="0b6374"/>
          </a:solidFill>
          <a:ln w="25560">
            <a:solidFill>
              <a:srgbClr val="042b32"/>
            </a:solidFill>
            <a:miter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Box 54"/>
          <p:cNvSpPr/>
          <p:nvPr/>
        </p:nvSpPr>
        <p:spPr>
          <a:xfrm>
            <a:off x="5887800" y="1887480"/>
            <a:ext cx="70560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Dec</a:t>
            </a:r>
            <a:r>
              <a:rPr b="0" lang="en-IN" sz="16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6" name="TextBox 55"/>
          <p:cNvSpPr/>
          <p:nvPr/>
        </p:nvSpPr>
        <p:spPr>
          <a:xfrm>
            <a:off x="3901680" y="1576440"/>
            <a:ext cx="12369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New Approach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7" name="TextBox 57"/>
          <p:cNvSpPr/>
          <p:nvPr/>
        </p:nvSpPr>
        <p:spPr>
          <a:xfrm>
            <a:off x="3769920" y="2682000"/>
            <a:ext cx="123696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hint about sk in public key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8" name="TextBox 58"/>
          <p:cNvSpPr/>
          <p:nvPr/>
        </p:nvSpPr>
        <p:spPr>
          <a:xfrm>
            <a:off x="7372440" y="2120760"/>
            <a:ext cx="13813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Processed ciphertext c*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9" name="TextBox 59"/>
          <p:cNvSpPr/>
          <p:nvPr/>
        </p:nvSpPr>
        <p:spPr>
          <a:xfrm>
            <a:off x="6445440" y="3453840"/>
            <a:ext cx="12369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Post -Process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20" name="Straight Arrow Connector 64"/>
          <p:cNvSpPr/>
          <p:nvPr/>
        </p:nvSpPr>
        <p:spPr>
          <a:xfrm flipH="1">
            <a:off x="6805440" y="2289960"/>
            <a:ext cx="552600" cy="28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1" name="Oval 65"/>
          <p:cNvSpPr/>
          <p:nvPr/>
        </p:nvSpPr>
        <p:spPr>
          <a:xfrm>
            <a:off x="7359120" y="1981080"/>
            <a:ext cx="1330920" cy="838800"/>
          </a:xfrm>
          <a:prstGeom prst="ellipse">
            <a:avLst/>
          </a:prstGeom>
          <a:noFill/>
          <a:ln>
            <a:solidFill>
              <a:srgbClr val="042b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Rectangle: Rounded Corners 66"/>
          <p:cNvSpPr/>
          <p:nvPr/>
        </p:nvSpPr>
        <p:spPr>
          <a:xfrm>
            <a:off x="3636720" y="2571840"/>
            <a:ext cx="1503360" cy="10360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42b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Straight Connector 68"/>
          <p:cNvSpPr/>
          <p:nvPr/>
        </p:nvSpPr>
        <p:spPr>
          <a:xfrm>
            <a:off x="4388400" y="3607920"/>
            <a:ext cx="360" cy="804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4" name="Straight Arrow Connector 70"/>
          <p:cNvSpPr/>
          <p:nvPr/>
        </p:nvSpPr>
        <p:spPr>
          <a:xfrm>
            <a:off x="4388400" y="4412520"/>
            <a:ext cx="145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Procedure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 to public key many real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b="0" lang="en-IN" sz="1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,y</a:t>
            </a:r>
            <a:r>
              <a:rPr b="0" lang="en-IN" sz="1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,…..,y</a:t>
            </a:r>
            <a:r>
              <a:rPr b="0" lang="en-IN" sz="1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Ɵ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[0,2] (with “sufficient precision”)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1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∃ 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sparse set S for which  </a:t>
            </a:r>
            <a:r>
              <a:rPr b="0" lang="en-IN" sz="1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∑</a:t>
            </a:r>
            <a:r>
              <a:rPr b="0" lang="en-IN" sz="1400" spc="-1" strike="noStrike" baseline="-25000">
                <a:solidFill>
                  <a:srgbClr val="000000"/>
                </a:solidFill>
                <a:latin typeface="Malgun Gothic"/>
                <a:ea typeface="Malgun Gothic"/>
              </a:rPr>
              <a:t>i ∈</a:t>
            </a:r>
            <a:r>
              <a:rPr b="0" lang="en-IN" sz="1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 S</a:t>
            </a:r>
            <a:r>
              <a:rPr b="0" lang="en-IN" sz="1400" spc="-1" strike="noStrike" baseline="-2500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y</a:t>
            </a:r>
            <a:r>
              <a:rPr b="0" lang="en-IN" sz="1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= 1/p mod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Enc, Eval output z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= c * d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mod 2 , i =1,….,Ɵ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Together with c itself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secret key is bit-vector s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,….,s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b="0" lang="en-IN" sz="1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i 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=1, if i </a:t>
            </a:r>
            <a:r>
              <a:rPr b="0" lang="en-IN" sz="1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∈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S, s</a:t>
            </a:r>
            <a:r>
              <a:rPr b="0" lang="en-IN" sz="1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=0 otherwise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Dec(c) is  c- [</a:t>
            </a:r>
            <a:r>
              <a:rPr b="0" lang="en-IN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∑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Malgun Gothic"/>
                <a:ea typeface="Malgun Gothic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 z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] mod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 be computed with a “low-degree circuit” because S is sparse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</a:t>
            </a:r>
            <a:r>
              <a:rPr b="1" lang="e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tur</a:t>
            </a:r>
            <a:r>
              <a:rPr b="1" lang="e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 </a:t>
            </a:r>
            <a:r>
              <a:rPr b="1" lang="e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b="1" lang="e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or</a:t>
            </a:r>
            <a:r>
              <a:rPr b="1" lang="e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920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</a:pPr>
            <a:r>
              <a:rPr b="0" lang="e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Exploring more FHE schemes</a:t>
            </a:r>
            <a:r>
              <a:rPr b="0" lang="en" sz="1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</a:pPr>
            <a:r>
              <a:rPr b="0" lang="en" sz="1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Apply homomorphic encryption on Biometrics. 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48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824040" y="3596400"/>
            <a:ext cx="4254840" cy="694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121" name="Google Shape;285;p14" descr=""/>
          <p:cNvPicPr/>
          <p:nvPr/>
        </p:nvPicPr>
        <p:blipFill>
          <a:blip r:embed="rId1"/>
          <a:stretch/>
        </p:blipFill>
        <p:spPr>
          <a:xfrm>
            <a:off x="-16200" y="0"/>
            <a:ext cx="9175320" cy="524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228600" indent="-228600" algn="ctr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4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Thank You!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4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1" lang="en" sz="34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1" lang="en" sz="34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1" lang="en" sz="34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1" lang="en" sz="34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34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1" lang="en" sz="34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1" lang="en" sz="34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1" lang="en" sz="34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W</a:t>
            </a:r>
            <a:r>
              <a:rPr b="1" lang="en" sz="34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34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1" lang="en" sz="34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k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418760" y="2052000"/>
            <a:ext cx="702972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920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</a:pP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Implemented RSA and Paillier CryptoSystem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</a:pP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Both are Partially Homomorphic Encryption Scheme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</a:pP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RSA is multiplicatively homomorphic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</a:pP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Paillier is additively homomorphic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1" lang="en" sz="3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1" lang="en" sz="3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 </a:t>
            </a:r>
            <a:r>
              <a:rPr b="1" lang="en" sz="3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Cr</a:t>
            </a:r>
            <a:r>
              <a:rPr b="1" lang="en" sz="3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yp</a:t>
            </a:r>
            <a:r>
              <a:rPr b="1" lang="en" sz="3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to</a:t>
            </a:r>
            <a:r>
              <a:rPr b="1" lang="en" sz="3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Sy</a:t>
            </a:r>
            <a:r>
              <a:rPr b="1" lang="en" sz="3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ste</a:t>
            </a:r>
            <a:r>
              <a:rPr b="1" lang="en" sz="3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5000"/>
          </a:bodyPr>
          <a:p>
            <a:pPr marL="457200" indent="-34920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</a:pP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f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f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W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</a:pP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f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</a:pP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z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</a:pP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</a:pP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f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v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-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v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9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ti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…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125000" y="1736640"/>
            <a:ext cx="7208640" cy="2794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228600" indent="-22860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-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1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: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v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f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w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20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303920" y="1347120"/>
            <a:ext cx="7029720" cy="3558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-22860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K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424242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-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w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q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q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f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z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/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q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q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k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f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q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w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f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-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f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f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q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K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f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: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-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&gt;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Continued…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303920" y="1205640"/>
            <a:ext cx="7029720" cy="3325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-22860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: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424242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ε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{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0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-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0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-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k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ε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424242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’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q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q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q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[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q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’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q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k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f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’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540720" y="992880"/>
            <a:ext cx="7816320" cy="3912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-22860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Nunito"/>
              </a:rPr>
              <a:t>A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Nunito"/>
              </a:rPr>
              <a:t>d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Nunito"/>
              </a:rPr>
              <a:t>d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Nunito"/>
              </a:rPr>
              <a:t>i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Nunito"/>
              </a:rPr>
              <a:t>t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Nunito"/>
              </a:rPr>
              <a:t>i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Nunito"/>
              </a:rPr>
              <a:t>o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Nunito"/>
              </a:rPr>
              <a:t>n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Nunito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’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’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	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⇒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ε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,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α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q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+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 baseline="-25000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 baseline="30000">
                <a:solidFill>
                  <a:srgbClr val="424242"/>
                </a:solidFill>
                <a:latin typeface="Times New Roman"/>
                <a:ea typeface="Times New Roman"/>
              </a:rPr>
              <a:t>ŕ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ε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=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1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*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2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title"/>
          </p:nvPr>
        </p:nvSpPr>
        <p:spPr>
          <a:xfrm>
            <a:off x="648720" y="226800"/>
            <a:ext cx="7029720" cy="641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or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ph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ic 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Pr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op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ert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V 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Sc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he</a:t>
            </a:r>
            <a:r>
              <a:rPr b="1" lang="en" sz="2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011600" y="1598040"/>
            <a:ext cx="7029720" cy="2619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Char char="●"/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w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Char char="●"/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W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k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f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Char char="●"/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w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v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-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Times New Roman"/>
              <a:buChar char="●"/>
            </a:pP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k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f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y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u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1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: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b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l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m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(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a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d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t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c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o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v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r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p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g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v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e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n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x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i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’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s</a:t>
            </a:r>
            <a:r>
              <a:rPr b="0" lang="en" sz="1800" spc="-1" strike="noStrike">
                <a:solidFill>
                  <a:srgbClr val="424242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Application>LibreOffice/7.3.7.2$Linux_X86_64 LibreOffice_project/30$Build-2</Application>
  <AppVersion>15.0000</AppVersion>
  <Words>1126</Words>
  <Paragraphs>204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2024-01-06T19:13:18Z</dcterms:modified>
  <cp:revision>9</cp:revision>
  <dc:subject/>
  <dc:title>MTP -1 Presentation  Development of Fully Homomorphic Encryption Scheme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20</vt:i4>
  </property>
</Properties>
</file>