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58" r:id="rId6"/>
    <p:sldId id="259" r:id="rId7"/>
    <p:sldId id="262" r:id="rId8"/>
    <p:sldId id="263" r:id="rId9"/>
    <p:sldId id="265" r:id="rId10"/>
    <p:sldId id="264" r:id="rId11"/>
    <p:sldId id="266" r:id="rId12"/>
    <p:sldId id="267" r:id="rId13"/>
    <p:sldId id="268" r:id="rId1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EBE0D2-D8FB-4510-B4FE-9EB25CBE3C81}" v="44" dt="2023-05-11T20:14:35.724"/>
    <p1510:client id="{FE432C31-7001-4344-84A9-2B7FB41B4BF0}" v="2389" dt="2023-05-11T19:42:25.7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CC56F1-BED1-4D67-9B9C-432F520E007D}"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612E207F-AC79-4CE0-B2B7-164F5C5153BB}">
      <dgm:prSet/>
      <dgm:spPr/>
      <dgm:t>
        <a:bodyPr/>
        <a:lstStyle/>
        <a:p>
          <a:r>
            <a:rPr lang="en-GB" b="1"/>
            <a:t>Problem</a:t>
          </a:r>
          <a:r>
            <a:rPr lang="en-GB"/>
            <a:t> - For a third party to work on any encrypted data, it needs to decrypt the data first. This creates a privacy issue for the user, as the third party service providers like cloud storage, file sharing, collaboration, servers can keep physically  identifying elements of users long after the user has ended the relationship with the services.</a:t>
          </a:r>
          <a:endParaRPr lang="en-US"/>
        </a:p>
      </dgm:t>
    </dgm:pt>
    <dgm:pt modelId="{39F11606-28BD-49FF-B9E1-15252DD7C403}" type="parTrans" cxnId="{CC09B893-8AF1-4C21-8BF2-423644EE4376}">
      <dgm:prSet/>
      <dgm:spPr/>
      <dgm:t>
        <a:bodyPr/>
        <a:lstStyle/>
        <a:p>
          <a:endParaRPr lang="en-US"/>
        </a:p>
      </dgm:t>
    </dgm:pt>
    <dgm:pt modelId="{6E99A448-054E-469C-B026-ABB60C5D8AA9}" type="sibTrans" cxnId="{CC09B893-8AF1-4C21-8BF2-423644EE4376}">
      <dgm:prSet/>
      <dgm:spPr/>
      <dgm:t>
        <a:bodyPr/>
        <a:lstStyle/>
        <a:p>
          <a:endParaRPr lang="en-US"/>
        </a:p>
      </dgm:t>
    </dgm:pt>
    <dgm:pt modelId="{9DF2975E-108D-4D49-8F70-C19C40AE456F}">
      <dgm:prSet/>
      <dgm:spPr/>
      <dgm:t>
        <a:bodyPr/>
        <a:lstStyle/>
        <a:p>
          <a:r>
            <a:rPr lang="en-GB" b="1"/>
            <a:t>Solution </a:t>
          </a:r>
          <a:r>
            <a:rPr lang="en-GB"/>
            <a:t>– We need to develop a scheme that can operate on encrypted data. This scheme is referred to as Homomorphic Encryption scheme.</a:t>
          </a:r>
          <a:endParaRPr lang="en-US"/>
        </a:p>
      </dgm:t>
    </dgm:pt>
    <dgm:pt modelId="{F75A3C2F-8E46-48AB-8A7F-2B5898F1D089}" type="parTrans" cxnId="{5D57A640-3C6B-43A6-AB12-417E9AD7F8E3}">
      <dgm:prSet/>
      <dgm:spPr/>
      <dgm:t>
        <a:bodyPr/>
        <a:lstStyle/>
        <a:p>
          <a:endParaRPr lang="en-US"/>
        </a:p>
      </dgm:t>
    </dgm:pt>
    <dgm:pt modelId="{9E78F1B2-2384-43E1-A1C5-405F89BD4AC4}" type="sibTrans" cxnId="{5D57A640-3C6B-43A6-AB12-417E9AD7F8E3}">
      <dgm:prSet/>
      <dgm:spPr/>
      <dgm:t>
        <a:bodyPr/>
        <a:lstStyle/>
        <a:p>
          <a:endParaRPr lang="en-US"/>
        </a:p>
      </dgm:t>
    </dgm:pt>
    <dgm:pt modelId="{4AA58426-504F-40E2-A1D9-18A8BED9470C}" type="pres">
      <dgm:prSet presAssocID="{50CC56F1-BED1-4D67-9B9C-432F520E007D}" presName="hierChild1" presStyleCnt="0">
        <dgm:presLayoutVars>
          <dgm:chPref val="1"/>
          <dgm:dir/>
          <dgm:animOne val="branch"/>
          <dgm:animLvl val="lvl"/>
          <dgm:resizeHandles/>
        </dgm:presLayoutVars>
      </dgm:prSet>
      <dgm:spPr/>
    </dgm:pt>
    <dgm:pt modelId="{CB7964DB-5367-4D49-971E-BBBE9534F223}" type="pres">
      <dgm:prSet presAssocID="{612E207F-AC79-4CE0-B2B7-164F5C5153BB}" presName="hierRoot1" presStyleCnt="0"/>
      <dgm:spPr/>
    </dgm:pt>
    <dgm:pt modelId="{0F76D33C-7354-4C55-ABC9-6A56083EBCFA}" type="pres">
      <dgm:prSet presAssocID="{612E207F-AC79-4CE0-B2B7-164F5C5153BB}" presName="composite" presStyleCnt="0"/>
      <dgm:spPr/>
    </dgm:pt>
    <dgm:pt modelId="{29618EEB-F35D-4088-AEC8-4511C39107FA}" type="pres">
      <dgm:prSet presAssocID="{612E207F-AC79-4CE0-B2B7-164F5C5153BB}" presName="background" presStyleLbl="node0" presStyleIdx="0" presStyleCnt="2"/>
      <dgm:spPr/>
    </dgm:pt>
    <dgm:pt modelId="{F2BE1410-BE0B-4486-A191-4B4EBE0A08AC}" type="pres">
      <dgm:prSet presAssocID="{612E207F-AC79-4CE0-B2B7-164F5C5153BB}" presName="text" presStyleLbl="fgAcc0" presStyleIdx="0" presStyleCnt="2">
        <dgm:presLayoutVars>
          <dgm:chPref val="3"/>
        </dgm:presLayoutVars>
      </dgm:prSet>
      <dgm:spPr/>
    </dgm:pt>
    <dgm:pt modelId="{D870BEE1-3250-45B1-9F4B-7DE8429E1C65}" type="pres">
      <dgm:prSet presAssocID="{612E207F-AC79-4CE0-B2B7-164F5C5153BB}" presName="hierChild2" presStyleCnt="0"/>
      <dgm:spPr/>
    </dgm:pt>
    <dgm:pt modelId="{2DEC7D3E-CEFC-4862-97B4-34D737C4445E}" type="pres">
      <dgm:prSet presAssocID="{9DF2975E-108D-4D49-8F70-C19C40AE456F}" presName="hierRoot1" presStyleCnt="0"/>
      <dgm:spPr/>
    </dgm:pt>
    <dgm:pt modelId="{3EDEF95C-89BB-4A92-8CE9-63B888C85C3A}" type="pres">
      <dgm:prSet presAssocID="{9DF2975E-108D-4D49-8F70-C19C40AE456F}" presName="composite" presStyleCnt="0"/>
      <dgm:spPr/>
    </dgm:pt>
    <dgm:pt modelId="{7747AB59-3DD5-4773-9435-0FD6D7A5CE9F}" type="pres">
      <dgm:prSet presAssocID="{9DF2975E-108D-4D49-8F70-C19C40AE456F}" presName="background" presStyleLbl="node0" presStyleIdx="1" presStyleCnt="2"/>
      <dgm:spPr/>
    </dgm:pt>
    <dgm:pt modelId="{77512D53-0012-4780-9521-0BE772359A57}" type="pres">
      <dgm:prSet presAssocID="{9DF2975E-108D-4D49-8F70-C19C40AE456F}" presName="text" presStyleLbl="fgAcc0" presStyleIdx="1" presStyleCnt="2">
        <dgm:presLayoutVars>
          <dgm:chPref val="3"/>
        </dgm:presLayoutVars>
      </dgm:prSet>
      <dgm:spPr/>
    </dgm:pt>
    <dgm:pt modelId="{45BC6360-DA37-4BE4-81E2-CE5100D841E1}" type="pres">
      <dgm:prSet presAssocID="{9DF2975E-108D-4D49-8F70-C19C40AE456F}" presName="hierChild2" presStyleCnt="0"/>
      <dgm:spPr/>
    </dgm:pt>
  </dgm:ptLst>
  <dgm:cxnLst>
    <dgm:cxn modelId="{4CEA1C17-8A46-4645-97A9-8BCB95B125B1}" type="presOf" srcId="{612E207F-AC79-4CE0-B2B7-164F5C5153BB}" destId="{F2BE1410-BE0B-4486-A191-4B4EBE0A08AC}" srcOrd="0" destOrd="0" presId="urn:microsoft.com/office/officeart/2005/8/layout/hierarchy1"/>
    <dgm:cxn modelId="{5D57A640-3C6B-43A6-AB12-417E9AD7F8E3}" srcId="{50CC56F1-BED1-4D67-9B9C-432F520E007D}" destId="{9DF2975E-108D-4D49-8F70-C19C40AE456F}" srcOrd="1" destOrd="0" parTransId="{F75A3C2F-8E46-48AB-8A7F-2B5898F1D089}" sibTransId="{9E78F1B2-2384-43E1-A1C5-405F89BD4AC4}"/>
    <dgm:cxn modelId="{C1E9CC5E-42A8-41A7-90F4-16FD65A1EBE8}" type="presOf" srcId="{9DF2975E-108D-4D49-8F70-C19C40AE456F}" destId="{77512D53-0012-4780-9521-0BE772359A57}" srcOrd="0" destOrd="0" presId="urn:microsoft.com/office/officeart/2005/8/layout/hierarchy1"/>
    <dgm:cxn modelId="{CC09B893-8AF1-4C21-8BF2-423644EE4376}" srcId="{50CC56F1-BED1-4D67-9B9C-432F520E007D}" destId="{612E207F-AC79-4CE0-B2B7-164F5C5153BB}" srcOrd="0" destOrd="0" parTransId="{39F11606-28BD-49FF-B9E1-15252DD7C403}" sibTransId="{6E99A448-054E-469C-B026-ABB60C5D8AA9}"/>
    <dgm:cxn modelId="{0DF324C2-9A05-45AC-802C-9C7A57CAD40D}" type="presOf" srcId="{50CC56F1-BED1-4D67-9B9C-432F520E007D}" destId="{4AA58426-504F-40E2-A1D9-18A8BED9470C}" srcOrd="0" destOrd="0" presId="urn:microsoft.com/office/officeart/2005/8/layout/hierarchy1"/>
    <dgm:cxn modelId="{3DFE0605-1421-449D-9CA6-5F895BAD7732}" type="presParOf" srcId="{4AA58426-504F-40E2-A1D9-18A8BED9470C}" destId="{CB7964DB-5367-4D49-971E-BBBE9534F223}" srcOrd="0" destOrd="0" presId="urn:microsoft.com/office/officeart/2005/8/layout/hierarchy1"/>
    <dgm:cxn modelId="{BCA489F3-6482-4161-BAD7-A8C5BFC40790}" type="presParOf" srcId="{CB7964DB-5367-4D49-971E-BBBE9534F223}" destId="{0F76D33C-7354-4C55-ABC9-6A56083EBCFA}" srcOrd="0" destOrd="0" presId="urn:microsoft.com/office/officeart/2005/8/layout/hierarchy1"/>
    <dgm:cxn modelId="{267DA19F-A704-4244-885E-DD5AB2741816}" type="presParOf" srcId="{0F76D33C-7354-4C55-ABC9-6A56083EBCFA}" destId="{29618EEB-F35D-4088-AEC8-4511C39107FA}" srcOrd="0" destOrd="0" presId="urn:microsoft.com/office/officeart/2005/8/layout/hierarchy1"/>
    <dgm:cxn modelId="{93252886-A7AF-4505-AA2A-15E98B291684}" type="presParOf" srcId="{0F76D33C-7354-4C55-ABC9-6A56083EBCFA}" destId="{F2BE1410-BE0B-4486-A191-4B4EBE0A08AC}" srcOrd="1" destOrd="0" presId="urn:microsoft.com/office/officeart/2005/8/layout/hierarchy1"/>
    <dgm:cxn modelId="{C61992C4-79CC-4D14-91F7-99B2E0399893}" type="presParOf" srcId="{CB7964DB-5367-4D49-971E-BBBE9534F223}" destId="{D870BEE1-3250-45B1-9F4B-7DE8429E1C65}" srcOrd="1" destOrd="0" presId="urn:microsoft.com/office/officeart/2005/8/layout/hierarchy1"/>
    <dgm:cxn modelId="{6FCCAC69-F001-495C-A0CA-805169EBE225}" type="presParOf" srcId="{4AA58426-504F-40E2-A1D9-18A8BED9470C}" destId="{2DEC7D3E-CEFC-4862-97B4-34D737C4445E}" srcOrd="1" destOrd="0" presId="urn:microsoft.com/office/officeart/2005/8/layout/hierarchy1"/>
    <dgm:cxn modelId="{918A0E60-4150-47AF-AB32-EC9626301F6F}" type="presParOf" srcId="{2DEC7D3E-CEFC-4862-97B4-34D737C4445E}" destId="{3EDEF95C-89BB-4A92-8CE9-63B888C85C3A}" srcOrd="0" destOrd="0" presId="urn:microsoft.com/office/officeart/2005/8/layout/hierarchy1"/>
    <dgm:cxn modelId="{44C1F6A5-E7DF-422A-9DAB-2B1EED3B77BD}" type="presParOf" srcId="{3EDEF95C-89BB-4A92-8CE9-63B888C85C3A}" destId="{7747AB59-3DD5-4773-9435-0FD6D7A5CE9F}" srcOrd="0" destOrd="0" presId="urn:microsoft.com/office/officeart/2005/8/layout/hierarchy1"/>
    <dgm:cxn modelId="{25922AFE-3E1D-4E4F-A635-789D751A2C44}" type="presParOf" srcId="{3EDEF95C-89BB-4A92-8CE9-63B888C85C3A}" destId="{77512D53-0012-4780-9521-0BE772359A57}" srcOrd="1" destOrd="0" presId="urn:microsoft.com/office/officeart/2005/8/layout/hierarchy1"/>
    <dgm:cxn modelId="{0B449221-9C42-4E2C-9342-6E71246DF4D9}" type="presParOf" srcId="{2DEC7D3E-CEFC-4862-97B4-34D737C4445E}" destId="{45BC6360-DA37-4BE4-81E2-CE5100D841E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5DC9BF-DD3A-4331-86B4-7158B3A7B7E5}" type="doc">
      <dgm:prSet loTypeId="urn:microsoft.com/office/officeart/2005/8/layout/vList5" loCatId="list" qsTypeId="urn:microsoft.com/office/officeart/2005/8/quickstyle/simple1" qsCatId="simple" csTypeId="urn:microsoft.com/office/officeart/2005/8/colors/colorful5" csCatId="colorful"/>
      <dgm:spPr/>
      <dgm:t>
        <a:bodyPr/>
        <a:lstStyle/>
        <a:p>
          <a:endParaRPr lang="en-US"/>
        </a:p>
      </dgm:t>
    </dgm:pt>
    <dgm:pt modelId="{A7A77FAC-B3CC-4736-9CDE-AD27F9F84F1A}">
      <dgm:prSet/>
      <dgm:spPr/>
      <dgm:t>
        <a:bodyPr/>
        <a:lstStyle/>
        <a:p>
          <a:r>
            <a:rPr lang="en-GB"/>
            <a:t>Computational complexity</a:t>
          </a:r>
          <a:endParaRPr lang="en-US"/>
        </a:p>
      </dgm:t>
    </dgm:pt>
    <dgm:pt modelId="{CEFC13E2-DEB6-42E2-B4A8-1A48E7B7946C}" type="parTrans" cxnId="{11AAFDEE-3E47-4DD8-BC9A-CDCB5D1F6677}">
      <dgm:prSet/>
      <dgm:spPr/>
      <dgm:t>
        <a:bodyPr/>
        <a:lstStyle/>
        <a:p>
          <a:endParaRPr lang="en-US"/>
        </a:p>
      </dgm:t>
    </dgm:pt>
    <dgm:pt modelId="{AF5AFB21-BFF7-4BCB-9B3E-8694A70D8B10}" type="sibTrans" cxnId="{11AAFDEE-3E47-4DD8-BC9A-CDCB5D1F6677}">
      <dgm:prSet/>
      <dgm:spPr/>
      <dgm:t>
        <a:bodyPr/>
        <a:lstStyle/>
        <a:p>
          <a:endParaRPr lang="en-US"/>
        </a:p>
      </dgm:t>
    </dgm:pt>
    <dgm:pt modelId="{9F7E42D2-238D-4AEE-A3E4-9283896DBA08}">
      <dgm:prSet/>
      <dgm:spPr/>
      <dgm:t>
        <a:bodyPr/>
        <a:lstStyle/>
        <a:p>
          <a:r>
            <a:rPr lang="en-GB"/>
            <a:t>Performance is often a disadvantage.</a:t>
          </a:r>
          <a:endParaRPr lang="en-US"/>
        </a:p>
      </dgm:t>
    </dgm:pt>
    <dgm:pt modelId="{22312D85-482B-4BD7-8ED8-6EC3B1905440}" type="parTrans" cxnId="{2B47A92A-AAC3-4A4A-9688-6D68121B6B1B}">
      <dgm:prSet/>
      <dgm:spPr/>
      <dgm:t>
        <a:bodyPr/>
        <a:lstStyle/>
        <a:p>
          <a:endParaRPr lang="en-US"/>
        </a:p>
      </dgm:t>
    </dgm:pt>
    <dgm:pt modelId="{04D99D76-276C-4DA9-BC54-F1F32935C8E5}" type="sibTrans" cxnId="{2B47A92A-AAC3-4A4A-9688-6D68121B6B1B}">
      <dgm:prSet/>
      <dgm:spPr/>
      <dgm:t>
        <a:bodyPr/>
        <a:lstStyle/>
        <a:p>
          <a:endParaRPr lang="en-US"/>
        </a:p>
      </dgm:t>
    </dgm:pt>
    <dgm:pt modelId="{26FE255E-C45B-4AE5-B051-101BEA7E075B}">
      <dgm:prSet/>
      <dgm:spPr/>
      <dgm:t>
        <a:bodyPr/>
        <a:lstStyle/>
        <a:p>
          <a:r>
            <a:rPr lang="en-GB"/>
            <a:t>Do not provide verifiable computing.</a:t>
          </a:r>
          <a:endParaRPr lang="en-US"/>
        </a:p>
      </dgm:t>
    </dgm:pt>
    <dgm:pt modelId="{AE8C8830-456C-4C95-8E16-15343E617CCA}" type="parTrans" cxnId="{333DD7E2-49A4-4F97-A6FD-3B1F3FBA4B47}">
      <dgm:prSet/>
      <dgm:spPr/>
      <dgm:t>
        <a:bodyPr/>
        <a:lstStyle/>
        <a:p>
          <a:endParaRPr lang="en-US"/>
        </a:p>
      </dgm:t>
    </dgm:pt>
    <dgm:pt modelId="{C73D33A2-4C71-4713-A561-7E442D16C509}" type="sibTrans" cxnId="{333DD7E2-49A4-4F97-A6FD-3B1F3FBA4B47}">
      <dgm:prSet/>
      <dgm:spPr/>
      <dgm:t>
        <a:bodyPr/>
        <a:lstStyle/>
        <a:p>
          <a:endParaRPr lang="en-US"/>
        </a:p>
      </dgm:t>
    </dgm:pt>
    <dgm:pt modelId="{63CE0095-8DEC-49FF-A987-76214DCE39CD}">
      <dgm:prSet/>
      <dgm:spPr/>
      <dgm:t>
        <a:bodyPr/>
        <a:lstStyle/>
        <a:p>
          <a:r>
            <a:rPr lang="en-GB"/>
            <a:t>Number of homomorphic functions and the number of times  they can be applied is limited.</a:t>
          </a:r>
          <a:endParaRPr lang="en-US"/>
        </a:p>
      </dgm:t>
    </dgm:pt>
    <dgm:pt modelId="{6A18EED0-0833-440D-A457-3633C54371C3}" type="parTrans" cxnId="{70463216-5217-47FB-8EAE-94A0BE9D0BDB}">
      <dgm:prSet/>
      <dgm:spPr/>
      <dgm:t>
        <a:bodyPr/>
        <a:lstStyle/>
        <a:p>
          <a:endParaRPr lang="en-US"/>
        </a:p>
      </dgm:t>
    </dgm:pt>
    <dgm:pt modelId="{CBD2C44D-B8A4-4B18-BE3F-F4AF06A52218}" type="sibTrans" cxnId="{70463216-5217-47FB-8EAE-94A0BE9D0BDB}">
      <dgm:prSet/>
      <dgm:spPr/>
      <dgm:t>
        <a:bodyPr/>
        <a:lstStyle/>
        <a:p>
          <a:endParaRPr lang="en-US"/>
        </a:p>
      </dgm:t>
    </dgm:pt>
    <dgm:pt modelId="{287750EC-1F9D-4A8C-AEB9-52F1AFA13EDE}" type="pres">
      <dgm:prSet presAssocID="{CA5DC9BF-DD3A-4331-86B4-7158B3A7B7E5}" presName="Name0" presStyleCnt="0">
        <dgm:presLayoutVars>
          <dgm:dir/>
          <dgm:animLvl val="lvl"/>
          <dgm:resizeHandles val="exact"/>
        </dgm:presLayoutVars>
      </dgm:prSet>
      <dgm:spPr/>
    </dgm:pt>
    <dgm:pt modelId="{2C60F035-B13F-4AA2-943D-27A6D3A40FB6}" type="pres">
      <dgm:prSet presAssocID="{A7A77FAC-B3CC-4736-9CDE-AD27F9F84F1A}" presName="linNode" presStyleCnt="0"/>
      <dgm:spPr/>
    </dgm:pt>
    <dgm:pt modelId="{9CEE046B-BD2E-40B0-9305-AF9F54B39B15}" type="pres">
      <dgm:prSet presAssocID="{A7A77FAC-B3CC-4736-9CDE-AD27F9F84F1A}" presName="parentText" presStyleLbl="node1" presStyleIdx="0" presStyleCnt="4">
        <dgm:presLayoutVars>
          <dgm:chMax val="1"/>
          <dgm:bulletEnabled val="1"/>
        </dgm:presLayoutVars>
      </dgm:prSet>
      <dgm:spPr/>
    </dgm:pt>
    <dgm:pt modelId="{F2F4B1FD-D8BA-4240-B967-1EE80802B15E}" type="pres">
      <dgm:prSet presAssocID="{AF5AFB21-BFF7-4BCB-9B3E-8694A70D8B10}" presName="sp" presStyleCnt="0"/>
      <dgm:spPr/>
    </dgm:pt>
    <dgm:pt modelId="{9AB6F734-B817-4BCA-8F64-94DE1AA21DB8}" type="pres">
      <dgm:prSet presAssocID="{9F7E42D2-238D-4AEE-A3E4-9283896DBA08}" presName="linNode" presStyleCnt="0"/>
      <dgm:spPr/>
    </dgm:pt>
    <dgm:pt modelId="{A31AE132-FBEF-4EB4-AE9D-B9EEC1A741E1}" type="pres">
      <dgm:prSet presAssocID="{9F7E42D2-238D-4AEE-A3E4-9283896DBA08}" presName="parentText" presStyleLbl="node1" presStyleIdx="1" presStyleCnt="4">
        <dgm:presLayoutVars>
          <dgm:chMax val="1"/>
          <dgm:bulletEnabled val="1"/>
        </dgm:presLayoutVars>
      </dgm:prSet>
      <dgm:spPr/>
    </dgm:pt>
    <dgm:pt modelId="{31C0F970-BD10-4D1D-9DBE-C4E858ECAA12}" type="pres">
      <dgm:prSet presAssocID="{04D99D76-276C-4DA9-BC54-F1F32935C8E5}" presName="sp" presStyleCnt="0"/>
      <dgm:spPr/>
    </dgm:pt>
    <dgm:pt modelId="{6B77D3ED-5E9B-4CBC-885C-26A6D0C09840}" type="pres">
      <dgm:prSet presAssocID="{26FE255E-C45B-4AE5-B051-101BEA7E075B}" presName="linNode" presStyleCnt="0"/>
      <dgm:spPr/>
    </dgm:pt>
    <dgm:pt modelId="{7BD64D99-62E0-4EF3-9A1C-883322086844}" type="pres">
      <dgm:prSet presAssocID="{26FE255E-C45B-4AE5-B051-101BEA7E075B}" presName="parentText" presStyleLbl="node1" presStyleIdx="2" presStyleCnt="4">
        <dgm:presLayoutVars>
          <dgm:chMax val="1"/>
          <dgm:bulletEnabled val="1"/>
        </dgm:presLayoutVars>
      </dgm:prSet>
      <dgm:spPr/>
    </dgm:pt>
    <dgm:pt modelId="{C42C74F9-177D-4246-AAEA-F689F3AD232B}" type="pres">
      <dgm:prSet presAssocID="{C73D33A2-4C71-4713-A561-7E442D16C509}" presName="sp" presStyleCnt="0"/>
      <dgm:spPr/>
    </dgm:pt>
    <dgm:pt modelId="{49AA43ED-85FC-455C-B42A-6606C7CBCA50}" type="pres">
      <dgm:prSet presAssocID="{63CE0095-8DEC-49FF-A987-76214DCE39CD}" presName="linNode" presStyleCnt="0"/>
      <dgm:spPr/>
    </dgm:pt>
    <dgm:pt modelId="{3FB7C283-4A5A-4421-A47E-F5ACBACB56EA}" type="pres">
      <dgm:prSet presAssocID="{63CE0095-8DEC-49FF-A987-76214DCE39CD}" presName="parentText" presStyleLbl="node1" presStyleIdx="3" presStyleCnt="4">
        <dgm:presLayoutVars>
          <dgm:chMax val="1"/>
          <dgm:bulletEnabled val="1"/>
        </dgm:presLayoutVars>
      </dgm:prSet>
      <dgm:spPr/>
    </dgm:pt>
  </dgm:ptLst>
  <dgm:cxnLst>
    <dgm:cxn modelId="{70463216-5217-47FB-8EAE-94A0BE9D0BDB}" srcId="{CA5DC9BF-DD3A-4331-86B4-7158B3A7B7E5}" destId="{63CE0095-8DEC-49FF-A987-76214DCE39CD}" srcOrd="3" destOrd="0" parTransId="{6A18EED0-0833-440D-A457-3633C54371C3}" sibTransId="{CBD2C44D-B8A4-4B18-BE3F-F4AF06A52218}"/>
    <dgm:cxn modelId="{2B47A92A-AAC3-4A4A-9688-6D68121B6B1B}" srcId="{CA5DC9BF-DD3A-4331-86B4-7158B3A7B7E5}" destId="{9F7E42D2-238D-4AEE-A3E4-9283896DBA08}" srcOrd="1" destOrd="0" parTransId="{22312D85-482B-4BD7-8ED8-6EC3B1905440}" sibTransId="{04D99D76-276C-4DA9-BC54-F1F32935C8E5}"/>
    <dgm:cxn modelId="{24CA6448-8186-4A5E-8519-1C0DD241AF85}" type="presOf" srcId="{CA5DC9BF-DD3A-4331-86B4-7158B3A7B7E5}" destId="{287750EC-1F9D-4A8C-AEB9-52F1AFA13EDE}" srcOrd="0" destOrd="0" presId="urn:microsoft.com/office/officeart/2005/8/layout/vList5"/>
    <dgm:cxn modelId="{0973EA53-3272-4722-BAF4-1EC7C0EDB83D}" type="presOf" srcId="{26FE255E-C45B-4AE5-B051-101BEA7E075B}" destId="{7BD64D99-62E0-4EF3-9A1C-883322086844}" srcOrd="0" destOrd="0" presId="urn:microsoft.com/office/officeart/2005/8/layout/vList5"/>
    <dgm:cxn modelId="{6DA9E078-F43D-47A2-87E5-706343343286}" type="presOf" srcId="{9F7E42D2-238D-4AEE-A3E4-9283896DBA08}" destId="{A31AE132-FBEF-4EB4-AE9D-B9EEC1A741E1}" srcOrd="0" destOrd="0" presId="urn:microsoft.com/office/officeart/2005/8/layout/vList5"/>
    <dgm:cxn modelId="{E6D2D485-8984-47CC-826B-D5F25ACF57B8}" type="presOf" srcId="{A7A77FAC-B3CC-4736-9CDE-AD27F9F84F1A}" destId="{9CEE046B-BD2E-40B0-9305-AF9F54B39B15}" srcOrd="0" destOrd="0" presId="urn:microsoft.com/office/officeart/2005/8/layout/vList5"/>
    <dgm:cxn modelId="{333DD7E2-49A4-4F97-A6FD-3B1F3FBA4B47}" srcId="{CA5DC9BF-DD3A-4331-86B4-7158B3A7B7E5}" destId="{26FE255E-C45B-4AE5-B051-101BEA7E075B}" srcOrd="2" destOrd="0" parTransId="{AE8C8830-456C-4C95-8E16-15343E617CCA}" sibTransId="{C73D33A2-4C71-4713-A561-7E442D16C509}"/>
    <dgm:cxn modelId="{11AAFDEE-3E47-4DD8-BC9A-CDCB5D1F6677}" srcId="{CA5DC9BF-DD3A-4331-86B4-7158B3A7B7E5}" destId="{A7A77FAC-B3CC-4736-9CDE-AD27F9F84F1A}" srcOrd="0" destOrd="0" parTransId="{CEFC13E2-DEB6-42E2-B4A8-1A48E7B7946C}" sibTransId="{AF5AFB21-BFF7-4BCB-9B3E-8694A70D8B10}"/>
    <dgm:cxn modelId="{00C505F0-FCF5-42AC-82BF-A310EE96A235}" type="presOf" srcId="{63CE0095-8DEC-49FF-A987-76214DCE39CD}" destId="{3FB7C283-4A5A-4421-A47E-F5ACBACB56EA}" srcOrd="0" destOrd="0" presId="urn:microsoft.com/office/officeart/2005/8/layout/vList5"/>
    <dgm:cxn modelId="{076EB339-46F1-4775-B3F9-E96F78413173}" type="presParOf" srcId="{287750EC-1F9D-4A8C-AEB9-52F1AFA13EDE}" destId="{2C60F035-B13F-4AA2-943D-27A6D3A40FB6}" srcOrd="0" destOrd="0" presId="urn:microsoft.com/office/officeart/2005/8/layout/vList5"/>
    <dgm:cxn modelId="{414D6BAA-B92F-4486-9DAC-D03EE0A82BF8}" type="presParOf" srcId="{2C60F035-B13F-4AA2-943D-27A6D3A40FB6}" destId="{9CEE046B-BD2E-40B0-9305-AF9F54B39B15}" srcOrd="0" destOrd="0" presId="urn:microsoft.com/office/officeart/2005/8/layout/vList5"/>
    <dgm:cxn modelId="{44B8B1AA-4457-4515-8A34-B580005A085F}" type="presParOf" srcId="{287750EC-1F9D-4A8C-AEB9-52F1AFA13EDE}" destId="{F2F4B1FD-D8BA-4240-B967-1EE80802B15E}" srcOrd="1" destOrd="0" presId="urn:microsoft.com/office/officeart/2005/8/layout/vList5"/>
    <dgm:cxn modelId="{D538B635-9544-499C-8D51-49FC670D38E2}" type="presParOf" srcId="{287750EC-1F9D-4A8C-AEB9-52F1AFA13EDE}" destId="{9AB6F734-B817-4BCA-8F64-94DE1AA21DB8}" srcOrd="2" destOrd="0" presId="urn:microsoft.com/office/officeart/2005/8/layout/vList5"/>
    <dgm:cxn modelId="{E8012948-640F-40D6-A214-08BF592DF5DB}" type="presParOf" srcId="{9AB6F734-B817-4BCA-8F64-94DE1AA21DB8}" destId="{A31AE132-FBEF-4EB4-AE9D-B9EEC1A741E1}" srcOrd="0" destOrd="0" presId="urn:microsoft.com/office/officeart/2005/8/layout/vList5"/>
    <dgm:cxn modelId="{29644A10-C769-46D8-9ACF-7A5DF87315AE}" type="presParOf" srcId="{287750EC-1F9D-4A8C-AEB9-52F1AFA13EDE}" destId="{31C0F970-BD10-4D1D-9DBE-C4E858ECAA12}" srcOrd="3" destOrd="0" presId="urn:microsoft.com/office/officeart/2005/8/layout/vList5"/>
    <dgm:cxn modelId="{928A480D-6806-4989-85B2-540B11338F30}" type="presParOf" srcId="{287750EC-1F9D-4A8C-AEB9-52F1AFA13EDE}" destId="{6B77D3ED-5E9B-4CBC-885C-26A6D0C09840}" srcOrd="4" destOrd="0" presId="urn:microsoft.com/office/officeart/2005/8/layout/vList5"/>
    <dgm:cxn modelId="{0C00B397-E2B0-4C1F-B554-D2CCFA66FCC9}" type="presParOf" srcId="{6B77D3ED-5E9B-4CBC-885C-26A6D0C09840}" destId="{7BD64D99-62E0-4EF3-9A1C-883322086844}" srcOrd="0" destOrd="0" presId="urn:microsoft.com/office/officeart/2005/8/layout/vList5"/>
    <dgm:cxn modelId="{542D6BF9-A871-459C-9D12-2AFF71954BDA}" type="presParOf" srcId="{287750EC-1F9D-4A8C-AEB9-52F1AFA13EDE}" destId="{C42C74F9-177D-4246-AAEA-F689F3AD232B}" srcOrd="5" destOrd="0" presId="urn:microsoft.com/office/officeart/2005/8/layout/vList5"/>
    <dgm:cxn modelId="{B88AABC7-271C-43A7-B726-961E7127C817}" type="presParOf" srcId="{287750EC-1F9D-4A8C-AEB9-52F1AFA13EDE}" destId="{49AA43ED-85FC-455C-B42A-6606C7CBCA50}" srcOrd="6" destOrd="0" presId="urn:microsoft.com/office/officeart/2005/8/layout/vList5"/>
    <dgm:cxn modelId="{12BD8494-392C-4644-AB69-D164704F28F7}" type="presParOf" srcId="{49AA43ED-85FC-455C-B42A-6606C7CBCA50}" destId="{3FB7C283-4A5A-4421-A47E-F5ACBACB56EA}"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618EEB-F35D-4088-AEC8-4511C39107FA}">
      <dsp:nvSpPr>
        <dsp:cNvPr id="0" name=""/>
        <dsp:cNvSpPr/>
      </dsp:nvSpPr>
      <dsp:spPr>
        <a:xfrm>
          <a:off x="134291" y="612"/>
          <a:ext cx="4332795" cy="275132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BE1410-BE0B-4486-A191-4B4EBE0A08AC}">
      <dsp:nvSpPr>
        <dsp:cNvPr id="0" name=""/>
        <dsp:cNvSpPr/>
      </dsp:nvSpPr>
      <dsp:spPr>
        <a:xfrm>
          <a:off x="615713" y="457963"/>
          <a:ext cx="4332795" cy="275132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1" kern="1200"/>
            <a:t>Problem</a:t>
          </a:r>
          <a:r>
            <a:rPr lang="en-GB" sz="1900" kern="1200"/>
            <a:t> - For a third party to work on any encrypted data, it needs to decrypt the data first. This creates a privacy issue for the user, as the third party service providers like cloud storage, file sharing, collaboration, servers can keep physically  identifying elements of users long after the user has ended the relationship with the services.</a:t>
          </a:r>
          <a:endParaRPr lang="en-US" sz="1900" kern="1200"/>
        </a:p>
      </dsp:txBody>
      <dsp:txXfrm>
        <a:off x="696297" y="538547"/>
        <a:ext cx="4171627" cy="2590157"/>
      </dsp:txXfrm>
    </dsp:sp>
    <dsp:sp modelId="{7747AB59-3DD5-4773-9435-0FD6D7A5CE9F}">
      <dsp:nvSpPr>
        <dsp:cNvPr id="0" name=""/>
        <dsp:cNvSpPr/>
      </dsp:nvSpPr>
      <dsp:spPr>
        <a:xfrm>
          <a:off x="5429930" y="612"/>
          <a:ext cx="4332795" cy="275132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512D53-0012-4780-9521-0BE772359A57}">
      <dsp:nvSpPr>
        <dsp:cNvPr id="0" name=""/>
        <dsp:cNvSpPr/>
      </dsp:nvSpPr>
      <dsp:spPr>
        <a:xfrm>
          <a:off x="5911352" y="457963"/>
          <a:ext cx="4332795" cy="275132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1" kern="1200"/>
            <a:t>Solution </a:t>
          </a:r>
          <a:r>
            <a:rPr lang="en-GB" sz="1900" kern="1200"/>
            <a:t>– We need to develop a scheme that can operate on encrypted data. This scheme is referred to as Homomorphic Encryption scheme.</a:t>
          </a:r>
          <a:endParaRPr lang="en-US" sz="1900" kern="1200"/>
        </a:p>
      </dsp:txBody>
      <dsp:txXfrm>
        <a:off x="5991936" y="538547"/>
        <a:ext cx="4171627" cy="25901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E046B-BD2E-40B0-9305-AF9F54B39B15}">
      <dsp:nvSpPr>
        <dsp:cNvPr id="0" name=""/>
        <dsp:cNvSpPr/>
      </dsp:nvSpPr>
      <dsp:spPr>
        <a:xfrm>
          <a:off x="3496905" y="2098"/>
          <a:ext cx="3934018" cy="1009303"/>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GB" sz="1900" kern="1200"/>
            <a:t>Computational complexity</a:t>
          </a:r>
          <a:endParaRPr lang="en-US" sz="1900" kern="1200"/>
        </a:p>
      </dsp:txBody>
      <dsp:txXfrm>
        <a:off x="3546175" y="51368"/>
        <a:ext cx="3835478" cy="910763"/>
      </dsp:txXfrm>
    </dsp:sp>
    <dsp:sp modelId="{A31AE132-FBEF-4EB4-AE9D-B9EEC1A741E1}">
      <dsp:nvSpPr>
        <dsp:cNvPr id="0" name=""/>
        <dsp:cNvSpPr/>
      </dsp:nvSpPr>
      <dsp:spPr>
        <a:xfrm>
          <a:off x="3496905" y="1061866"/>
          <a:ext cx="3934018" cy="1009303"/>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GB" sz="1900" kern="1200"/>
            <a:t>Performance is often a disadvantage.</a:t>
          </a:r>
          <a:endParaRPr lang="en-US" sz="1900" kern="1200"/>
        </a:p>
      </dsp:txBody>
      <dsp:txXfrm>
        <a:off x="3546175" y="1111136"/>
        <a:ext cx="3835478" cy="910763"/>
      </dsp:txXfrm>
    </dsp:sp>
    <dsp:sp modelId="{7BD64D99-62E0-4EF3-9A1C-883322086844}">
      <dsp:nvSpPr>
        <dsp:cNvPr id="0" name=""/>
        <dsp:cNvSpPr/>
      </dsp:nvSpPr>
      <dsp:spPr>
        <a:xfrm>
          <a:off x="3496905" y="2121635"/>
          <a:ext cx="3934018" cy="1009303"/>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GB" sz="1900" kern="1200"/>
            <a:t>Do not provide verifiable computing.</a:t>
          </a:r>
          <a:endParaRPr lang="en-US" sz="1900" kern="1200"/>
        </a:p>
      </dsp:txBody>
      <dsp:txXfrm>
        <a:off x="3546175" y="2170905"/>
        <a:ext cx="3835478" cy="910763"/>
      </dsp:txXfrm>
    </dsp:sp>
    <dsp:sp modelId="{3FB7C283-4A5A-4421-A47E-F5ACBACB56EA}">
      <dsp:nvSpPr>
        <dsp:cNvPr id="0" name=""/>
        <dsp:cNvSpPr/>
      </dsp:nvSpPr>
      <dsp:spPr>
        <a:xfrm>
          <a:off x="3496905" y="3181403"/>
          <a:ext cx="3934018" cy="1009303"/>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GB" sz="1900" kern="1200"/>
            <a:t>Number of homomorphic functions and the number of times  they can be applied is limited.</a:t>
          </a:r>
          <a:endParaRPr lang="en-US" sz="1900" kern="1200"/>
        </a:p>
      </dsp:txBody>
      <dsp:txXfrm>
        <a:off x="3546175" y="3230673"/>
        <a:ext cx="3835478" cy="91076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11/05/2023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11/05/2023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11/05/2023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11/05/2023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11/05/2023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11/05/2023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11/05/2023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2313BA0-81CA-19EC-FC23-AC201736B873}"/>
              </a:ext>
            </a:extLst>
          </p:cNvPr>
          <p:cNvSpPr>
            <a:spLocks noGrp="1"/>
          </p:cNvSpPr>
          <p:nvPr>
            <p:ph type="ctrTitle"/>
          </p:nvPr>
        </p:nvSpPr>
        <p:spPr>
          <a:xfrm>
            <a:off x="1314824" y="735106"/>
            <a:ext cx="10053763" cy="2928470"/>
          </a:xfrm>
        </p:spPr>
        <p:txBody>
          <a:bodyPr anchor="b">
            <a:normAutofit/>
          </a:bodyPr>
          <a:lstStyle/>
          <a:p>
            <a:pPr algn="l"/>
            <a:r>
              <a:rPr lang="en-GB" sz="4800" b="1">
                <a:solidFill>
                  <a:srgbClr val="FFFFFF"/>
                </a:solidFill>
                <a:cs typeface="Calibri Light"/>
              </a:rPr>
              <a:t>JCD 891 – MINOR PROJECT</a:t>
            </a:r>
            <a:br>
              <a:rPr lang="en-GB" sz="4800" b="1">
                <a:solidFill>
                  <a:srgbClr val="FFFFFF"/>
                </a:solidFill>
                <a:cs typeface="Calibri Light"/>
              </a:rPr>
            </a:br>
            <a:r>
              <a:rPr lang="en-GB" sz="4800" b="1">
                <a:solidFill>
                  <a:srgbClr val="FFFFFF"/>
                </a:solidFill>
                <a:cs typeface="Calibri Light"/>
              </a:rPr>
              <a:t>Development of Fully Homomorphic Encryption Scheme</a:t>
            </a:r>
          </a:p>
        </p:txBody>
      </p:sp>
      <p:sp>
        <p:nvSpPr>
          <p:cNvPr id="3" name="Subtitle 2">
            <a:extLst>
              <a:ext uri="{FF2B5EF4-FFF2-40B4-BE49-F238E27FC236}">
                <a16:creationId xmlns:a16="http://schemas.microsoft.com/office/drawing/2014/main" id="{7769076F-654E-1013-58A8-7C91849D2CA7}"/>
              </a:ext>
            </a:extLst>
          </p:cNvPr>
          <p:cNvSpPr>
            <a:spLocks noGrp="1"/>
          </p:cNvSpPr>
          <p:nvPr>
            <p:ph type="subTitle" idx="1"/>
          </p:nvPr>
        </p:nvSpPr>
        <p:spPr>
          <a:xfrm>
            <a:off x="1350682" y="4870824"/>
            <a:ext cx="10005951" cy="1458258"/>
          </a:xfrm>
        </p:spPr>
        <p:txBody>
          <a:bodyPr vert="horz" lIns="91440" tIns="45720" rIns="91440" bIns="45720" rtlCol="0" anchor="ctr">
            <a:normAutofit/>
          </a:bodyPr>
          <a:lstStyle/>
          <a:p>
            <a:pPr algn="l"/>
            <a:r>
              <a:rPr lang="en-GB" dirty="0">
                <a:cs typeface="Calibri" panose="020F0502020204030204"/>
              </a:rPr>
              <a:t>Submitted By: Tarun Chauhan </a:t>
            </a:r>
            <a:r>
              <a:rPr lang="en-GB" sz="2000" dirty="0">
                <a:cs typeface="Calibri" panose="020F0502020204030204"/>
              </a:rPr>
              <a:t>             </a:t>
            </a:r>
            <a:r>
              <a:rPr lang="en-GB" dirty="0">
                <a:cs typeface="Calibri" panose="020F0502020204030204"/>
              </a:rPr>
              <a:t>             Submitted To: Prof. Ashok K Bhateja</a:t>
            </a:r>
          </a:p>
          <a:p>
            <a:pPr algn="l"/>
            <a:r>
              <a:rPr lang="en-GB" dirty="0">
                <a:cs typeface="Calibri" panose="020F0502020204030204"/>
              </a:rPr>
              <a:t>                           (2022JCS2670)</a:t>
            </a:r>
          </a:p>
        </p:txBody>
      </p:sp>
    </p:spTree>
    <p:extLst>
      <p:ext uri="{BB962C8B-B14F-4D97-AF65-F5344CB8AC3E}">
        <p14:creationId xmlns:p14="http://schemas.microsoft.com/office/powerpoint/2010/main" val="3408879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0779D1-5E9C-B174-D483-34DF3F76D5B3}"/>
              </a:ext>
            </a:extLst>
          </p:cNvPr>
          <p:cNvSpPr>
            <a:spLocks noGrp="1"/>
          </p:cNvSpPr>
          <p:nvPr>
            <p:ph type="title"/>
          </p:nvPr>
        </p:nvSpPr>
        <p:spPr>
          <a:xfrm>
            <a:off x="1371597" y="348865"/>
            <a:ext cx="10044023" cy="877729"/>
          </a:xfrm>
        </p:spPr>
        <p:txBody>
          <a:bodyPr anchor="ctr">
            <a:normAutofit/>
          </a:bodyPr>
          <a:lstStyle/>
          <a:p>
            <a:r>
              <a:rPr lang="en-GB" sz="4000">
                <a:solidFill>
                  <a:srgbClr val="FFFFFF"/>
                </a:solidFill>
                <a:latin typeface="Times New Roman"/>
                <a:ea typeface="+mj-lt"/>
                <a:cs typeface="+mj-lt"/>
              </a:rPr>
              <a:t>Somewhat Homomorphic Encryption Schemes</a:t>
            </a:r>
          </a:p>
          <a:p>
            <a:endParaRPr lang="en-GB" sz="4000">
              <a:solidFill>
                <a:srgbClr val="FFFFFF"/>
              </a:solidFill>
              <a:latin typeface="Times New Roman"/>
              <a:cs typeface="Calibri Light"/>
            </a:endParaRPr>
          </a:p>
        </p:txBody>
      </p:sp>
      <p:sp>
        <p:nvSpPr>
          <p:cNvPr id="3" name="Content Placeholder 2">
            <a:extLst>
              <a:ext uri="{FF2B5EF4-FFF2-40B4-BE49-F238E27FC236}">
                <a16:creationId xmlns:a16="http://schemas.microsoft.com/office/drawing/2014/main" id="{F5B9E5F0-2021-363D-8703-43BD7B6F242A}"/>
              </a:ext>
            </a:extLst>
          </p:cNvPr>
          <p:cNvSpPr>
            <a:spLocks noGrp="1"/>
          </p:cNvSpPr>
          <p:nvPr>
            <p:ph idx="1"/>
          </p:nvPr>
        </p:nvSpPr>
        <p:spPr>
          <a:xfrm>
            <a:off x="1793408" y="2112579"/>
            <a:ext cx="8629125" cy="4499731"/>
          </a:xfrm>
        </p:spPr>
        <p:txBody>
          <a:bodyPr vert="horz" lIns="91440" tIns="45720" rIns="91440" bIns="45720" rtlCol="0" anchor="t">
            <a:normAutofit/>
          </a:bodyPr>
          <a:lstStyle/>
          <a:p>
            <a:pPr marL="0" indent="0" defTabSz="749808">
              <a:spcBef>
                <a:spcPts val="820"/>
              </a:spcBef>
              <a:buNone/>
            </a:pPr>
            <a:r>
              <a:rPr lang="en-GB" sz="2250" b="1" kern="1200" dirty="0">
                <a:latin typeface="Times New Roman"/>
                <a:ea typeface="+mn-ea"/>
                <a:cs typeface="Calibri"/>
              </a:rPr>
              <a:t>BGN Cryptosystem</a:t>
            </a:r>
          </a:p>
          <a:p>
            <a:pPr marL="0" indent="0" defTabSz="749808">
              <a:spcBef>
                <a:spcPts val="820"/>
              </a:spcBef>
              <a:buNone/>
            </a:pPr>
            <a:r>
              <a:rPr lang="en-GB" sz="2000" u="sng" kern="1200" dirty="0">
                <a:latin typeface="Times New Roman"/>
                <a:ea typeface="+mn-ea"/>
                <a:cs typeface="Calibri"/>
              </a:rPr>
              <a:t>Security Assumption </a:t>
            </a:r>
            <a:r>
              <a:rPr lang="en-GB" sz="2000" kern="1200" dirty="0">
                <a:latin typeface="Times New Roman"/>
                <a:ea typeface="+mn-ea"/>
                <a:cs typeface="Calibri"/>
              </a:rPr>
              <a:t>: Subgroup Decision Problem</a:t>
            </a:r>
            <a:endParaRPr lang="en-GB" sz="2000" kern="1200" dirty="0">
              <a:latin typeface="Times New Roman"/>
              <a:cs typeface="Calibri"/>
            </a:endParaRPr>
          </a:p>
          <a:p>
            <a:pPr marL="0" indent="0" defTabSz="749808">
              <a:spcBef>
                <a:spcPts val="820"/>
              </a:spcBef>
              <a:buNone/>
            </a:pPr>
            <a:r>
              <a:rPr lang="en-GB" sz="2000" u="sng" kern="1200" err="1">
                <a:latin typeface="Times New Roman"/>
                <a:ea typeface="+mn-ea"/>
                <a:cs typeface="Calibri"/>
              </a:rPr>
              <a:t>KeyGen</a:t>
            </a:r>
            <a:r>
              <a:rPr lang="en-GB" sz="2000" kern="1200" dirty="0">
                <a:latin typeface="Times New Roman"/>
                <a:ea typeface="+mn-ea"/>
                <a:cs typeface="Calibri"/>
              </a:rPr>
              <a:t> : public key = (n,G,G1,e,g,h) , here n =q1*q2 and </a:t>
            </a:r>
            <a:r>
              <a:rPr lang="en-GB" sz="2000" kern="1200" dirty="0">
                <a:latin typeface="Times New Roman"/>
                <a:ea typeface="+mn-lt"/>
                <a:cs typeface="+mn-lt"/>
              </a:rPr>
              <a:t>e : G × G → G1</a:t>
            </a:r>
          </a:p>
          <a:p>
            <a:pPr marL="0" indent="0" defTabSz="749808">
              <a:spcBef>
                <a:spcPts val="820"/>
              </a:spcBef>
              <a:buNone/>
            </a:pPr>
            <a:r>
              <a:rPr lang="en-GB" sz="2000" kern="1200" dirty="0">
                <a:latin typeface="Times New Roman"/>
                <a:ea typeface="+mn-ea"/>
                <a:cs typeface="Calibri"/>
              </a:rPr>
              <a:t>                 Private key = (q1)</a:t>
            </a:r>
            <a:endParaRPr lang="en-GB" sz="2000" kern="1200" dirty="0">
              <a:latin typeface="Times New Roman"/>
              <a:cs typeface="Calibri"/>
            </a:endParaRPr>
          </a:p>
          <a:p>
            <a:pPr marL="0" indent="0" defTabSz="749808">
              <a:spcBef>
                <a:spcPts val="820"/>
              </a:spcBef>
              <a:buNone/>
            </a:pPr>
            <a:r>
              <a:rPr lang="en-GB" sz="2000" u="sng" kern="1200" dirty="0">
                <a:latin typeface="Times New Roman"/>
                <a:ea typeface="+mn-ea"/>
                <a:cs typeface="Calibri"/>
              </a:rPr>
              <a:t>Encryption:</a:t>
            </a:r>
            <a:r>
              <a:rPr lang="en-GB" sz="2000" kern="1200" dirty="0">
                <a:latin typeface="Times New Roman"/>
                <a:ea typeface="+mn-ea"/>
                <a:cs typeface="Calibri"/>
              </a:rPr>
              <a:t>  choose a random r</a:t>
            </a:r>
            <a:endParaRPr lang="en-GB" sz="2000" kern="1200" dirty="0">
              <a:latin typeface="Times New Roman"/>
              <a:cs typeface="Calibri"/>
            </a:endParaRPr>
          </a:p>
          <a:p>
            <a:pPr marL="0" indent="0" defTabSz="749808">
              <a:spcBef>
                <a:spcPts val="820"/>
              </a:spcBef>
              <a:buNone/>
            </a:pPr>
            <a:endParaRPr lang="en-GB" sz="2000" kern="1200" dirty="0">
              <a:latin typeface="Times New Roman"/>
              <a:cs typeface="Calibri"/>
            </a:endParaRPr>
          </a:p>
          <a:p>
            <a:pPr marL="0" indent="0" defTabSz="749808">
              <a:spcBef>
                <a:spcPts val="820"/>
              </a:spcBef>
              <a:buNone/>
            </a:pPr>
            <a:r>
              <a:rPr lang="en-GB" sz="2000" u="sng" kern="1200" dirty="0">
                <a:latin typeface="Times New Roman"/>
                <a:ea typeface="+mn-ea"/>
                <a:cs typeface="Calibri"/>
              </a:rPr>
              <a:t>Decryption: </a:t>
            </a:r>
            <a:r>
              <a:rPr lang="en-GB" sz="2000" dirty="0">
                <a:latin typeface="Times New Roman"/>
                <a:cs typeface="Calibri"/>
              </a:rPr>
              <a:t> first compute                                  and let  </a:t>
            </a:r>
            <a:endParaRPr lang="en-GB" sz="2000" u="sng" kern="1200" dirty="0">
              <a:latin typeface="Times New Roman"/>
              <a:cs typeface="Times New Roman"/>
            </a:endParaRPr>
          </a:p>
          <a:p>
            <a:pPr marL="0" indent="0" defTabSz="749808">
              <a:spcBef>
                <a:spcPts val="820"/>
              </a:spcBef>
              <a:buNone/>
            </a:pPr>
            <a:endParaRPr lang="en-GB" sz="2000" kern="1200" dirty="0">
              <a:latin typeface="Times New Roman"/>
              <a:cs typeface="Calibri"/>
            </a:endParaRPr>
          </a:p>
          <a:p>
            <a:pPr marL="0" indent="0">
              <a:buNone/>
            </a:pPr>
            <a:r>
              <a:rPr lang="en-GB" dirty="0">
                <a:latin typeface="Times New Roman"/>
                <a:cs typeface="Calibri"/>
              </a:rPr>
              <a:t>         </a:t>
            </a:r>
          </a:p>
        </p:txBody>
      </p:sp>
      <p:pic>
        <p:nvPicPr>
          <p:cNvPr id="4" name="Picture 4">
            <a:extLst>
              <a:ext uri="{FF2B5EF4-FFF2-40B4-BE49-F238E27FC236}">
                <a16:creationId xmlns:a16="http://schemas.microsoft.com/office/drawing/2014/main" id="{9F8B2BDD-4A57-77CE-488B-CB54E1133024}"/>
              </a:ext>
            </a:extLst>
          </p:cNvPr>
          <p:cNvPicPr>
            <a:picLocks noChangeAspect="1"/>
          </p:cNvPicPr>
          <p:nvPr/>
        </p:nvPicPr>
        <p:blipFill>
          <a:blip r:embed="rId2"/>
          <a:stretch>
            <a:fillRect/>
          </a:stretch>
        </p:blipFill>
        <p:spPr>
          <a:xfrm>
            <a:off x="3361043" y="4028457"/>
            <a:ext cx="3124780" cy="378962"/>
          </a:xfrm>
          <a:prstGeom prst="rect">
            <a:avLst/>
          </a:prstGeom>
        </p:spPr>
      </p:pic>
      <p:pic>
        <p:nvPicPr>
          <p:cNvPr id="9" name="Picture 9">
            <a:extLst>
              <a:ext uri="{FF2B5EF4-FFF2-40B4-BE49-F238E27FC236}">
                <a16:creationId xmlns:a16="http://schemas.microsoft.com/office/drawing/2014/main" id="{9BAFBD51-C2F6-5D66-7879-C5984AA4E7FD}"/>
              </a:ext>
            </a:extLst>
          </p:cNvPr>
          <p:cNvPicPr>
            <a:picLocks noChangeAspect="1"/>
          </p:cNvPicPr>
          <p:nvPr/>
        </p:nvPicPr>
        <p:blipFill>
          <a:blip r:embed="rId3"/>
          <a:stretch>
            <a:fillRect/>
          </a:stretch>
        </p:blipFill>
        <p:spPr>
          <a:xfrm>
            <a:off x="4729012" y="4420348"/>
            <a:ext cx="1828999" cy="304833"/>
          </a:xfrm>
          <a:prstGeom prst="rect">
            <a:avLst/>
          </a:prstGeom>
        </p:spPr>
      </p:pic>
      <p:pic>
        <p:nvPicPr>
          <p:cNvPr id="11" name="Picture 11">
            <a:extLst>
              <a:ext uri="{FF2B5EF4-FFF2-40B4-BE49-F238E27FC236}">
                <a16:creationId xmlns:a16="http://schemas.microsoft.com/office/drawing/2014/main" id="{BE60F9FC-D5D6-B9EC-B449-DF7AC4CCBC47}"/>
              </a:ext>
            </a:extLst>
          </p:cNvPr>
          <p:cNvPicPr>
            <a:picLocks noChangeAspect="1"/>
          </p:cNvPicPr>
          <p:nvPr/>
        </p:nvPicPr>
        <p:blipFill>
          <a:blip r:embed="rId4"/>
          <a:stretch>
            <a:fillRect/>
          </a:stretch>
        </p:blipFill>
        <p:spPr>
          <a:xfrm>
            <a:off x="4387054" y="4891235"/>
            <a:ext cx="2032221" cy="367363"/>
          </a:xfrm>
          <a:prstGeom prst="rect">
            <a:avLst/>
          </a:prstGeom>
        </p:spPr>
      </p:pic>
      <p:pic>
        <p:nvPicPr>
          <p:cNvPr id="12" name="Picture 12">
            <a:extLst>
              <a:ext uri="{FF2B5EF4-FFF2-40B4-BE49-F238E27FC236}">
                <a16:creationId xmlns:a16="http://schemas.microsoft.com/office/drawing/2014/main" id="{CC3352DE-C207-0083-C95A-450949156489}"/>
              </a:ext>
            </a:extLst>
          </p:cNvPr>
          <p:cNvPicPr>
            <a:picLocks noChangeAspect="1"/>
          </p:cNvPicPr>
          <p:nvPr/>
        </p:nvPicPr>
        <p:blipFill>
          <a:blip r:embed="rId5"/>
          <a:stretch>
            <a:fillRect/>
          </a:stretch>
        </p:blipFill>
        <p:spPr>
          <a:xfrm>
            <a:off x="7528031" y="4419114"/>
            <a:ext cx="797256" cy="289201"/>
          </a:xfrm>
          <a:prstGeom prst="rect">
            <a:avLst/>
          </a:prstGeom>
        </p:spPr>
      </p:pic>
    </p:spTree>
    <p:extLst>
      <p:ext uri="{BB962C8B-B14F-4D97-AF65-F5344CB8AC3E}">
        <p14:creationId xmlns:p14="http://schemas.microsoft.com/office/powerpoint/2010/main" val="411895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31D6-3481-90AA-6697-D985A308A6A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645BD4B-7B74-9D4A-C8BA-51E4AA0274E7}"/>
              </a:ext>
            </a:extLst>
          </p:cNvPr>
          <p:cNvSpPr>
            <a:spLocks noGrp="1"/>
          </p:cNvSpPr>
          <p:nvPr>
            <p:ph idx="1"/>
          </p:nvPr>
        </p:nvSpPr>
        <p:spPr>
          <a:xfrm>
            <a:off x="838200" y="1825625"/>
            <a:ext cx="10515600" cy="4779310"/>
          </a:xfrm>
        </p:spPr>
        <p:txBody>
          <a:bodyPr vert="horz" lIns="91440" tIns="45720" rIns="91440" bIns="45720" rtlCol="0" anchor="t">
            <a:normAutofit/>
          </a:bodyPr>
          <a:lstStyle/>
          <a:p>
            <a:pPr marL="0" indent="0">
              <a:buNone/>
            </a:pPr>
            <a:r>
              <a:rPr lang="en-GB" sz="1800" u="sng" dirty="0">
                <a:latin typeface="Times New Roman"/>
                <a:ea typeface="+mn-lt"/>
                <a:cs typeface="+mn-lt"/>
              </a:rPr>
              <a:t>Homomorphic Property:</a:t>
            </a:r>
          </a:p>
          <a:p>
            <a:pPr marL="0" indent="0">
              <a:buNone/>
            </a:pPr>
            <a:r>
              <a:rPr lang="en-GB" sz="1800" dirty="0">
                <a:latin typeface="Times New Roman"/>
                <a:ea typeface="+mn-lt"/>
                <a:cs typeface="+mn-lt"/>
              </a:rPr>
              <a:t>  Addition - Homomorphic addition of plaintexts m1 and m2 using ciphertexts  E(m1) = c1 and E(m2) = c2</a:t>
            </a:r>
          </a:p>
          <a:p>
            <a:pPr marL="0" indent="0">
              <a:buNone/>
            </a:pPr>
            <a:endParaRPr lang="en-GB" sz="1800" dirty="0">
              <a:latin typeface="Times New Roman"/>
              <a:ea typeface="+mn-lt"/>
              <a:cs typeface="+mn-lt"/>
            </a:endParaRPr>
          </a:p>
          <a:p>
            <a:pPr marL="0" indent="0">
              <a:buNone/>
            </a:pPr>
            <a:r>
              <a:rPr lang="en-GB" sz="1800" dirty="0">
                <a:latin typeface="Times New Roman"/>
                <a:ea typeface="+mn-lt"/>
                <a:cs typeface="+mn-lt"/>
              </a:rPr>
              <a:t>  </a:t>
            </a:r>
            <a:endParaRPr lang="en-GB" sz="1800">
              <a:latin typeface="Times New Roman"/>
              <a:ea typeface="+mn-lt"/>
              <a:cs typeface="Times New Roman"/>
            </a:endParaRPr>
          </a:p>
          <a:p>
            <a:pPr marL="0" indent="0">
              <a:buNone/>
            </a:pPr>
            <a:r>
              <a:rPr lang="en-GB" sz="1800" dirty="0">
                <a:latin typeface="Times New Roman"/>
                <a:ea typeface="+mn-lt"/>
                <a:cs typeface="+mn-lt"/>
              </a:rPr>
              <a:t>where r = r1 + r2 + r and it can be seen that m1 + m2 can be easily recovered from the resulting ciphertext c.</a:t>
            </a:r>
            <a:endParaRPr lang="en-GB" sz="1800">
              <a:latin typeface="Times New Roman"/>
              <a:cs typeface="Times New Roman"/>
            </a:endParaRPr>
          </a:p>
          <a:p>
            <a:pPr marL="0" indent="0">
              <a:buNone/>
            </a:pPr>
            <a:endParaRPr lang="en-GB" sz="1800" dirty="0">
              <a:latin typeface="Times New Roman"/>
              <a:ea typeface="+mn-lt"/>
              <a:cs typeface="+mn-lt"/>
            </a:endParaRPr>
          </a:p>
          <a:p>
            <a:pPr marL="0" indent="0">
              <a:buNone/>
            </a:pPr>
            <a:r>
              <a:rPr lang="en-GB" sz="1800" dirty="0">
                <a:latin typeface="Times New Roman"/>
                <a:ea typeface="+mn-lt"/>
                <a:cs typeface="+mn-lt"/>
              </a:rPr>
              <a:t>  Multiplication -  The homomorphic multiplication of messages m1 and m2 using the ciphertexts c1 = E(m1)                                  and c2 = E(m2) are computed as follows:</a:t>
            </a:r>
          </a:p>
          <a:p>
            <a:pPr marL="0" indent="0">
              <a:buNone/>
            </a:pPr>
            <a:endParaRPr lang="en-GB" sz="1800" dirty="0">
              <a:latin typeface="Times New Roman"/>
              <a:ea typeface="+mn-lt"/>
              <a:cs typeface="+mn-lt"/>
            </a:endParaRPr>
          </a:p>
          <a:p>
            <a:pPr marL="0" indent="0">
              <a:buNone/>
            </a:pPr>
            <a:endParaRPr lang="en-GB" sz="1800" dirty="0">
              <a:latin typeface="Times New Roman"/>
              <a:ea typeface="+mn-lt"/>
              <a:cs typeface="+mn-lt"/>
            </a:endParaRPr>
          </a:p>
          <a:p>
            <a:pPr marL="0" indent="0">
              <a:buNone/>
            </a:pPr>
            <a:endParaRPr lang="en-GB" sz="1800" dirty="0">
              <a:latin typeface="Times New Roman"/>
              <a:ea typeface="+mn-lt"/>
              <a:cs typeface="+mn-lt"/>
            </a:endParaRPr>
          </a:p>
          <a:p>
            <a:pPr marL="0" indent="0">
              <a:buNone/>
            </a:pPr>
            <a:r>
              <a:rPr lang="en-GB" sz="1800" dirty="0">
                <a:ea typeface="+mn-lt"/>
                <a:cs typeface="+mn-lt"/>
              </a:rPr>
              <a:t>It is seen that r is uniformly distributed like r and so m1m2 can be correctly recovered from resulting ciphertext c.</a:t>
            </a:r>
            <a:endParaRPr lang="en-GB" dirty="0"/>
          </a:p>
          <a:p>
            <a:pPr marL="0" indent="0">
              <a:buNone/>
            </a:pPr>
            <a:endParaRPr lang="en-GB" sz="1800" dirty="0">
              <a:latin typeface="Times New Roman"/>
              <a:ea typeface="+mn-lt"/>
              <a:cs typeface="+mn-lt"/>
            </a:endParaRPr>
          </a:p>
          <a:p>
            <a:pPr marL="0" indent="0">
              <a:buNone/>
            </a:pPr>
            <a:endParaRPr lang="en-GB" sz="1800" dirty="0">
              <a:latin typeface="Times New Roman"/>
              <a:ea typeface="+mn-lt"/>
              <a:cs typeface="+mn-lt"/>
            </a:endParaRPr>
          </a:p>
        </p:txBody>
      </p:sp>
      <p:pic>
        <p:nvPicPr>
          <p:cNvPr id="6" name="Picture 6" descr="Text, letter&#10;&#10;Description automatically generated">
            <a:extLst>
              <a:ext uri="{FF2B5EF4-FFF2-40B4-BE49-F238E27FC236}">
                <a16:creationId xmlns:a16="http://schemas.microsoft.com/office/drawing/2014/main" id="{6C960B81-BF33-72FA-23ED-2FCE1374BFF2}"/>
              </a:ext>
            </a:extLst>
          </p:cNvPr>
          <p:cNvPicPr>
            <a:picLocks noChangeAspect="1"/>
          </p:cNvPicPr>
          <p:nvPr/>
        </p:nvPicPr>
        <p:blipFill>
          <a:blip r:embed="rId2"/>
          <a:stretch>
            <a:fillRect/>
          </a:stretch>
        </p:blipFill>
        <p:spPr>
          <a:xfrm>
            <a:off x="2828919" y="4774262"/>
            <a:ext cx="5916462" cy="986360"/>
          </a:xfrm>
          <a:prstGeom prst="rect">
            <a:avLst/>
          </a:prstGeom>
        </p:spPr>
      </p:pic>
      <p:pic>
        <p:nvPicPr>
          <p:cNvPr id="7" name="Picture 7" descr="A picture containing text&#10;&#10;Description automatically generated">
            <a:extLst>
              <a:ext uri="{FF2B5EF4-FFF2-40B4-BE49-F238E27FC236}">
                <a16:creationId xmlns:a16="http://schemas.microsoft.com/office/drawing/2014/main" id="{3623DF02-6549-A590-1334-FC235629B72E}"/>
              </a:ext>
            </a:extLst>
          </p:cNvPr>
          <p:cNvPicPr>
            <a:picLocks noChangeAspect="1"/>
          </p:cNvPicPr>
          <p:nvPr/>
        </p:nvPicPr>
        <p:blipFill>
          <a:blip r:embed="rId3"/>
          <a:stretch>
            <a:fillRect/>
          </a:stretch>
        </p:blipFill>
        <p:spPr>
          <a:xfrm>
            <a:off x="3325661" y="2630239"/>
            <a:ext cx="5154460" cy="491058"/>
          </a:xfrm>
          <a:prstGeom prst="rect">
            <a:avLst/>
          </a:prstGeom>
        </p:spPr>
      </p:pic>
    </p:spTree>
    <p:extLst>
      <p:ext uri="{BB962C8B-B14F-4D97-AF65-F5344CB8AC3E}">
        <p14:creationId xmlns:p14="http://schemas.microsoft.com/office/powerpoint/2010/main" val="3039827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DEF152-774C-ADFF-D099-8D0583C828F8}"/>
              </a:ext>
            </a:extLst>
          </p:cNvPr>
          <p:cNvSpPr>
            <a:spLocks noGrp="1"/>
          </p:cNvSpPr>
          <p:nvPr>
            <p:ph type="title"/>
          </p:nvPr>
        </p:nvSpPr>
        <p:spPr>
          <a:xfrm>
            <a:off x="1371597" y="348865"/>
            <a:ext cx="10044023" cy="877729"/>
          </a:xfrm>
        </p:spPr>
        <p:txBody>
          <a:bodyPr anchor="ctr">
            <a:normAutofit/>
          </a:bodyPr>
          <a:lstStyle/>
          <a:p>
            <a:r>
              <a:rPr lang="en-GB" sz="4000">
                <a:solidFill>
                  <a:srgbClr val="FFFFFF"/>
                </a:solidFill>
                <a:cs typeface="Calibri Light"/>
              </a:rPr>
              <a:t>Limitations</a:t>
            </a:r>
            <a:endParaRPr lang="en-GB" sz="4000">
              <a:solidFill>
                <a:srgbClr val="FFFFFF"/>
              </a:solidFill>
            </a:endParaRPr>
          </a:p>
        </p:txBody>
      </p:sp>
      <p:graphicFrame>
        <p:nvGraphicFramePr>
          <p:cNvPr id="5" name="Content Placeholder 2">
            <a:extLst>
              <a:ext uri="{FF2B5EF4-FFF2-40B4-BE49-F238E27FC236}">
                <a16:creationId xmlns:a16="http://schemas.microsoft.com/office/drawing/2014/main" id="{6770C9CD-8624-EB41-979A-8F779F176563}"/>
              </a:ext>
            </a:extLst>
          </p:cNvPr>
          <p:cNvGraphicFramePr>
            <a:graphicFrameLocks noGrp="1"/>
          </p:cNvGraphicFramePr>
          <p:nvPr>
            <p:ph idx="1"/>
            <p:extLst>
              <p:ext uri="{D42A27DB-BD31-4B8C-83A1-F6EECF244321}">
                <p14:modId xmlns:p14="http://schemas.microsoft.com/office/powerpoint/2010/main" val="318232096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5797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F503C4-FCDB-55D7-C87A-BAC2A24A46A4}"/>
              </a:ext>
            </a:extLst>
          </p:cNvPr>
          <p:cNvSpPr txBox="1"/>
          <p:nvPr/>
        </p:nvSpPr>
        <p:spPr>
          <a:xfrm>
            <a:off x="2698305" y="2491626"/>
            <a:ext cx="653232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4800" dirty="0">
                <a:latin typeface="Times New Roman"/>
                <a:cs typeface="Calibri"/>
              </a:rPr>
              <a:t>Thank You!</a:t>
            </a:r>
          </a:p>
        </p:txBody>
      </p:sp>
    </p:spTree>
    <p:extLst>
      <p:ext uri="{BB962C8B-B14F-4D97-AF65-F5344CB8AC3E}">
        <p14:creationId xmlns:p14="http://schemas.microsoft.com/office/powerpoint/2010/main" val="91441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2E4FFE-4874-C0F2-9C12-4B2E9978DC55}"/>
              </a:ext>
            </a:extLst>
          </p:cNvPr>
          <p:cNvSpPr>
            <a:spLocks noGrp="1"/>
          </p:cNvSpPr>
          <p:nvPr>
            <p:ph type="title"/>
          </p:nvPr>
        </p:nvSpPr>
        <p:spPr>
          <a:xfrm>
            <a:off x="640080" y="325369"/>
            <a:ext cx="4368602" cy="1956841"/>
          </a:xfrm>
        </p:spPr>
        <p:txBody>
          <a:bodyPr anchor="b">
            <a:normAutofit/>
          </a:bodyPr>
          <a:lstStyle/>
          <a:p>
            <a:r>
              <a:rPr lang="en-GB" sz="5400">
                <a:cs typeface="Calibri Light"/>
              </a:rPr>
              <a:t>Contents</a:t>
            </a:r>
            <a:endParaRPr lang="en-GB" sz="540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A10C31-817B-A65F-8922-DAFAF47B2571}"/>
              </a:ext>
            </a:extLst>
          </p:cNvPr>
          <p:cNvSpPr>
            <a:spLocks noGrp="1"/>
          </p:cNvSpPr>
          <p:nvPr>
            <p:ph idx="1"/>
          </p:nvPr>
        </p:nvSpPr>
        <p:spPr>
          <a:xfrm>
            <a:off x="640080" y="2872899"/>
            <a:ext cx="4243589" cy="3320668"/>
          </a:xfrm>
        </p:spPr>
        <p:txBody>
          <a:bodyPr vert="horz" lIns="91440" tIns="45720" rIns="91440" bIns="45720" rtlCol="0" anchor="t">
            <a:noAutofit/>
          </a:bodyPr>
          <a:lstStyle/>
          <a:p>
            <a:r>
              <a:rPr lang="en-GB" sz="1600" dirty="0">
                <a:cs typeface="Calibri"/>
              </a:rPr>
              <a:t>Problem Statement</a:t>
            </a:r>
          </a:p>
          <a:p>
            <a:r>
              <a:rPr lang="en-GB" sz="1600" dirty="0">
                <a:cs typeface="Calibri"/>
              </a:rPr>
              <a:t>Homomorphic Encryption</a:t>
            </a:r>
          </a:p>
          <a:p>
            <a:r>
              <a:rPr lang="en-GB" sz="1600" dirty="0">
                <a:cs typeface="Calibri"/>
              </a:rPr>
              <a:t>Why Homomorphic Encryption?</a:t>
            </a:r>
          </a:p>
          <a:p>
            <a:r>
              <a:rPr lang="en-GB" sz="1600" dirty="0">
                <a:cs typeface="Calibri"/>
              </a:rPr>
              <a:t>Partially Homomorphic Encryption Schemes</a:t>
            </a:r>
          </a:p>
          <a:p>
            <a:pPr marL="0" indent="0">
              <a:buNone/>
            </a:pPr>
            <a:r>
              <a:rPr lang="en-GB" sz="1600" dirty="0">
                <a:cs typeface="Calibri"/>
              </a:rPr>
              <a:t>                1. RSA</a:t>
            </a:r>
          </a:p>
          <a:p>
            <a:pPr marL="0" indent="0">
              <a:buNone/>
            </a:pPr>
            <a:r>
              <a:rPr lang="en-GB" sz="1600" dirty="0">
                <a:cs typeface="Calibri"/>
              </a:rPr>
              <a:t>                2. GM Cryptosystem</a:t>
            </a:r>
          </a:p>
          <a:p>
            <a:pPr marL="0" indent="0">
              <a:buNone/>
            </a:pPr>
            <a:r>
              <a:rPr lang="en-GB" sz="1600" dirty="0">
                <a:cs typeface="Calibri"/>
              </a:rPr>
              <a:t>                3. </a:t>
            </a:r>
            <a:r>
              <a:rPr lang="en-GB" sz="1600" err="1">
                <a:cs typeface="Calibri"/>
              </a:rPr>
              <a:t>Paillier</a:t>
            </a:r>
            <a:r>
              <a:rPr lang="en-GB" sz="1600" dirty="0">
                <a:cs typeface="Calibri"/>
              </a:rPr>
              <a:t> Cryptosystem</a:t>
            </a:r>
          </a:p>
          <a:p>
            <a:r>
              <a:rPr lang="en-GB" sz="1600" dirty="0">
                <a:cs typeface="Calibri"/>
              </a:rPr>
              <a:t>Somewhat Homomorphic Encryption Schemes</a:t>
            </a:r>
          </a:p>
          <a:p>
            <a:pPr marL="0" indent="0">
              <a:buNone/>
            </a:pPr>
            <a:r>
              <a:rPr lang="en-GB" sz="1600" dirty="0">
                <a:cs typeface="Calibri"/>
              </a:rPr>
              <a:t>                1. BGN Cryptosystem</a:t>
            </a:r>
          </a:p>
          <a:p>
            <a:pPr marL="285750" indent="-285750"/>
            <a:r>
              <a:rPr lang="en-GB" sz="1600" dirty="0">
                <a:cs typeface="Calibri"/>
              </a:rPr>
              <a:t>Limitations</a:t>
            </a:r>
          </a:p>
        </p:txBody>
      </p:sp>
      <p:pic>
        <p:nvPicPr>
          <p:cNvPr id="5" name="Picture 4" descr="Programming data on computer monitor">
            <a:extLst>
              <a:ext uri="{FF2B5EF4-FFF2-40B4-BE49-F238E27FC236}">
                <a16:creationId xmlns:a16="http://schemas.microsoft.com/office/drawing/2014/main" id="{1340E663-CF25-46FE-B4E5-8E0FBBE85B2F}"/>
              </a:ext>
            </a:extLst>
          </p:cNvPr>
          <p:cNvPicPr>
            <a:picLocks noChangeAspect="1"/>
          </p:cNvPicPr>
          <p:nvPr/>
        </p:nvPicPr>
        <p:blipFill rotWithShape="1">
          <a:blip r:embed="rId2"/>
          <a:srcRect l="33149" r="-3" b="-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161934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703F01-E738-3660-F3CF-9BE79893DE5F}"/>
              </a:ext>
            </a:extLst>
          </p:cNvPr>
          <p:cNvSpPr>
            <a:spLocks noGrp="1"/>
          </p:cNvSpPr>
          <p:nvPr>
            <p:ph type="title"/>
          </p:nvPr>
        </p:nvSpPr>
        <p:spPr>
          <a:xfrm>
            <a:off x="1043631" y="809898"/>
            <a:ext cx="10173010" cy="1554480"/>
          </a:xfrm>
        </p:spPr>
        <p:txBody>
          <a:bodyPr anchor="ctr">
            <a:normAutofit/>
          </a:bodyPr>
          <a:lstStyle/>
          <a:p>
            <a:r>
              <a:rPr lang="en-GB" sz="4800">
                <a:cs typeface="Calibri Light"/>
              </a:rPr>
              <a:t>Problem Statement</a:t>
            </a:r>
            <a:endParaRPr lang="en-GB" sz="480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BADD3AF-9CFD-91DC-72C3-268EC2A0761C}"/>
              </a:ext>
            </a:extLst>
          </p:cNvPr>
          <p:cNvGraphicFramePr>
            <a:graphicFrameLocks noGrp="1"/>
          </p:cNvGraphicFramePr>
          <p:nvPr>
            <p:ph idx="1"/>
            <p:extLst>
              <p:ext uri="{D42A27DB-BD31-4B8C-83A1-F6EECF244321}">
                <p14:modId xmlns:p14="http://schemas.microsoft.com/office/powerpoint/2010/main" val="3666744436"/>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3158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853486-4E78-0328-22BC-79CF446ACF89}"/>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4200" kern="1200">
                <a:solidFill>
                  <a:schemeClr val="tx1"/>
                </a:solidFill>
                <a:latin typeface="+mj-lt"/>
                <a:ea typeface="+mj-ea"/>
                <a:cs typeface="+mj-cs"/>
              </a:rPr>
              <a:t>Homomorphic Encryption</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5C46125-CD4F-4862-3067-660E04E0E9F4}"/>
              </a:ext>
            </a:extLst>
          </p:cNvPr>
          <p:cNvSpPr txBox="1"/>
          <p:nvPr/>
        </p:nvSpPr>
        <p:spPr>
          <a:xfrm>
            <a:off x="630936" y="2807208"/>
            <a:ext cx="456678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600" dirty="0">
                <a:latin typeface="Times New Roman"/>
                <a:cs typeface="Times New Roman"/>
              </a:rPr>
              <a:t>Homomorphic encryption is a form of encryption that allows computations to be performed on encrypted data without first having to decrypt it.</a:t>
            </a:r>
          </a:p>
          <a:p>
            <a:pPr indent="-228600">
              <a:lnSpc>
                <a:spcPct val="90000"/>
              </a:lnSpc>
              <a:spcAft>
                <a:spcPts val="600"/>
              </a:spcAft>
              <a:buFont typeface="Arial" panose="020B0604020202020204" pitchFamily="34" charset="0"/>
              <a:buChar char="•"/>
            </a:pPr>
            <a:r>
              <a:rPr lang="en-US" sz="1600" dirty="0">
                <a:latin typeface="Times New Roman"/>
                <a:cs typeface="Times New Roman"/>
              </a:rPr>
              <a:t>An encryption scheme is called homomorphic over an operation " * ", if it supports the following equation: </a:t>
            </a:r>
            <a:endParaRPr lang="en-US" sz="1600">
              <a:latin typeface="Times New Roman"/>
              <a:cs typeface="Times New Roman"/>
            </a:endParaRPr>
          </a:p>
          <a:p>
            <a:pPr>
              <a:lnSpc>
                <a:spcPct val="90000"/>
              </a:lnSpc>
              <a:spcAft>
                <a:spcPts val="600"/>
              </a:spcAft>
            </a:pPr>
            <a:r>
              <a:rPr lang="en-US" sz="1600" dirty="0">
                <a:latin typeface="Times New Roman"/>
                <a:cs typeface="Times New Roman"/>
              </a:rPr>
              <a:t>     E(m1) * E(m2) = E(m1 * m2), ∀m1,m2 ∈ M</a:t>
            </a:r>
            <a:endParaRPr lang="en-US" sz="1600">
              <a:latin typeface="Times New Roman"/>
              <a:cs typeface="Times New Roman"/>
            </a:endParaRPr>
          </a:p>
          <a:p>
            <a:pPr indent="-228600">
              <a:lnSpc>
                <a:spcPct val="90000"/>
              </a:lnSpc>
              <a:spcAft>
                <a:spcPts val="600"/>
              </a:spcAft>
              <a:buFont typeface="Arial" panose="020B0604020202020204" pitchFamily="34" charset="0"/>
              <a:buChar char="•"/>
            </a:pPr>
            <a:endParaRPr lang="en-US" sz="1600" dirty="0">
              <a:latin typeface="Times New Roman"/>
              <a:cs typeface="Calibri"/>
            </a:endParaRPr>
          </a:p>
          <a:p>
            <a:pPr indent="-228600">
              <a:lnSpc>
                <a:spcPct val="90000"/>
              </a:lnSpc>
              <a:spcAft>
                <a:spcPts val="600"/>
              </a:spcAft>
              <a:buFont typeface="Arial" panose="020B0604020202020204" pitchFamily="34" charset="0"/>
              <a:buChar char="•"/>
            </a:pPr>
            <a:r>
              <a:rPr lang="en-US" sz="1600" dirty="0">
                <a:latin typeface="Times New Roman"/>
                <a:cs typeface="Times New Roman"/>
              </a:rPr>
              <a:t>An HE scheme is primarily characterized by four operations: </a:t>
            </a:r>
            <a:r>
              <a:rPr lang="en-US" sz="1600" err="1">
                <a:latin typeface="Times New Roman"/>
                <a:cs typeface="Times New Roman"/>
              </a:rPr>
              <a:t>KeyGen</a:t>
            </a:r>
            <a:r>
              <a:rPr lang="en-US" sz="1600" dirty="0">
                <a:latin typeface="Times New Roman"/>
                <a:cs typeface="Times New Roman"/>
              </a:rPr>
              <a:t>, Enc, Dec, and Eval.</a:t>
            </a:r>
            <a:endParaRPr lang="en-US" sz="1600">
              <a:latin typeface="Times New Roman"/>
              <a:cs typeface="Times New Roman"/>
            </a:endParaRPr>
          </a:p>
          <a:p>
            <a:pPr indent="-228600">
              <a:lnSpc>
                <a:spcPct val="90000"/>
              </a:lnSpc>
              <a:spcAft>
                <a:spcPts val="600"/>
              </a:spcAft>
              <a:buFont typeface="Arial" panose="020B0604020202020204" pitchFamily="34" charset="0"/>
              <a:buChar char="•"/>
            </a:pPr>
            <a:endParaRPr lang="en-US" sz="1600" dirty="0">
              <a:latin typeface="Times New Roman"/>
              <a:cs typeface="Calibri"/>
            </a:endParaRPr>
          </a:p>
        </p:txBody>
      </p:sp>
      <p:pic>
        <p:nvPicPr>
          <p:cNvPr id="4" name="Picture 4" descr="Graphical user interface, application&#10;&#10;Description automatically generated">
            <a:extLst>
              <a:ext uri="{FF2B5EF4-FFF2-40B4-BE49-F238E27FC236}">
                <a16:creationId xmlns:a16="http://schemas.microsoft.com/office/drawing/2014/main" id="{EB034AB3-5B0D-C3F8-422C-797FA0CCA7AA}"/>
              </a:ext>
            </a:extLst>
          </p:cNvPr>
          <p:cNvPicPr>
            <a:picLocks noGrp="1" noChangeAspect="1"/>
          </p:cNvPicPr>
          <p:nvPr>
            <p:ph idx="1"/>
          </p:nvPr>
        </p:nvPicPr>
        <p:blipFill>
          <a:blip r:embed="rId2"/>
          <a:stretch>
            <a:fillRect/>
          </a:stretch>
        </p:blipFill>
        <p:spPr>
          <a:xfrm>
            <a:off x="5437173" y="3178127"/>
            <a:ext cx="6225227" cy="1879608"/>
          </a:xfrm>
          <a:prstGeom prst="rect">
            <a:avLst/>
          </a:prstGeom>
        </p:spPr>
      </p:pic>
    </p:spTree>
    <p:extLst>
      <p:ext uri="{BB962C8B-B14F-4D97-AF65-F5344CB8AC3E}">
        <p14:creationId xmlns:p14="http://schemas.microsoft.com/office/powerpoint/2010/main" val="1180764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D5E79-F1CF-50F4-9D15-9CDF571DFB9A}"/>
              </a:ext>
            </a:extLst>
          </p:cNvPr>
          <p:cNvSpPr>
            <a:spLocks noGrp="1"/>
          </p:cNvSpPr>
          <p:nvPr>
            <p:ph type="title"/>
          </p:nvPr>
        </p:nvSpPr>
        <p:spPr/>
        <p:txBody>
          <a:bodyPr>
            <a:normAutofit/>
          </a:bodyPr>
          <a:lstStyle/>
          <a:p>
            <a:r>
              <a:rPr lang="en-GB" sz="3600" dirty="0">
                <a:latin typeface="Times New Roman"/>
                <a:ea typeface="+mj-lt"/>
                <a:cs typeface="+mj-lt"/>
              </a:rPr>
              <a:t>Why Homomorphic Encryption?</a:t>
            </a:r>
            <a:endParaRPr lang="en-US" sz="3600">
              <a:latin typeface="Times New Roman"/>
              <a:cs typeface="Times New Roman"/>
            </a:endParaRPr>
          </a:p>
        </p:txBody>
      </p:sp>
      <p:sp>
        <p:nvSpPr>
          <p:cNvPr id="3" name="Content Placeholder 2">
            <a:extLst>
              <a:ext uri="{FF2B5EF4-FFF2-40B4-BE49-F238E27FC236}">
                <a16:creationId xmlns:a16="http://schemas.microsoft.com/office/drawing/2014/main" id="{5749B5C8-2564-7BF6-AE8C-56729A07524B}"/>
              </a:ext>
            </a:extLst>
          </p:cNvPr>
          <p:cNvSpPr>
            <a:spLocks noGrp="1"/>
          </p:cNvSpPr>
          <p:nvPr>
            <p:ph idx="1"/>
          </p:nvPr>
        </p:nvSpPr>
        <p:spPr/>
        <p:txBody>
          <a:bodyPr vert="horz" lIns="91440" tIns="45720" rIns="91440" bIns="45720" rtlCol="0" anchor="t">
            <a:normAutofit/>
          </a:bodyPr>
          <a:lstStyle/>
          <a:p>
            <a:r>
              <a:rPr lang="en-GB" sz="2000" dirty="0">
                <a:cs typeface="Calibri"/>
              </a:rPr>
              <a:t>Confidentiality Problem</a:t>
            </a:r>
            <a:endParaRPr lang="en-US" sz="2000">
              <a:cs typeface="Calibri"/>
            </a:endParaRPr>
          </a:p>
          <a:p>
            <a:r>
              <a:rPr lang="en-GB" sz="2000" dirty="0">
                <a:cs typeface="Calibri"/>
              </a:rPr>
              <a:t>Ability to compute over ciphertext instead of plaintext</a:t>
            </a:r>
          </a:p>
          <a:p>
            <a:r>
              <a:rPr lang="en-GB" sz="2000" dirty="0">
                <a:cs typeface="Calibri"/>
              </a:rPr>
              <a:t>One could use information without knowing the content of that information</a:t>
            </a:r>
          </a:p>
          <a:p>
            <a:r>
              <a:rPr lang="en-GB" sz="2000" dirty="0">
                <a:cs typeface="Calibri"/>
              </a:rPr>
              <a:t>Privacy guaranteed</a:t>
            </a:r>
          </a:p>
          <a:p>
            <a:pPr marL="0" indent="0">
              <a:buNone/>
            </a:pPr>
            <a:endParaRPr lang="en-GB" sz="2000" dirty="0">
              <a:cs typeface="Calibri"/>
            </a:endParaRPr>
          </a:p>
          <a:p>
            <a:pPr marL="0" indent="0">
              <a:buNone/>
            </a:pPr>
            <a:r>
              <a:rPr lang="en-GB" sz="2000" dirty="0">
                <a:cs typeface="Calibri"/>
              </a:rPr>
              <a:t>Homomorphic Encryption is of three types:</a:t>
            </a:r>
          </a:p>
          <a:p>
            <a:pPr marL="514350" indent="-514350">
              <a:buAutoNum type="arabicPeriod"/>
            </a:pPr>
            <a:r>
              <a:rPr lang="en-GB" sz="2000" dirty="0">
                <a:cs typeface="Calibri"/>
              </a:rPr>
              <a:t>Partially Homomorphic Encryption(PHE)</a:t>
            </a:r>
          </a:p>
          <a:p>
            <a:pPr marL="514350" indent="-514350">
              <a:buAutoNum type="arabicPeriod"/>
            </a:pPr>
            <a:r>
              <a:rPr lang="en-GB" sz="2000" dirty="0">
                <a:cs typeface="Calibri"/>
              </a:rPr>
              <a:t>Somewhat </a:t>
            </a:r>
            <a:r>
              <a:rPr lang="en-GB" sz="2000" dirty="0">
                <a:ea typeface="+mn-lt"/>
                <a:cs typeface="+mn-lt"/>
              </a:rPr>
              <a:t>Homomorphic Encryption(SWHE)</a:t>
            </a:r>
          </a:p>
          <a:p>
            <a:pPr marL="514350" indent="-514350">
              <a:buAutoNum type="arabicPeriod"/>
            </a:pPr>
            <a:r>
              <a:rPr lang="en-GB" sz="2000" dirty="0">
                <a:cs typeface="Calibri"/>
              </a:rPr>
              <a:t>Fully </a:t>
            </a:r>
            <a:r>
              <a:rPr lang="en-GB" sz="2000" dirty="0">
                <a:ea typeface="+mn-lt"/>
                <a:cs typeface="+mn-lt"/>
              </a:rPr>
              <a:t>Homomorphic Encryption(FHE)</a:t>
            </a:r>
          </a:p>
        </p:txBody>
      </p:sp>
    </p:spTree>
    <p:extLst>
      <p:ext uri="{BB962C8B-B14F-4D97-AF65-F5344CB8AC3E}">
        <p14:creationId xmlns:p14="http://schemas.microsoft.com/office/powerpoint/2010/main" val="2554326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FD4614-F6DF-2723-D70D-E5013FDCDC4C}"/>
              </a:ext>
            </a:extLst>
          </p:cNvPr>
          <p:cNvSpPr>
            <a:spLocks noGrp="1"/>
          </p:cNvSpPr>
          <p:nvPr>
            <p:ph type="title"/>
          </p:nvPr>
        </p:nvSpPr>
        <p:spPr>
          <a:xfrm>
            <a:off x="630936" y="640080"/>
            <a:ext cx="4818888" cy="1481328"/>
          </a:xfrm>
        </p:spPr>
        <p:txBody>
          <a:bodyPr anchor="b">
            <a:normAutofit/>
          </a:bodyPr>
          <a:lstStyle/>
          <a:p>
            <a:r>
              <a:rPr lang="en-GB" sz="3800">
                <a:latin typeface="Times New Roman"/>
                <a:ea typeface="+mj-lt"/>
                <a:cs typeface="+mj-lt"/>
              </a:rPr>
              <a:t>Partially Homomorphic Encryption Schemes</a:t>
            </a:r>
            <a:endParaRPr lang="en-US" sz="3800">
              <a:latin typeface="Times New Roman"/>
              <a:cs typeface="Times New Roman"/>
            </a:endParaRPr>
          </a:p>
        </p:txBody>
      </p:sp>
      <p:sp>
        <p:nvSpPr>
          <p:cNvPr id="2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A77EBEA-B415-BE61-293E-6F73A88796AD}"/>
              </a:ext>
            </a:extLst>
          </p:cNvPr>
          <p:cNvSpPr>
            <a:spLocks noGrp="1"/>
          </p:cNvSpPr>
          <p:nvPr>
            <p:ph idx="1"/>
          </p:nvPr>
        </p:nvSpPr>
        <p:spPr>
          <a:xfrm>
            <a:off x="630936" y="2660904"/>
            <a:ext cx="5257298" cy="3547872"/>
          </a:xfrm>
        </p:spPr>
        <p:txBody>
          <a:bodyPr vert="horz" lIns="91440" tIns="45720" rIns="91440" bIns="45720" rtlCol="0" anchor="t">
            <a:normAutofit/>
          </a:bodyPr>
          <a:lstStyle/>
          <a:p>
            <a:pPr marL="514350" indent="-514350">
              <a:buAutoNum type="arabicPeriod"/>
            </a:pPr>
            <a:r>
              <a:rPr lang="en-GB" sz="1800" b="1" u="sng" dirty="0">
                <a:latin typeface="Times New Roman"/>
                <a:cs typeface="Calibri"/>
              </a:rPr>
              <a:t>RSA</a:t>
            </a:r>
          </a:p>
          <a:p>
            <a:pPr marL="0" indent="0">
              <a:buNone/>
            </a:pPr>
            <a:r>
              <a:rPr lang="en-GB" sz="1600" dirty="0">
                <a:latin typeface="Times New Roman"/>
                <a:cs typeface="Calibri"/>
              </a:rPr>
              <a:t>    </a:t>
            </a:r>
            <a:r>
              <a:rPr lang="en-GB" sz="1600" u="sng" dirty="0">
                <a:latin typeface="Times New Roman"/>
                <a:cs typeface="Calibri"/>
              </a:rPr>
              <a:t> Security Assumption</a:t>
            </a:r>
            <a:r>
              <a:rPr lang="en-GB" sz="1600" dirty="0">
                <a:latin typeface="Times New Roman"/>
                <a:cs typeface="Calibri"/>
              </a:rPr>
              <a:t> -  Hardness of Factoring Problem</a:t>
            </a:r>
          </a:p>
          <a:p>
            <a:pPr marL="0" indent="0">
              <a:buNone/>
            </a:pPr>
            <a:r>
              <a:rPr lang="en-GB" sz="1600" dirty="0">
                <a:latin typeface="Times New Roman"/>
                <a:cs typeface="Calibri"/>
              </a:rPr>
              <a:t>     </a:t>
            </a:r>
            <a:r>
              <a:rPr lang="en-GB" sz="1600" u="sng" dirty="0">
                <a:latin typeface="Times New Roman"/>
                <a:cs typeface="Calibri"/>
              </a:rPr>
              <a:t>Homomorphic Property:</a:t>
            </a:r>
          </a:p>
          <a:p>
            <a:pPr marL="0" indent="0">
              <a:buNone/>
            </a:pPr>
            <a:r>
              <a:rPr lang="en-GB" sz="1600" dirty="0">
                <a:latin typeface="Times New Roman"/>
                <a:cs typeface="Calibri"/>
              </a:rPr>
              <a:t>      m1, m2 </a:t>
            </a:r>
            <a:r>
              <a:rPr lang="en-GB" sz="1600" dirty="0">
                <a:latin typeface="Times New Roman"/>
                <a:cs typeface="Times New Roman"/>
              </a:rPr>
              <a:t>∈ M</a:t>
            </a:r>
          </a:p>
          <a:p>
            <a:pPr marL="0" indent="0">
              <a:buNone/>
            </a:pPr>
            <a:r>
              <a:rPr lang="en-GB" sz="1600" dirty="0">
                <a:latin typeface="Times New Roman"/>
                <a:ea typeface="+mn-lt"/>
                <a:cs typeface="+mn-lt"/>
              </a:rPr>
              <a:t>      E(m1) ∗ E(m2) = (m1^e  (mod n))∗(m2^e (mod n)) </a:t>
            </a:r>
          </a:p>
          <a:p>
            <a:pPr marL="0" indent="0">
              <a:buNone/>
            </a:pPr>
            <a:r>
              <a:rPr lang="en-GB" sz="1600" dirty="0">
                <a:latin typeface="Times New Roman"/>
                <a:ea typeface="+mn-lt"/>
                <a:cs typeface="+mn-lt"/>
              </a:rPr>
              <a:t>                                = (m1 ∗ m2)^e (mod n) </a:t>
            </a:r>
          </a:p>
          <a:p>
            <a:pPr marL="0" indent="0">
              <a:buNone/>
            </a:pPr>
            <a:r>
              <a:rPr lang="en-GB" sz="1600" dirty="0">
                <a:latin typeface="Times New Roman"/>
                <a:ea typeface="+mn-lt"/>
                <a:cs typeface="+mn-lt"/>
              </a:rPr>
              <a:t>                                =  E(m1 ∗ m2)</a:t>
            </a:r>
          </a:p>
          <a:p>
            <a:pPr marL="0" indent="0">
              <a:buNone/>
            </a:pPr>
            <a:endParaRPr lang="en-GB" sz="1600" dirty="0">
              <a:latin typeface="Times New Roman"/>
              <a:cs typeface="Calibri"/>
            </a:endParaRPr>
          </a:p>
          <a:p>
            <a:pPr marL="0" indent="0">
              <a:buNone/>
            </a:pPr>
            <a:r>
              <a:rPr lang="en-GB" sz="1600" dirty="0">
                <a:latin typeface="Times New Roman"/>
                <a:cs typeface="Calibri"/>
              </a:rPr>
              <a:t>     Homomorphic over multiplication operation.</a:t>
            </a:r>
          </a:p>
        </p:txBody>
      </p:sp>
      <p:pic>
        <p:nvPicPr>
          <p:cNvPr id="4" name="Picture 4" descr="Shape&#10;&#10;Description automatically generated">
            <a:extLst>
              <a:ext uri="{FF2B5EF4-FFF2-40B4-BE49-F238E27FC236}">
                <a16:creationId xmlns:a16="http://schemas.microsoft.com/office/drawing/2014/main" id="{DF19F547-3F20-73B4-1DAA-2D87041A3BB6}"/>
              </a:ext>
            </a:extLst>
          </p:cNvPr>
          <p:cNvPicPr>
            <a:picLocks noChangeAspect="1"/>
          </p:cNvPicPr>
          <p:nvPr/>
        </p:nvPicPr>
        <p:blipFill>
          <a:blip r:embed="rId2"/>
          <a:stretch>
            <a:fillRect/>
          </a:stretch>
        </p:blipFill>
        <p:spPr>
          <a:xfrm>
            <a:off x="5890281" y="2853147"/>
            <a:ext cx="5200176" cy="2504556"/>
          </a:xfrm>
          <a:prstGeom prst="rect">
            <a:avLst/>
          </a:prstGeom>
        </p:spPr>
      </p:pic>
    </p:spTree>
    <p:extLst>
      <p:ext uri="{BB962C8B-B14F-4D97-AF65-F5344CB8AC3E}">
        <p14:creationId xmlns:p14="http://schemas.microsoft.com/office/powerpoint/2010/main" val="827392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2405D-6B21-1289-F75F-FCC59250F644}"/>
              </a:ext>
            </a:extLst>
          </p:cNvPr>
          <p:cNvSpPr>
            <a:spLocks noGrp="1"/>
          </p:cNvSpPr>
          <p:nvPr>
            <p:ph type="title"/>
          </p:nvPr>
        </p:nvSpPr>
        <p:spPr/>
        <p:txBody>
          <a:bodyPr/>
          <a:lstStyle/>
          <a:p>
            <a:r>
              <a:rPr lang="en-GB" dirty="0">
                <a:cs typeface="Calibri Light"/>
              </a:rPr>
              <a:t>Continued...</a:t>
            </a:r>
            <a:endParaRPr lang="en-GB" dirty="0"/>
          </a:p>
        </p:txBody>
      </p:sp>
      <p:sp>
        <p:nvSpPr>
          <p:cNvPr id="3" name="Content Placeholder 2">
            <a:extLst>
              <a:ext uri="{FF2B5EF4-FFF2-40B4-BE49-F238E27FC236}">
                <a16:creationId xmlns:a16="http://schemas.microsoft.com/office/drawing/2014/main" id="{53B18734-FC2C-8332-83BF-FFD6C07D0AA3}"/>
              </a:ext>
            </a:extLst>
          </p:cNvPr>
          <p:cNvSpPr>
            <a:spLocks noGrp="1"/>
          </p:cNvSpPr>
          <p:nvPr>
            <p:ph idx="1"/>
          </p:nvPr>
        </p:nvSpPr>
        <p:spPr>
          <a:xfrm>
            <a:off x="608557" y="1710804"/>
            <a:ext cx="11194092" cy="5071583"/>
          </a:xfrm>
        </p:spPr>
        <p:txBody>
          <a:bodyPr vert="horz" lIns="91440" tIns="45720" rIns="91440" bIns="45720" rtlCol="0" anchor="t">
            <a:normAutofit lnSpcReduction="10000"/>
          </a:bodyPr>
          <a:lstStyle/>
          <a:p>
            <a:pPr marL="0" indent="0">
              <a:buNone/>
            </a:pPr>
            <a:endParaRPr lang="en-GB" sz="2000" dirty="0">
              <a:latin typeface="Times New Roman"/>
              <a:cs typeface="Calibri"/>
            </a:endParaRPr>
          </a:p>
          <a:p>
            <a:pPr marL="0" indent="0">
              <a:buNone/>
            </a:pPr>
            <a:r>
              <a:rPr lang="en-GB" sz="4000" b="1" u="sng" dirty="0">
                <a:latin typeface="Times New Roman"/>
                <a:cs typeface="Calibri"/>
              </a:rPr>
              <a:t>2. GM Cryptosystem</a:t>
            </a:r>
            <a:endParaRPr lang="en-GB" sz="4000" b="1" u="sng" dirty="0"/>
          </a:p>
          <a:p>
            <a:pPr marL="0" indent="0">
              <a:buNone/>
            </a:pPr>
            <a:endParaRPr lang="en-GB" sz="1800" dirty="0">
              <a:latin typeface="Times New Roman"/>
              <a:cs typeface="Calibri"/>
            </a:endParaRPr>
          </a:p>
          <a:p>
            <a:pPr marL="0" indent="0">
              <a:buNone/>
            </a:pPr>
            <a:r>
              <a:rPr lang="en-GB" sz="1800" dirty="0">
                <a:latin typeface="Times New Roman"/>
                <a:cs typeface="Calibri"/>
              </a:rPr>
              <a:t>   </a:t>
            </a:r>
            <a:r>
              <a:rPr lang="en-GB" sz="1800" u="sng" dirty="0">
                <a:latin typeface="Times New Roman"/>
                <a:cs typeface="Calibri"/>
              </a:rPr>
              <a:t>Security Assumption </a:t>
            </a:r>
            <a:r>
              <a:rPr lang="en-GB" sz="1800" dirty="0">
                <a:latin typeface="Times New Roman"/>
                <a:cs typeface="Calibri"/>
              </a:rPr>
              <a:t>– Hardness of Quadratic </a:t>
            </a:r>
            <a:r>
              <a:rPr lang="en-GB" sz="1800" dirty="0" err="1">
                <a:latin typeface="Times New Roman"/>
                <a:cs typeface="Calibri"/>
              </a:rPr>
              <a:t>Residuosity</a:t>
            </a:r>
            <a:r>
              <a:rPr lang="en-GB" sz="1800" dirty="0">
                <a:latin typeface="Times New Roman"/>
                <a:cs typeface="Calibri"/>
              </a:rPr>
              <a:t> Problem</a:t>
            </a:r>
          </a:p>
          <a:p>
            <a:pPr marL="0" indent="0">
              <a:buNone/>
            </a:pPr>
            <a:r>
              <a:rPr lang="en-GB" sz="1800" dirty="0">
                <a:latin typeface="Times New Roman"/>
                <a:cs typeface="Calibri"/>
              </a:rPr>
              <a:t>   </a:t>
            </a:r>
            <a:r>
              <a:rPr lang="en-GB" sz="1800" u="sng" err="1">
                <a:latin typeface="Times New Roman"/>
                <a:cs typeface="Calibri"/>
              </a:rPr>
              <a:t>KeyGen</a:t>
            </a:r>
            <a:r>
              <a:rPr lang="en-GB" sz="1800" dirty="0">
                <a:latin typeface="Times New Roman"/>
                <a:cs typeface="Calibri"/>
              </a:rPr>
              <a:t> : n = </a:t>
            </a:r>
            <a:r>
              <a:rPr lang="en-GB" sz="1800" err="1">
                <a:latin typeface="Times New Roman"/>
                <a:cs typeface="Calibri"/>
              </a:rPr>
              <a:t>pq</a:t>
            </a:r>
            <a:r>
              <a:rPr lang="en-GB" sz="1800" dirty="0">
                <a:latin typeface="Times New Roman"/>
                <a:cs typeface="Calibri"/>
              </a:rPr>
              <a:t>,   x - a quadratic non-residue modulo n</a:t>
            </a:r>
          </a:p>
          <a:p>
            <a:pPr marL="0" indent="0">
              <a:buNone/>
            </a:pPr>
            <a:r>
              <a:rPr lang="en-GB" sz="1800" dirty="0">
                <a:latin typeface="Times New Roman"/>
                <a:cs typeface="Calibri"/>
              </a:rPr>
              <a:t>                  Public key = (</a:t>
            </a:r>
            <a:r>
              <a:rPr lang="en-GB" sz="1800" err="1">
                <a:latin typeface="Times New Roman"/>
                <a:cs typeface="Calibri"/>
              </a:rPr>
              <a:t>x,n</a:t>
            </a:r>
            <a:r>
              <a:rPr lang="en-GB" sz="1800" dirty="0">
                <a:latin typeface="Times New Roman"/>
                <a:cs typeface="Calibri"/>
              </a:rPr>
              <a:t>) ; Private key = (</a:t>
            </a:r>
            <a:r>
              <a:rPr lang="en-GB" sz="1800" err="1">
                <a:latin typeface="Times New Roman"/>
                <a:cs typeface="Calibri"/>
              </a:rPr>
              <a:t>p,q</a:t>
            </a:r>
            <a:r>
              <a:rPr lang="en-GB" sz="1800" dirty="0">
                <a:latin typeface="Times New Roman"/>
                <a:cs typeface="Calibri"/>
              </a:rPr>
              <a:t>)</a:t>
            </a:r>
          </a:p>
          <a:p>
            <a:pPr marL="0" indent="0">
              <a:buNone/>
            </a:pPr>
            <a:r>
              <a:rPr lang="en-GB" sz="1800" dirty="0">
                <a:latin typeface="Times New Roman"/>
                <a:cs typeface="Calibri"/>
              </a:rPr>
              <a:t>   </a:t>
            </a:r>
            <a:r>
              <a:rPr lang="en-GB" sz="1800" u="sng" dirty="0">
                <a:latin typeface="Times New Roman"/>
                <a:cs typeface="Calibri"/>
              </a:rPr>
              <a:t>Encryption</a:t>
            </a:r>
            <a:r>
              <a:rPr lang="en-GB" sz="1800" dirty="0">
                <a:latin typeface="Times New Roman"/>
                <a:cs typeface="Calibri"/>
              </a:rPr>
              <a:t> : message is encrypted bit by bit, </a:t>
            </a:r>
            <a:r>
              <a:rPr lang="en-GB" sz="1800" err="1">
                <a:latin typeface="Times New Roman"/>
                <a:cs typeface="Calibri"/>
              </a:rPr>
              <a:t>y_i</a:t>
            </a:r>
            <a:r>
              <a:rPr lang="en-GB" sz="1800" dirty="0">
                <a:latin typeface="Times New Roman"/>
                <a:cs typeface="Calibri"/>
              </a:rPr>
              <a:t>  is a quadratic non-residue value</a:t>
            </a:r>
          </a:p>
          <a:p>
            <a:pPr marL="0" indent="0">
              <a:buNone/>
            </a:pPr>
            <a:r>
              <a:rPr lang="en-GB" sz="1800" dirty="0">
                <a:latin typeface="Times New Roman"/>
                <a:cs typeface="Calibri"/>
              </a:rPr>
              <a:t>                   </a:t>
            </a:r>
          </a:p>
          <a:p>
            <a:pPr marL="0" indent="0">
              <a:buNone/>
            </a:pPr>
            <a:r>
              <a:rPr lang="en-GB" sz="1800" dirty="0">
                <a:latin typeface="Times New Roman"/>
                <a:cs typeface="Calibri"/>
              </a:rPr>
              <a:t>   </a:t>
            </a:r>
            <a:r>
              <a:rPr lang="en-GB" sz="1800" u="sng" dirty="0">
                <a:latin typeface="Times New Roman"/>
                <a:cs typeface="Calibri"/>
              </a:rPr>
              <a:t>Decryption:</a:t>
            </a:r>
            <a:r>
              <a:rPr lang="en-GB" sz="1800" dirty="0">
                <a:latin typeface="Times New Roman"/>
                <a:cs typeface="Calibri"/>
              </a:rPr>
              <a:t>  </a:t>
            </a:r>
            <a:r>
              <a:rPr lang="en-GB" sz="1800" dirty="0">
                <a:latin typeface="Times New Roman"/>
                <a:ea typeface="+mn-lt"/>
                <a:cs typeface="+mn-lt"/>
              </a:rPr>
              <a:t>To decrypt the ciphertext </a:t>
            </a:r>
            <a:r>
              <a:rPr lang="en-GB" sz="1800" err="1">
                <a:latin typeface="Times New Roman"/>
                <a:ea typeface="+mn-lt"/>
                <a:cs typeface="+mn-lt"/>
              </a:rPr>
              <a:t>c_i</a:t>
            </a:r>
            <a:r>
              <a:rPr lang="en-GB" sz="1800" dirty="0">
                <a:latin typeface="Times New Roman"/>
                <a:ea typeface="+mn-lt"/>
                <a:cs typeface="+mn-lt"/>
              </a:rPr>
              <a:t> , one decides whether </a:t>
            </a:r>
            <a:r>
              <a:rPr lang="en-GB" sz="1800" err="1">
                <a:latin typeface="Times New Roman"/>
                <a:ea typeface="+mn-lt"/>
                <a:cs typeface="+mn-lt"/>
              </a:rPr>
              <a:t>c_i</a:t>
            </a:r>
            <a:r>
              <a:rPr lang="en-GB" sz="1800" dirty="0">
                <a:latin typeface="Times New Roman"/>
                <a:ea typeface="+mn-lt"/>
                <a:cs typeface="+mn-lt"/>
              </a:rPr>
              <a:t> is a quadratic residue modulo n or                              not; if  so, </a:t>
            </a:r>
            <a:r>
              <a:rPr lang="en-GB" sz="1800" err="1">
                <a:latin typeface="Times New Roman"/>
                <a:ea typeface="+mn-lt"/>
                <a:cs typeface="+mn-lt"/>
              </a:rPr>
              <a:t>m_i</a:t>
            </a:r>
            <a:r>
              <a:rPr lang="en-GB" sz="1800" dirty="0">
                <a:latin typeface="Times New Roman"/>
                <a:ea typeface="+mn-lt"/>
                <a:cs typeface="+mn-lt"/>
              </a:rPr>
              <a:t> returns 0, or  else </a:t>
            </a:r>
            <a:r>
              <a:rPr lang="en-GB" sz="1800" err="1">
                <a:latin typeface="Times New Roman"/>
                <a:ea typeface="+mn-lt"/>
                <a:cs typeface="+mn-lt"/>
              </a:rPr>
              <a:t>m_i</a:t>
            </a:r>
            <a:r>
              <a:rPr lang="en-GB" sz="1800" dirty="0">
                <a:latin typeface="Times New Roman"/>
                <a:ea typeface="+mn-lt"/>
                <a:cs typeface="+mn-lt"/>
              </a:rPr>
              <a:t> returns 1.</a:t>
            </a:r>
            <a:endParaRPr lang="en-GB" sz="1800">
              <a:latin typeface="Times New Roman"/>
              <a:cs typeface="Times New Roman"/>
            </a:endParaRPr>
          </a:p>
          <a:p>
            <a:pPr marL="0" indent="0">
              <a:buNone/>
            </a:pPr>
            <a:r>
              <a:rPr lang="en-GB" sz="1800" dirty="0">
                <a:latin typeface="Times New Roman"/>
                <a:cs typeface="Calibri"/>
              </a:rPr>
              <a:t>   </a:t>
            </a:r>
            <a:r>
              <a:rPr lang="en-GB" sz="1800" u="sng" dirty="0">
                <a:latin typeface="Times New Roman"/>
                <a:cs typeface="Calibri"/>
              </a:rPr>
              <a:t>Homomorphic Property:</a:t>
            </a:r>
          </a:p>
          <a:p>
            <a:pPr marL="0" indent="0">
              <a:buNone/>
            </a:pPr>
            <a:r>
              <a:rPr lang="en-GB" sz="1800" dirty="0">
                <a:latin typeface="Times New Roman"/>
                <a:cs typeface="Calibri"/>
              </a:rPr>
              <a:t>   </a:t>
            </a:r>
            <a:r>
              <a:rPr lang="en-GB" sz="1800" dirty="0">
                <a:latin typeface="Times New Roman"/>
                <a:ea typeface="+mn-lt"/>
                <a:cs typeface="+mn-lt"/>
              </a:rPr>
              <a:t>   </a:t>
            </a:r>
            <a:r>
              <a:rPr lang="en-GB" sz="1800" dirty="0">
                <a:latin typeface="Times New Roman"/>
                <a:cs typeface="Calibri"/>
              </a:rPr>
              <a:t>     </a:t>
            </a:r>
          </a:p>
          <a:p>
            <a:pPr marL="0" indent="0">
              <a:buNone/>
            </a:pPr>
            <a:r>
              <a:rPr lang="en-GB" dirty="0">
                <a:latin typeface="Times New Roman"/>
                <a:cs typeface="Calibri"/>
              </a:rPr>
              <a:t>  </a:t>
            </a:r>
          </a:p>
        </p:txBody>
      </p:sp>
      <p:pic>
        <p:nvPicPr>
          <p:cNvPr id="4" name="Picture 4">
            <a:extLst>
              <a:ext uri="{FF2B5EF4-FFF2-40B4-BE49-F238E27FC236}">
                <a16:creationId xmlns:a16="http://schemas.microsoft.com/office/drawing/2014/main" id="{6D3475BB-2B69-3A4E-DE08-4EA79FF203F6}"/>
              </a:ext>
            </a:extLst>
          </p:cNvPr>
          <p:cNvPicPr>
            <a:picLocks noChangeAspect="1"/>
          </p:cNvPicPr>
          <p:nvPr/>
        </p:nvPicPr>
        <p:blipFill>
          <a:blip r:embed="rId2"/>
          <a:stretch>
            <a:fillRect/>
          </a:stretch>
        </p:blipFill>
        <p:spPr>
          <a:xfrm>
            <a:off x="2605168" y="4336955"/>
            <a:ext cx="4310549" cy="453759"/>
          </a:xfrm>
          <a:prstGeom prst="rect">
            <a:avLst/>
          </a:prstGeom>
        </p:spPr>
      </p:pic>
      <p:pic>
        <p:nvPicPr>
          <p:cNvPr id="6" name="Picture 6" descr="Text&#10;&#10;Description automatically generated">
            <a:extLst>
              <a:ext uri="{FF2B5EF4-FFF2-40B4-BE49-F238E27FC236}">
                <a16:creationId xmlns:a16="http://schemas.microsoft.com/office/drawing/2014/main" id="{190AB12D-0172-AD65-CA65-9BC08818B0E8}"/>
              </a:ext>
            </a:extLst>
          </p:cNvPr>
          <p:cNvPicPr>
            <a:picLocks noChangeAspect="1"/>
          </p:cNvPicPr>
          <p:nvPr/>
        </p:nvPicPr>
        <p:blipFill>
          <a:blip r:embed="rId3"/>
          <a:stretch>
            <a:fillRect/>
          </a:stretch>
        </p:blipFill>
        <p:spPr>
          <a:xfrm>
            <a:off x="2097741" y="5625193"/>
            <a:ext cx="6122893" cy="860928"/>
          </a:xfrm>
          <a:prstGeom prst="rect">
            <a:avLst/>
          </a:prstGeom>
        </p:spPr>
      </p:pic>
    </p:spTree>
    <p:extLst>
      <p:ext uri="{BB962C8B-B14F-4D97-AF65-F5344CB8AC3E}">
        <p14:creationId xmlns:p14="http://schemas.microsoft.com/office/powerpoint/2010/main" val="1973446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2E30A-7907-8177-89E4-A20F45FF398D}"/>
              </a:ext>
            </a:extLst>
          </p:cNvPr>
          <p:cNvSpPr>
            <a:spLocks noGrp="1"/>
          </p:cNvSpPr>
          <p:nvPr>
            <p:ph type="title"/>
          </p:nvPr>
        </p:nvSpPr>
        <p:spPr/>
        <p:txBody>
          <a:bodyPr/>
          <a:lstStyle/>
          <a:p>
            <a:r>
              <a:rPr lang="en-GB" dirty="0">
                <a:cs typeface="Calibri Light"/>
              </a:rPr>
              <a:t>Continued...</a:t>
            </a:r>
            <a:endParaRPr lang="en-GB" dirty="0"/>
          </a:p>
        </p:txBody>
      </p:sp>
      <p:sp>
        <p:nvSpPr>
          <p:cNvPr id="3" name="Content Placeholder 2">
            <a:extLst>
              <a:ext uri="{FF2B5EF4-FFF2-40B4-BE49-F238E27FC236}">
                <a16:creationId xmlns:a16="http://schemas.microsoft.com/office/drawing/2014/main" id="{113B9231-C9AF-FB7B-7E85-57728BF21437}"/>
              </a:ext>
            </a:extLst>
          </p:cNvPr>
          <p:cNvSpPr>
            <a:spLocks noGrp="1"/>
          </p:cNvSpPr>
          <p:nvPr>
            <p:ph idx="1"/>
          </p:nvPr>
        </p:nvSpPr>
        <p:spPr/>
        <p:txBody>
          <a:bodyPr vert="horz" lIns="91440" tIns="45720" rIns="91440" bIns="45720" rtlCol="0" anchor="t">
            <a:normAutofit/>
          </a:bodyPr>
          <a:lstStyle/>
          <a:p>
            <a:pPr marL="0" indent="0">
              <a:buNone/>
            </a:pPr>
            <a:r>
              <a:rPr lang="en-GB" b="1" dirty="0">
                <a:latin typeface="Times New Roman"/>
                <a:cs typeface="Calibri" panose="020F0502020204030204"/>
              </a:rPr>
              <a:t>3.</a:t>
            </a:r>
            <a:r>
              <a:rPr lang="en-GB" b="1" u="sng" dirty="0">
                <a:latin typeface="Times New Roman"/>
                <a:cs typeface="Calibri" panose="020F0502020204030204"/>
              </a:rPr>
              <a:t> </a:t>
            </a:r>
            <a:r>
              <a:rPr lang="en-GB" b="1" u="sng" err="1">
                <a:latin typeface="Times New Roman"/>
                <a:cs typeface="Calibri" panose="020F0502020204030204"/>
              </a:rPr>
              <a:t>Paillier</a:t>
            </a:r>
            <a:r>
              <a:rPr lang="en-GB" b="1" u="sng" dirty="0">
                <a:latin typeface="Times New Roman"/>
                <a:cs typeface="Calibri" panose="020F0502020204030204"/>
              </a:rPr>
              <a:t>  Cryptosystem</a:t>
            </a:r>
          </a:p>
          <a:p>
            <a:pPr marL="0" indent="0">
              <a:buNone/>
            </a:pPr>
            <a:r>
              <a:rPr lang="en-GB" dirty="0">
                <a:latin typeface="Times New Roman"/>
                <a:cs typeface="Calibri" panose="020F0502020204030204"/>
              </a:rPr>
              <a:t>   </a:t>
            </a:r>
            <a:r>
              <a:rPr lang="en-GB" sz="2000" u="sng" dirty="0">
                <a:latin typeface="Times New Roman"/>
                <a:cs typeface="Calibri" panose="020F0502020204030204"/>
              </a:rPr>
              <a:t>Security Assumption</a:t>
            </a:r>
            <a:r>
              <a:rPr lang="en-GB" sz="2000" dirty="0">
                <a:latin typeface="Times New Roman"/>
                <a:cs typeface="Calibri" panose="020F0502020204030204"/>
              </a:rPr>
              <a:t> :Composite </a:t>
            </a:r>
            <a:r>
              <a:rPr lang="en-GB" sz="2000" err="1">
                <a:latin typeface="Times New Roman"/>
                <a:cs typeface="Calibri" panose="020F0502020204030204"/>
              </a:rPr>
              <a:t>Residuosity</a:t>
            </a:r>
            <a:r>
              <a:rPr lang="en-GB" sz="2000" dirty="0">
                <a:latin typeface="Times New Roman"/>
                <a:cs typeface="Calibri" panose="020F0502020204030204"/>
              </a:rPr>
              <a:t> Problem</a:t>
            </a:r>
          </a:p>
          <a:p>
            <a:pPr marL="0" indent="0">
              <a:buNone/>
            </a:pPr>
            <a:r>
              <a:rPr lang="en-GB" sz="2000" dirty="0">
                <a:latin typeface="Times New Roman"/>
                <a:cs typeface="Calibri" panose="020F0502020204030204"/>
              </a:rPr>
              <a:t>    </a:t>
            </a:r>
            <a:r>
              <a:rPr lang="en-GB" sz="2000" u="sng" err="1">
                <a:latin typeface="Times New Roman"/>
                <a:cs typeface="Calibri" panose="020F0502020204030204"/>
              </a:rPr>
              <a:t>KeyGen</a:t>
            </a:r>
            <a:r>
              <a:rPr lang="en-GB" sz="2000" u="sng" dirty="0">
                <a:latin typeface="Times New Roman"/>
                <a:cs typeface="Calibri" panose="020F0502020204030204"/>
              </a:rPr>
              <a:t> :</a:t>
            </a:r>
            <a:r>
              <a:rPr lang="en-GB" sz="2000" dirty="0">
                <a:latin typeface="Times New Roman"/>
                <a:cs typeface="Calibri" panose="020F0502020204030204"/>
              </a:rPr>
              <a:t> public key =(</a:t>
            </a:r>
            <a:r>
              <a:rPr lang="en-GB" sz="2000" err="1">
                <a:latin typeface="Times New Roman"/>
                <a:cs typeface="Calibri" panose="020F0502020204030204"/>
              </a:rPr>
              <a:t>n,g</a:t>
            </a:r>
            <a:r>
              <a:rPr lang="en-GB" sz="2000" dirty="0">
                <a:latin typeface="Times New Roman"/>
                <a:cs typeface="Calibri" panose="020F0502020204030204"/>
              </a:rPr>
              <a:t>) private key = (</a:t>
            </a:r>
            <a:r>
              <a:rPr lang="en-GB" sz="2000" err="1">
                <a:latin typeface="Times New Roman"/>
                <a:cs typeface="Calibri" panose="020F0502020204030204"/>
              </a:rPr>
              <a:t>p,q</a:t>
            </a:r>
            <a:r>
              <a:rPr lang="en-GB" sz="2000" dirty="0">
                <a:latin typeface="Times New Roman"/>
                <a:cs typeface="Calibri" panose="020F0502020204030204"/>
              </a:rPr>
              <a:t>)</a:t>
            </a:r>
          </a:p>
          <a:p>
            <a:pPr marL="0" indent="0">
              <a:buNone/>
            </a:pPr>
            <a:r>
              <a:rPr lang="en-GB" sz="2000" dirty="0">
                <a:latin typeface="Times New Roman"/>
                <a:cs typeface="Calibri" panose="020F0502020204030204"/>
              </a:rPr>
              <a:t>    </a:t>
            </a:r>
            <a:r>
              <a:rPr lang="en-GB" sz="2000" u="sng" dirty="0">
                <a:latin typeface="Times New Roman"/>
                <a:cs typeface="Calibri" panose="020F0502020204030204"/>
              </a:rPr>
              <a:t>Encryption: </a:t>
            </a:r>
            <a:r>
              <a:rPr lang="en-GB" sz="2000" dirty="0">
                <a:latin typeface="Times New Roman"/>
                <a:cs typeface="Calibri" panose="020F0502020204030204"/>
              </a:rPr>
              <a:t>For each m choose a random r,</a:t>
            </a:r>
          </a:p>
          <a:p>
            <a:pPr marL="0" indent="0">
              <a:buNone/>
            </a:pPr>
            <a:endParaRPr lang="en-GB" sz="2000" dirty="0">
              <a:latin typeface="Times New Roman"/>
              <a:cs typeface="Calibri" panose="020F0502020204030204"/>
            </a:endParaRPr>
          </a:p>
          <a:p>
            <a:pPr marL="0" indent="0">
              <a:buNone/>
            </a:pPr>
            <a:r>
              <a:rPr lang="en-GB" sz="2000" dirty="0">
                <a:latin typeface="Times New Roman"/>
                <a:cs typeface="Calibri" panose="020F0502020204030204"/>
              </a:rPr>
              <a:t>   </a:t>
            </a:r>
          </a:p>
          <a:p>
            <a:pPr marL="0" indent="0">
              <a:buNone/>
            </a:pPr>
            <a:r>
              <a:rPr lang="en-GB" sz="2000" dirty="0">
                <a:latin typeface="Times New Roman"/>
                <a:cs typeface="Calibri" panose="020F0502020204030204"/>
              </a:rPr>
              <a:t>    </a:t>
            </a:r>
            <a:r>
              <a:rPr lang="en-GB" sz="2000" u="sng" dirty="0">
                <a:latin typeface="Times New Roman"/>
                <a:cs typeface="Calibri" panose="020F0502020204030204"/>
              </a:rPr>
              <a:t>Decryption : </a:t>
            </a:r>
            <a:endParaRPr lang="en-GB" sz="2000" u="sng" dirty="0">
              <a:latin typeface="Times New Roman"/>
              <a:cs typeface="Times New Roman"/>
            </a:endParaRPr>
          </a:p>
          <a:p>
            <a:pPr marL="0" indent="0">
              <a:buNone/>
            </a:pPr>
            <a:r>
              <a:rPr lang="en-GB" dirty="0">
                <a:latin typeface="Times New Roman"/>
                <a:cs typeface="Calibri" panose="020F0502020204030204"/>
              </a:rPr>
              <a:t>  </a:t>
            </a:r>
          </a:p>
          <a:p>
            <a:pPr marL="0" indent="0">
              <a:buNone/>
            </a:pPr>
            <a:endParaRPr lang="en-GB">
              <a:cs typeface="Calibri" panose="020F0502020204030204"/>
            </a:endParaRPr>
          </a:p>
          <a:p>
            <a:pPr marL="0" indent="0">
              <a:buNone/>
            </a:pPr>
            <a:endParaRPr lang="en-GB" dirty="0">
              <a:cs typeface="Calibri" panose="020F0502020204030204"/>
            </a:endParaRPr>
          </a:p>
        </p:txBody>
      </p:sp>
      <p:pic>
        <p:nvPicPr>
          <p:cNvPr id="5" name="Picture 5" descr="A picture containing text, person&#10;&#10;Description automatically generated">
            <a:extLst>
              <a:ext uri="{FF2B5EF4-FFF2-40B4-BE49-F238E27FC236}">
                <a16:creationId xmlns:a16="http://schemas.microsoft.com/office/drawing/2014/main" id="{D96E7C63-7E0C-BD63-AD67-A2AFC67670BC}"/>
              </a:ext>
            </a:extLst>
          </p:cNvPr>
          <p:cNvPicPr>
            <a:picLocks noChangeAspect="1"/>
          </p:cNvPicPr>
          <p:nvPr/>
        </p:nvPicPr>
        <p:blipFill>
          <a:blip r:embed="rId2"/>
          <a:stretch>
            <a:fillRect/>
          </a:stretch>
        </p:blipFill>
        <p:spPr>
          <a:xfrm>
            <a:off x="2657607" y="4951949"/>
            <a:ext cx="5060515" cy="816295"/>
          </a:xfrm>
          <a:prstGeom prst="rect">
            <a:avLst/>
          </a:prstGeom>
        </p:spPr>
      </p:pic>
      <p:pic>
        <p:nvPicPr>
          <p:cNvPr id="6" name="Picture 6">
            <a:extLst>
              <a:ext uri="{FF2B5EF4-FFF2-40B4-BE49-F238E27FC236}">
                <a16:creationId xmlns:a16="http://schemas.microsoft.com/office/drawing/2014/main" id="{226F2BB6-36CF-EA33-9F04-E041B5EB39CE}"/>
              </a:ext>
            </a:extLst>
          </p:cNvPr>
          <p:cNvPicPr>
            <a:picLocks noChangeAspect="1"/>
          </p:cNvPicPr>
          <p:nvPr/>
        </p:nvPicPr>
        <p:blipFill>
          <a:blip r:embed="rId3"/>
          <a:stretch>
            <a:fillRect/>
          </a:stretch>
        </p:blipFill>
        <p:spPr>
          <a:xfrm>
            <a:off x="2020866" y="3764123"/>
            <a:ext cx="5665939" cy="665866"/>
          </a:xfrm>
          <a:prstGeom prst="rect">
            <a:avLst/>
          </a:prstGeom>
        </p:spPr>
      </p:pic>
    </p:spTree>
    <p:extLst>
      <p:ext uri="{BB962C8B-B14F-4D97-AF65-F5344CB8AC3E}">
        <p14:creationId xmlns:p14="http://schemas.microsoft.com/office/powerpoint/2010/main" val="3845922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9EDC5-E5C6-C1B4-E2A2-FEB1053E74A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CA48E43-94C7-3785-6453-A40BDF45DD4C}"/>
              </a:ext>
            </a:extLst>
          </p:cNvPr>
          <p:cNvSpPr>
            <a:spLocks noGrp="1"/>
          </p:cNvSpPr>
          <p:nvPr>
            <p:ph idx="1"/>
          </p:nvPr>
        </p:nvSpPr>
        <p:spPr/>
        <p:txBody>
          <a:bodyPr vert="horz" lIns="91440" tIns="45720" rIns="91440" bIns="45720" rtlCol="0" anchor="t">
            <a:normAutofit/>
          </a:bodyPr>
          <a:lstStyle/>
          <a:p>
            <a:pPr>
              <a:buNone/>
            </a:pPr>
            <a:endParaRPr lang="en-GB" sz="2000" dirty="0">
              <a:latin typeface="Times New Roman"/>
              <a:ea typeface="+mn-lt"/>
              <a:cs typeface="+mn-lt"/>
            </a:endParaRPr>
          </a:p>
          <a:p>
            <a:pPr>
              <a:buNone/>
            </a:pPr>
            <a:r>
              <a:rPr lang="en-GB" sz="2000" u="sng" dirty="0">
                <a:latin typeface="Times New Roman"/>
                <a:ea typeface="+mn-lt"/>
                <a:cs typeface="+mn-lt"/>
              </a:rPr>
              <a:t>Homomorphic Property : </a:t>
            </a:r>
            <a:endParaRPr lang="en-GB" u="sng" dirty="0"/>
          </a:p>
          <a:p>
            <a:pPr>
              <a:buNone/>
            </a:pPr>
            <a:endParaRPr lang="en-GB" sz="2000" u="sng" dirty="0">
              <a:latin typeface="Times New Roman"/>
              <a:cs typeface="Calibri" panose="020F0502020204030204"/>
            </a:endParaRPr>
          </a:p>
          <a:p>
            <a:pPr>
              <a:buNone/>
            </a:pPr>
            <a:endParaRPr lang="en-GB" sz="2000" u="sng" dirty="0">
              <a:latin typeface="Times New Roman"/>
              <a:cs typeface="Calibri" panose="020F0502020204030204"/>
            </a:endParaRPr>
          </a:p>
          <a:p>
            <a:pPr>
              <a:buNone/>
            </a:pPr>
            <a:endParaRPr lang="en-GB" sz="2000" u="sng" dirty="0">
              <a:latin typeface="Times New Roman"/>
              <a:cs typeface="Calibri" panose="020F0502020204030204"/>
            </a:endParaRPr>
          </a:p>
          <a:p>
            <a:pPr>
              <a:buNone/>
            </a:pPr>
            <a:endParaRPr lang="en-GB" sz="2000" u="sng" dirty="0">
              <a:latin typeface="Times New Roman"/>
              <a:cs typeface="Calibri" panose="020F0502020204030204"/>
            </a:endParaRPr>
          </a:p>
          <a:p>
            <a:pPr>
              <a:buNone/>
            </a:pPr>
            <a:endParaRPr lang="en-GB" sz="2000" u="sng" dirty="0">
              <a:latin typeface="Times New Roman"/>
              <a:cs typeface="Calibri" panose="020F0502020204030204"/>
            </a:endParaRPr>
          </a:p>
          <a:p>
            <a:pPr>
              <a:buNone/>
            </a:pPr>
            <a:endParaRPr lang="en-GB" sz="2000" u="sng" dirty="0">
              <a:latin typeface="Times New Roman"/>
              <a:cs typeface="Calibri" panose="020F0502020204030204"/>
            </a:endParaRPr>
          </a:p>
          <a:p>
            <a:pPr marL="0" indent="0">
              <a:buNone/>
            </a:pPr>
            <a:r>
              <a:rPr lang="en-GB" sz="2000" dirty="0">
                <a:latin typeface="Times New Roman"/>
                <a:cs typeface="Calibri" panose="020F0502020204030204"/>
              </a:rPr>
              <a:t>               Homomorphic over addition operation.</a:t>
            </a:r>
          </a:p>
        </p:txBody>
      </p:sp>
      <p:pic>
        <p:nvPicPr>
          <p:cNvPr id="5" name="Picture 5" descr="Text, letter&#10;&#10;Description automatically generated">
            <a:extLst>
              <a:ext uri="{FF2B5EF4-FFF2-40B4-BE49-F238E27FC236}">
                <a16:creationId xmlns:a16="http://schemas.microsoft.com/office/drawing/2014/main" id="{C2AB9AB0-8F02-3A41-C967-5D4D268F013B}"/>
              </a:ext>
            </a:extLst>
          </p:cNvPr>
          <p:cNvPicPr>
            <a:picLocks noChangeAspect="1"/>
          </p:cNvPicPr>
          <p:nvPr/>
        </p:nvPicPr>
        <p:blipFill>
          <a:blip r:embed="rId2"/>
          <a:stretch>
            <a:fillRect/>
          </a:stretch>
        </p:blipFill>
        <p:spPr>
          <a:xfrm>
            <a:off x="1582455" y="2694938"/>
            <a:ext cx="8369473" cy="1238480"/>
          </a:xfrm>
          <a:prstGeom prst="rect">
            <a:avLst/>
          </a:prstGeom>
        </p:spPr>
      </p:pic>
    </p:spTree>
    <p:extLst>
      <p:ext uri="{BB962C8B-B14F-4D97-AF65-F5344CB8AC3E}">
        <p14:creationId xmlns:p14="http://schemas.microsoft.com/office/powerpoint/2010/main" val="9174154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JCD 891 – MINOR PROJECT Development of Fully Homomorphic Encryption Scheme</vt:lpstr>
      <vt:lpstr>Contents</vt:lpstr>
      <vt:lpstr>Problem Statement</vt:lpstr>
      <vt:lpstr>Homomorphic Encryption</vt:lpstr>
      <vt:lpstr>Why Homomorphic Encryption?</vt:lpstr>
      <vt:lpstr>Partially Homomorphic Encryption Schemes</vt:lpstr>
      <vt:lpstr>Continued...</vt:lpstr>
      <vt:lpstr>Continued...</vt:lpstr>
      <vt:lpstr>PowerPoint Presentation</vt:lpstr>
      <vt:lpstr>Somewhat Homomorphic Encryption Schemes </vt:lpstr>
      <vt:lpstr>PowerPoint Presentation</vt:lpstr>
      <vt:lpstr>Limitations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690</cp:revision>
  <dcterms:created xsi:type="dcterms:W3CDTF">2013-07-15T20:26:40Z</dcterms:created>
  <dcterms:modified xsi:type="dcterms:W3CDTF">2023-05-11T20:14:52Z</dcterms:modified>
</cp:coreProperties>
</file>