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League Spartan Medium"/>
      <p:regular r:id="rId15"/>
      <p:bold r:id="rId16"/>
    </p:embeddedFont>
    <p:embeddedFont>
      <p:font typeface="League Spartan"/>
      <p:regular r:id="rId17"/>
      <p:bold r:id="rId18"/>
    </p:embeddedFont>
    <p:embeddedFont>
      <p:font typeface="Inter"/>
      <p:regular r:id="rId19"/>
      <p:bold r:id="rId20"/>
    </p:embeddedFont>
    <p:embeddedFont>
      <p:font typeface="Poppins"/>
      <p:regular r:id="rId21"/>
      <p:bold r:id="rId22"/>
      <p:italic r:id="rId23"/>
      <p:boldItalic r:id="rId24"/>
    </p:embeddedFont>
    <p:embeddedFont>
      <p:font typeface="Lato Light"/>
      <p:regular r:id="rId25"/>
      <p:bold r:id="rId26"/>
      <p:italic r:id="rId27"/>
      <p:boldItalic r:id="rId28"/>
    </p:embeddedFont>
    <p:embeddedFont>
      <p:font typeface="Open Sans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Light-bold.fntdata"/><Relationship Id="rId25" Type="http://schemas.openxmlformats.org/officeDocument/2006/relationships/font" Target="fonts/LatoLight-regular.fntdata"/><Relationship Id="rId28" Type="http://schemas.openxmlformats.org/officeDocument/2006/relationships/font" Target="fonts/LatoLight-boldItalic.fntdata"/><Relationship Id="rId27" Type="http://schemas.openxmlformats.org/officeDocument/2006/relationships/font" Target="fonts/Lato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Medium-italic.fntdata"/><Relationship Id="rId30" Type="http://schemas.openxmlformats.org/officeDocument/2006/relationships/font" Target="fonts/OpenSansMedium-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Medium-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LeagueSpartanMedium-regular.fntdata"/><Relationship Id="rId14" Type="http://schemas.openxmlformats.org/officeDocument/2006/relationships/slide" Target="slides/slide8.xml"/><Relationship Id="rId17" Type="http://schemas.openxmlformats.org/officeDocument/2006/relationships/font" Target="fonts/LeagueSpartan-regular.fntdata"/><Relationship Id="rId16" Type="http://schemas.openxmlformats.org/officeDocument/2006/relationships/font" Target="fonts/LeagueSpartanMedium-bold.fntdata"/><Relationship Id="rId19" Type="http://schemas.openxmlformats.org/officeDocument/2006/relationships/font" Target="fonts/Inter-regular.fntdata"/><Relationship Id="rId18" Type="http://schemas.openxmlformats.org/officeDocument/2006/relationships/font" Target="fonts/LeagueSparta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2 or 3 slides explain how cloud computing works and how we are dependent on it. Then we will present that data stored in cloud in is not secure and cloud doesn't provide privacy. Give some data and diagrams. As there are privacy issues in cloud computing we need to make it secure. In cloud either the service provider knows our secret key or we have to download the data and perform computation on it on our system, which has resource constraints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Title: "The Cloud Computing Revolution"</a:t>
            </a:r>
            <a:endParaRPr sz="1200"/>
          </a:p>
          <a:p>
            <a:pPr indent="0" lvl="0" marL="0" rtl="0" algn="l">
              <a:spcBef>
                <a:spcPts val="0"/>
              </a:spcBef>
              <a:spcAft>
                <a:spcPts val="0"/>
              </a:spcAft>
              <a:buNone/>
            </a:pPr>
            <a:r>
              <a:rPr lang="en" sz="1200"/>
              <a:t>Subtitle: "Challenges and Solutions"</a:t>
            </a:r>
            <a:endParaRPr sz="1200"/>
          </a:p>
          <a:p>
            <a:pPr indent="0" lvl="0" marL="0" rtl="0" algn="l">
              <a:spcBef>
                <a:spcPts val="0"/>
              </a:spcBef>
              <a:spcAft>
                <a:spcPts val="0"/>
              </a:spcAft>
              <a:buNone/>
            </a:pPr>
            <a:r>
              <a:rPr lang="en" sz="1200"/>
              <a:t>Visual: Cloud computing concept illustration</a:t>
            </a:r>
            <a:endParaRPr sz="1200"/>
          </a:p>
          <a:p>
            <a:pPr indent="0" lvl="0" marL="0" rtl="0" algn="l">
              <a:spcBef>
                <a:spcPts val="0"/>
              </a:spcBef>
              <a:spcAft>
                <a:spcPts val="0"/>
              </a:spcAft>
              <a:buNone/>
            </a:pPr>
            <a:r>
              <a:rPr lang="en" sz="1200"/>
              <a:t>Slide 2: Cloud Computing Overview</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Title: "Transforming Data Processing"</a:t>
            </a:r>
            <a:endParaRPr sz="1200"/>
          </a:p>
          <a:p>
            <a:pPr indent="0" lvl="0" marL="0" rtl="0" algn="l">
              <a:spcBef>
                <a:spcPts val="0"/>
              </a:spcBef>
              <a:spcAft>
                <a:spcPts val="0"/>
              </a:spcAft>
              <a:buNone/>
            </a:pPr>
            <a:r>
              <a:rPr lang="en" sz="1200"/>
              <a:t>Bullet Points:</a:t>
            </a:r>
            <a:endParaRPr sz="1200"/>
          </a:p>
          <a:p>
            <a:pPr indent="0" lvl="0" marL="0" rtl="0" algn="l">
              <a:spcBef>
                <a:spcPts val="0"/>
              </a:spcBef>
              <a:spcAft>
                <a:spcPts val="0"/>
              </a:spcAft>
              <a:buNone/>
            </a:pPr>
            <a:r>
              <a:rPr lang="en" sz="1200"/>
              <a:t>Cloud computing and storage</a:t>
            </a:r>
            <a:endParaRPr sz="1200"/>
          </a:p>
          <a:p>
            <a:pPr indent="0" lvl="0" marL="0" rtl="0" algn="l">
              <a:spcBef>
                <a:spcPts val="0"/>
              </a:spcBef>
              <a:spcAft>
                <a:spcPts val="0"/>
              </a:spcAft>
              <a:buNone/>
            </a:pPr>
            <a:r>
              <a:rPr lang="en" sz="1200"/>
              <a:t>Outsourcing applications</a:t>
            </a:r>
            <a:endParaRPr sz="1200"/>
          </a:p>
          <a:p>
            <a:pPr indent="0" lvl="0" marL="0" rtl="0" algn="l">
              <a:spcBef>
                <a:spcPts val="0"/>
              </a:spcBef>
              <a:spcAft>
                <a:spcPts val="0"/>
              </a:spcAft>
              <a:buNone/>
            </a:pPr>
            <a:r>
              <a:rPr lang="en" sz="1200"/>
              <a:t>User data processing</a:t>
            </a:r>
            <a:endParaRPr sz="1200"/>
          </a:p>
          <a:p>
            <a:pPr indent="0" lvl="0" marL="0" rtl="0" algn="l">
              <a:spcBef>
                <a:spcPts val="0"/>
              </a:spcBef>
              <a:spcAft>
                <a:spcPts val="0"/>
              </a:spcAft>
              <a:buNone/>
            </a:pPr>
            <a:r>
              <a:rPr lang="en" sz="1200"/>
              <a:t>Visual: Cloud computing graphic</a:t>
            </a:r>
            <a:endParaRPr sz="1200"/>
          </a:p>
          <a:p>
            <a:pPr indent="0" lvl="0" marL="0" rtl="0" algn="l">
              <a:spcBef>
                <a:spcPts val="0"/>
              </a:spcBef>
              <a:spcAft>
                <a:spcPts val="0"/>
              </a:spcAft>
              <a:buNone/>
            </a:pPr>
            <a:r>
              <a:rPr lang="en" sz="1200"/>
              <a:t>Slide 3: Benefits of Cloud Computing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Title: "Advantages for Users"</a:t>
            </a:r>
            <a:endParaRPr sz="1200"/>
          </a:p>
          <a:p>
            <a:pPr indent="0" lvl="0" marL="0" rtl="0" algn="l">
              <a:spcBef>
                <a:spcPts val="0"/>
              </a:spcBef>
              <a:spcAft>
                <a:spcPts val="0"/>
              </a:spcAft>
              <a:buNone/>
            </a:pPr>
            <a:r>
              <a:rPr lang="en" sz="1200"/>
              <a:t>Bullet Points:</a:t>
            </a:r>
            <a:endParaRPr sz="1200"/>
          </a:p>
          <a:p>
            <a:pPr indent="0" lvl="0" marL="0" rtl="0" algn="l">
              <a:spcBef>
                <a:spcPts val="0"/>
              </a:spcBef>
              <a:spcAft>
                <a:spcPts val="0"/>
              </a:spcAft>
              <a:buNone/>
            </a:pPr>
            <a:r>
              <a:rPr lang="en" sz="1200"/>
              <a:t>Easy data upload and processing</a:t>
            </a:r>
            <a:endParaRPr sz="1200"/>
          </a:p>
          <a:p>
            <a:pPr indent="0" lvl="0" marL="0" rtl="0" algn="l">
              <a:spcBef>
                <a:spcPts val="0"/>
              </a:spcBef>
              <a:spcAft>
                <a:spcPts val="0"/>
              </a:spcAft>
              <a:buNone/>
            </a:pPr>
            <a:r>
              <a:rPr lang="en" sz="1200"/>
              <a:t>Efficient results retrieval</a:t>
            </a:r>
            <a:endParaRPr sz="1200"/>
          </a:p>
          <a:p>
            <a:pPr indent="0" lvl="0" marL="0" rtl="0" algn="l">
              <a:spcBef>
                <a:spcPts val="0"/>
              </a:spcBef>
              <a:spcAft>
                <a:spcPts val="0"/>
              </a:spcAft>
              <a:buNone/>
            </a:pPr>
            <a:r>
              <a:rPr lang="en" sz="1200"/>
              <a:t>Cost-effectiveness</a:t>
            </a:r>
            <a:endParaRPr sz="1200"/>
          </a:p>
          <a:p>
            <a:pPr indent="0" lvl="0" marL="0" rtl="0" algn="l">
              <a:spcBef>
                <a:spcPts val="0"/>
              </a:spcBef>
              <a:spcAft>
                <a:spcPts val="0"/>
              </a:spcAft>
              <a:buNone/>
            </a:pPr>
            <a:r>
              <a:rPr lang="en" sz="1200"/>
              <a:t>Visual: Benefits icons</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SLIDES_API4924977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SLIDES_API4924977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SLIDES_API4924977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SLIDES_API4924977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SLIDES_API4924977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SLIDES_API4924977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SLIDES_API4924977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SLIDES_API4924977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SLIDES_API4924977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SLIDES_API4924977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SLIDES_API109696998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SLIDES_API109696998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SLIDES_API109696998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SLIDES_API109696998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632175" y="1717350"/>
            <a:ext cx="5520900" cy="26523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sz="1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63" name="Google Shape;63;p15"/>
          <p:cNvSpPr/>
          <p:nvPr>
            <p:ph idx="2" type="pic"/>
          </p:nvPr>
        </p:nvSpPr>
        <p:spPr>
          <a:xfrm>
            <a:off x="5843075" y="632300"/>
            <a:ext cx="2615100" cy="3918900"/>
          </a:xfrm>
          <a:prstGeom prst="roundRect">
            <a:avLst>
              <a:gd fmla="val 16667" name="adj"/>
            </a:avLst>
          </a:prstGeom>
          <a:noFill/>
          <a:ln>
            <a:noFill/>
          </a:ln>
        </p:spPr>
      </p:sp>
      <p:sp>
        <p:nvSpPr>
          <p:cNvPr id="64" name="Google Shape;64;p15"/>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65" name="Google Shape;65;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66" name="Google Shape;66;p15"/>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67" name="Shape 67"/>
        <p:cNvGrpSpPr/>
        <p:nvPr/>
      </p:nvGrpSpPr>
      <p:grpSpPr>
        <a:xfrm>
          <a:off x="0" y="0"/>
          <a:ext cx="0" cy="0"/>
          <a:chOff x="0" y="0"/>
          <a:chExt cx="0" cy="0"/>
        </a:xfrm>
      </p:grpSpPr>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6"/>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70" name="Google Shape;70;p16"/>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71" name="Google Shape;71;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2" name="Google Shape;72;p16"/>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75" name="Google Shape;75;p17"/>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p:nvPr>
            <p:ph idx="2" type="pic"/>
          </p:nvPr>
        </p:nvSpPr>
        <p:spPr>
          <a:xfrm>
            <a:off x="642700" y="632300"/>
            <a:ext cx="2615100" cy="3918900"/>
          </a:xfrm>
          <a:prstGeom prst="roundRect">
            <a:avLst>
              <a:gd fmla="val 16667" name="adj"/>
            </a:avLst>
          </a:prstGeom>
          <a:noFill/>
          <a:ln>
            <a:noFill/>
          </a:ln>
        </p:spPr>
      </p:sp>
      <p:sp>
        <p:nvSpPr>
          <p:cNvPr id="78" name="Google Shape;78;p17"/>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79" name="Google Shape;79;p17"/>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7"/>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 type="subTitle"/>
          </p:nvPr>
        </p:nvSpPr>
        <p:spPr>
          <a:xfrm>
            <a:off x="4722075" y="1959150"/>
            <a:ext cx="3589800" cy="274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8"/>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5" name="Google Shape;85;p18"/>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86" name="Google Shape;86;p18"/>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7" name="Google Shape;87;p18"/>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88" name="Google Shape;88;p18"/>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9" name="Google Shape;89;p18"/>
          <p:cNvSpPr/>
          <p:nvPr>
            <p:ph idx="3" type="pic"/>
          </p:nvPr>
        </p:nvSpPr>
        <p:spPr>
          <a:xfrm>
            <a:off x="642700" y="632300"/>
            <a:ext cx="2615100" cy="3918900"/>
          </a:xfrm>
          <a:prstGeom prst="roundRect">
            <a:avLst>
              <a:gd fmla="val 16667" name="adj"/>
            </a:avLst>
          </a:prstGeom>
          <a:noFill/>
          <a:ln>
            <a:noFill/>
          </a:ln>
        </p:spPr>
      </p:sp>
      <p:pic>
        <p:nvPicPr>
          <p:cNvPr id="90" name="Google Shape;90;p18"/>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91" name="Google Shape;91;p18"/>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92" name="Google Shape;92;p18"/>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93" name="Shape 93"/>
        <p:cNvGrpSpPr/>
        <p:nvPr/>
      </p:nvGrpSpPr>
      <p:grpSpPr>
        <a:xfrm>
          <a:off x="0" y="0"/>
          <a:ext cx="0" cy="0"/>
          <a:chOff x="0" y="0"/>
          <a:chExt cx="0" cy="0"/>
        </a:xfrm>
      </p:grpSpPr>
      <p:sp>
        <p:nvSpPr>
          <p:cNvPr id="94" name="Google Shape;9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6" name="Google Shape;96;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97" name="Google Shape;97;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8" name="Google Shape;98;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9" name="Google Shape;99;p19"/>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0" name="Google Shape;100;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01" name="Google Shape;101;p19"/>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02" name="Google Shape;102;p19"/>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03" name="Google Shape;103;p19"/>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104" name="Shape 104"/>
        <p:cNvGrpSpPr/>
        <p:nvPr/>
      </p:nvGrpSpPr>
      <p:grpSpPr>
        <a:xfrm>
          <a:off x="0" y="0"/>
          <a:ext cx="0" cy="0"/>
          <a:chOff x="0" y="0"/>
          <a:chExt cx="0" cy="0"/>
        </a:xfrm>
      </p:grpSpPr>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0"/>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07" name="Google Shape;107;p20"/>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08" name="Google Shape;108;p20"/>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9" name="Google Shape;109;p20"/>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10" name="Google Shape;110;p20"/>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11" name="Google Shape;111;p20"/>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12" name="Google Shape;112;p20"/>
          <p:cNvSpPr/>
          <p:nvPr>
            <p:ph idx="3"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113" name="Shape 113"/>
        <p:cNvGrpSpPr/>
        <p:nvPr/>
      </p:nvGrpSpPr>
      <p:grpSpPr>
        <a:xfrm>
          <a:off x="0" y="0"/>
          <a:ext cx="0" cy="0"/>
          <a:chOff x="0" y="0"/>
          <a:chExt cx="0" cy="0"/>
        </a:xfrm>
      </p:grpSpPr>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21"/>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16" name="Google Shape;116;p21"/>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17" name="Google Shape;117;p21"/>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118" name="Google Shape;118;p21"/>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19" name="Google Shape;119;p21"/>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20" name="Google Shape;120;p21"/>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21" name="Shape 121"/>
        <p:cNvGrpSpPr/>
        <p:nvPr/>
      </p:nvGrpSpPr>
      <p:grpSpPr>
        <a:xfrm>
          <a:off x="0" y="0"/>
          <a:ext cx="0" cy="0"/>
          <a:chOff x="0" y="0"/>
          <a:chExt cx="0" cy="0"/>
        </a:xfrm>
      </p:grpSpPr>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pic>
        <p:nvPicPr>
          <p:cNvPr id="124" name="Google Shape;124;p22"/>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25" name="Shape 1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26" name="Shape 126"/>
        <p:cNvGrpSpPr/>
        <p:nvPr/>
      </p:nvGrpSpPr>
      <p:grpSpPr>
        <a:xfrm>
          <a:off x="0" y="0"/>
          <a:ext cx="0" cy="0"/>
          <a:chOff x="0" y="0"/>
          <a:chExt cx="0" cy="0"/>
        </a:xfrm>
      </p:grpSpPr>
      <p:sp>
        <p:nvSpPr>
          <p:cNvPr id="127" name="Google Shape;127;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28" name="Google Shape;128;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29" name="Google Shape;129;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0" name="Google Shape;130;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1" name="Google Shape;131;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2" name="Google Shape;132;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3" name="Google Shape;133;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4" name="Google Shape;134;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35" name="Google Shape;135;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36" name="Google Shape;136;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37" name="Shape 137"/>
        <p:cNvGrpSpPr/>
        <p:nvPr/>
      </p:nvGrpSpPr>
      <p:grpSpPr>
        <a:xfrm>
          <a:off x="0" y="0"/>
          <a:ext cx="0" cy="0"/>
          <a:chOff x="0" y="0"/>
          <a:chExt cx="0" cy="0"/>
        </a:xfrm>
      </p:grpSpPr>
      <p:sp>
        <p:nvSpPr>
          <p:cNvPr id="138" name="Google Shape;138;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39" name="Google Shape;139;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0" name="Google Shape;140;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1" name="Google Shape;141;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2" name="Google Shape;142;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3" name="Google Shape;143;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44" name="Google Shape;144;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45" name="Google Shape;145;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146" name="Google Shape;146;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147" name="Google Shape;147;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8" name="Google Shape;148;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9" name="Google Shape;149;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0" name="Google Shape;150;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51" name="Shape 151"/>
        <p:cNvGrpSpPr/>
        <p:nvPr/>
      </p:nvGrpSpPr>
      <p:grpSpPr>
        <a:xfrm>
          <a:off x="0" y="0"/>
          <a:ext cx="0" cy="0"/>
          <a:chOff x="0" y="0"/>
          <a:chExt cx="0" cy="0"/>
        </a:xfrm>
      </p:grpSpPr>
      <p:sp>
        <p:nvSpPr>
          <p:cNvPr id="152" name="Google Shape;152;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3" name="Google Shape;153;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4" name="Google Shape;154;p26"/>
          <p:cNvSpPr/>
          <p:nvPr/>
        </p:nvSpPr>
        <p:spPr>
          <a:xfrm>
            <a:off x="2902137" y="2119803"/>
            <a:ext cx="1623325"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5" name="Google Shape;155;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6" name="Google Shape;156;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7" name="Google Shape;157;p26"/>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8" name="Google Shape;158;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9" name="Google Shape;159;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0" name="Google Shape;160;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1" name="Google Shape;161;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01</a:t>
            </a:r>
            <a:endParaRPr b="1" sz="1500">
              <a:solidFill>
                <a:schemeClr val="accent2"/>
              </a:solidFill>
              <a:latin typeface="League Spartan"/>
              <a:ea typeface="League Spartan"/>
              <a:cs typeface="League Spartan"/>
              <a:sym typeface="League Spartan"/>
            </a:endParaRPr>
          </a:p>
        </p:txBody>
      </p:sp>
      <p:sp>
        <p:nvSpPr>
          <p:cNvPr id="162" name="Google Shape;162;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03</a:t>
            </a:r>
            <a:endParaRPr b="1" sz="1500">
              <a:solidFill>
                <a:schemeClr val="accent2"/>
              </a:solidFill>
              <a:latin typeface="League Spartan"/>
              <a:ea typeface="League Spartan"/>
              <a:cs typeface="League Spartan"/>
              <a:sym typeface="League Spartan"/>
            </a:endParaRPr>
          </a:p>
        </p:txBody>
      </p:sp>
      <p:sp>
        <p:nvSpPr>
          <p:cNvPr id="163" name="Google Shape;163;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02</a:t>
            </a:r>
            <a:endParaRPr b="1" sz="1500">
              <a:solidFill>
                <a:schemeClr val="accent2"/>
              </a:solidFill>
              <a:latin typeface="League Spartan"/>
              <a:ea typeface="League Spartan"/>
              <a:cs typeface="League Spartan"/>
              <a:sym typeface="League Spartan"/>
            </a:endParaRPr>
          </a:p>
        </p:txBody>
      </p:sp>
      <p:sp>
        <p:nvSpPr>
          <p:cNvPr id="164" name="Google Shape;164;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04</a:t>
            </a:r>
            <a:endParaRPr b="1" sz="1500">
              <a:solidFill>
                <a:schemeClr val="accent2"/>
              </a:solidFill>
              <a:latin typeface="League Spartan"/>
              <a:ea typeface="League Spartan"/>
              <a:cs typeface="League Spartan"/>
              <a:sym typeface="League Spartan"/>
            </a:endParaRPr>
          </a:p>
        </p:txBody>
      </p:sp>
      <p:sp>
        <p:nvSpPr>
          <p:cNvPr id="165" name="Google Shape;165;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6" name="Google Shape;166;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7" name="Google Shape;167;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8" name="Google Shape;168;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7"/>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71" name="Google Shape;171;p27"/>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7"/>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7"/>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74" name="Google Shape;174;p27"/>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7"/>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76" name="Google Shape;176;p27"/>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7"/>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04</a:t>
            </a:r>
            <a:endParaRPr b="1" sz="2000">
              <a:solidFill>
                <a:schemeClr val="accent4"/>
              </a:solidFill>
              <a:latin typeface="League Spartan"/>
              <a:ea typeface="League Spartan"/>
              <a:cs typeface="League Spartan"/>
              <a:sym typeface="League Spartan"/>
            </a:endParaRPr>
          </a:p>
        </p:txBody>
      </p:sp>
      <p:sp>
        <p:nvSpPr>
          <p:cNvPr id="178" name="Google Shape;178;p27"/>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79" name="Shape 179"/>
        <p:cNvGrpSpPr/>
        <p:nvPr/>
      </p:nvGrpSpPr>
      <p:grpSpPr>
        <a:xfrm>
          <a:off x="0" y="0"/>
          <a:ext cx="0" cy="0"/>
          <a:chOff x="0" y="0"/>
          <a:chExt cx="0" cy="0"/>
        </a:xfrm>
      </p:grpSpPr>
      <p:sp>
        <p:nvSpPr>
          <p:cNvPr id="180" name="Google Shape;180;p28"/>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1" name="Google Shape;181;p28"/>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2" name="Google Shape;182;p28"/>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3" name="Google Shape;183;p28"/>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4" name="Google Shape;184;p2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85" name="Google Shape;185;p28"/>
          <p:cNvGrpSpPr/>
          <p:nvPr/>
        </p:nvGrpSpPr>
        <p:grpSpPr>
          <a:xfrm>
            <a:off x="3095387" y="1241947"/>
            <a:ext cx="2953226" cy="2951755"/>
            <a:chOff x="3102288" y="1429998"/>
            <a:chExt cx="2953226" cy="2951755"/>
          </a:xfrm>
        </p:grpSpPr>
        <p:sp>
          <p:nvSpPr>
            <p:cNvPr id="186" name="Google Shape;186;p28"/>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87" name="Google Shape;187;p28"/>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8" name="Google Shape;188;p28"/>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9" name="Google Shape;189;p28"/>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90" name="Google Shape;190;p28"/>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91" name="Google Shape;191;p28"/>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192" name="Google Shape;192;p28"/>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193" name="Google Shape;193;p28"/>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194" name="Google Shape;194;p28"/>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195" name="Google Shape;195;p28"/>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196" name="Google Shape;196;p28"/>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1150" lvl="0" marL="457200">
              <a:lnSpc>
                <a:spcPct val="115000"/>
              </a:lnSpc>
              <a:spcBef>
                <a:spcPts val="0"/>
              </a:spcBef>
              <a:spcAft>
                <a:spcPts val="0"/>
              </a:spcAft>
              <a:buClr>
                <a:schemeClr val="dk2"/>
              </a:buClr>
              <a:buSzPts val="1300"/>
              <a:buFont typeface="Inter"/>
              <a:buChar char="●"/>
              <a:defRPr sz="1300">
                <a:solidFill>
                  <a:schemeClr val="dk2"/>
                </a:solidFill>
                <a:latin typeface="Inter"/>
                <a:ea typeface="Inter"/>
                <a:cs typeface="Inter"/>
                <a:sym typeface="Inter"/>
              </a:defRPr>
            </a:lvl1pPr>
            <a:lvl2pPr indent="-304800" lvl="1" marL="914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ctrTitle"/>
          </p:nvPr>
        </p:nvSpPr>
        <p:spPr>
          <a:xfrm>
            <a:off x="311700" y="355625"/>
            <a:ext cx="8520600" cy="95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Homomorpgic encryption</a:t>
            </a:r>
            <a:endParaRPr/>
          </a:p>
          <a:p>
            <a:pPr indent="0" lvl="0" marL="0" rtl="0" algn="ctr">
              <a:spcBef>
                <a:spcPts val="0"/>
              </a:spcBef>
              <a:spcAft>
                <a:spcPts val="0"/>
              </a:spcAft>
              <a:buNone/>
            </a:pPr>
            <a:r>
              <a:t/>
            </a:r>
            <a:endParaRPr/>
          </a:p>
        </p:txBody>
      </p:sp>
      <p:sp>
        <p:nvSpPr>
          <p:cNvPr id="202" name="Google Shape;202;p29"/>
          <p:cNvSpPr txBox="1"/>
          <p:nvPr>
            <p:ph idx="1" type="subTitle"/>
          </p:nvPr>
        </p:nvSpPr>
        <p:spPr>
          <a:xfrm>
            <a:off x="311700" y="1497650"/>
            <a:ext cx="8520600" cy="34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03" name="Google Shape;203;p29"/>
          <p:cNvSpPr txBox="1"/>
          <p:nvPr/>
        </p:nvSpPr>
        <p:spPr>
          <a:xfrm>
            <a:off x="1496900" y="2630800"/>
            <a:ext cx="1044600" cy="11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txBox="1"/>
          <p:nvPr/>
        </p:nvSpPr>
        <p:spPr>
          <a:xfrm>
            <a:off x="5339025" y="2719350"/>
            <a:ext cx="1575900" cy="10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8" name="Shape 208"/>
        <p:cNvGrpSpPr/>
        <p:nvPr/>
      </p:nvGrpSpPr>
      <p:grpSpPr>
        <a:xfrm>
          <a:off x="0" y="0"/>
          <a:ext cx="0" cy="0"/>
          <a:chOff x="0" y="0"/>
          <a:chExt cx="0" cy="0"/>
        </a:xfrm>
      </p:grpSpPr>
      <p:sp>
        <p:nvSpPr>
          <p:cNvPr id="209" name="Google Shape;209;p30"/>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Cloud computing is the delivery of computing services over the internet.</a:t>
            </a:r>
            <a:endParaRPr/>
          </a:p>
        </p:txBody>
      </p:sp>
      <p:sp>
        <p:nvSpPr>
          <p:cNvPr id="210" name="Google Shape;210;p30"/>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It involves the provision of various resources such as servers, storage, databases, and software.</a:t>
            </a:r>
            <a:endParaRPr/>
          </a:p>
        </p:txBody>
      </p:sp>
      <p:sp>
        <p:nvSpPr>
          <p:cNvPr id="211" name="Google Shape;211;p30"/>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Cloud Computing?</a:t>
            </a:r>
            <a:endParaRPr/>
          </a:p>
        </p:txBody>
      </p:sp>
      <p:sp>
        <p:nvSpPr>
          <p:cNvPr id="212" name="Google Shape;212;p30"/>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Users can access these resources on-demand, paying only for what they use.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1"/>
          <p:cNvPicPr preferRelativeResize="0"/>
          <p:nvPr>
            <p:ph idx="2" type="pic"/>
          </p:nvPr>
        </p:nvPicPr>
        <p:blipFill rotWithShape="1">
          <a:blip r:embed="rId3">
            <a:alphaModFix/>
          </a:blip>
          <a:srcRect b="0" l="32483" r="32483" t="0"/>
          <a:stretch/>
        </p:blipFill>
        <p:spPr>
          <a:xfrm>
            <a:off x="5524925" y="809350"/>
            <a:ext cx="3461400" cy="3918900"/>
          </a:xfrm>
          <a:prstGeom prst="roundRect">
            <a:avLst>
              <a:gd fmla="val 16667" name="adj"/>
            </a:avLst>
          </a:prstGeom>
        </p:spPr>
      </p:pic>
      <p:sp>
        <p:nvSpPr>
          <p:cNvPr id="218" name="Google Shape;218;p31"/>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Dependency on Cloud Computing</a:t>
            </a:r>
            <a:endParaRPr/>
          </a:p>
        </p:txBody>
      </p:sp>
      <p:sp>
        <p:nvSpPr>
          <p:cNvPr id="219" name="Google Shape;219;p31"/>
          <p:cNvSpPr txBox="1"/>
          <p:nvPr>
            <p:ph idx="1" type="subTitle"/>
          </p:nvPr>
        </p:nvSpPr>
        <p:spPr>
          <a:xfrm>
            <a:off x="642700" y="1723725"/>
            <a:ext cx="3763800" cy="28275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Many aspects of our daily lives depend on cloud computing.</a:t>
            </a:r>
            <a:endParaRPr/>
          </a:p>
          <a:p>
            <a:pPr indent="-311150" lvl="0" marL="457200" rtl="0" algn="l">
              <a:lnSpc>
                <a:spcPct val="110000"/>
              </a:lnSpc>
              <a:spcBef>
                <a:spcPts val="0"/>
              </a:spcBef>
              <a:spcAft>
                <a:spcPts val="0"/>
              </a:spcAft>
              <a:buSzPts val="1300"/>
              <a:buChar char="●"/>
            </a:pPr>
            <a:r>
              <a:rPr lang="en"/>
              <a:t>We rely on cloudbased applications for communication, productivity, and entertainment.</a:t>
            </a:r>
            <a:endParaRPr/>
          </a:p>
          <a:p>
            <a:pPr indent="-311150" lvl="0" marL="457200" rtl="0" algn="l">
              <a:lnSpc>
                <a:spcPct val="110000"/>
              </a:lnSpc>
              <a:spcBef>
                <a:spcPts val="0"/>
              </a:spcBef>
              <a:spcAft>
                <a:spcPts val="0"/>
              </a:spcAft>
              <a:buSzPts val="1300"/>
              <a:buChar char="●"/>
            </a:pPr>
            <a:r>
              <a:rPr lang="en"/>
              <a:t>Cloud computing enables collaboration and makes data accessible from anywhere.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Cloud providers may have access to our data and can potentially expose it to unauthorized parties.</a:t>
            </a:r>
            <a:endParaRPr/>
          </a:p>
        </p:txBody>
      </p:sp>
      <p:sp>
        <p:nvSpPr>
          <p:cNvPr id="225" name="Google Shape;225;p32"/>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Privacy and Security Concerns</a:t>
            </a:r>
            <a:endParaRPr/>
          </a:p>
        </p:txBody>
      </p:sp>
      <p:sp>
        <p:nvSpPr>
          <p:cNvPr id="226" name="Google Shape;226;p32"/>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Data stored in the cloud may not always be secure.</a:t>
            </a:r>
            <a:endParaRPr/>
          </a:p>
        </p:txBody>
      </p:sp>
      <p:sp>
        <p:nvSpPr>
          <p:cNvPr id="227" name="Google Shape;227;p32"/>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There are concerns about privacy and the protection of sensitive information.</a:t>
            </a:r>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000"/>
                                        <p:tgtEl>
                                          <p:spTgt spid="22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1000"/>
                                        <p:tgtEl>
                                          <p:spTgt spid="2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3"/>
          <p:cNvPicPr preferRelativeResize="0"/>
          <p:nvPr>
            <p:ph idx="2" type="pic"/>
          </p:nvPr>
        </p:nvPicPr>
        <p:blipFill rotWithShape="1">
          <a:blip r:embed="rId3">
            <a:alphaModFix/>
          </a:blip>
          <a:srcRect b="0" l="27841" r="27845" t="0"/>
          <a:stretch/>
        </p:blipFill>
        <p:spPr>
          <a:xfrm>
            <a:off x="642700" y="632300"/>
            <a:ext cx="2615100" cy="3918900"/>
          </a:xfrm>
          <a:prstGeom prst="roundRect">
            <a:avLst>
              <a:gd fmla="val 16667" name="adj"/>
            </a:avLst>
          </a:prstGeom>
        </p:spPr>
      </p:pic>
      <p:sp>
        <p:nvSpPr>
          <p:cNvPr id="233" name="Google Shape;233;p33"/>
          <p:cNvSpPr txBox="1"/>
          <p:nvPr>
            <p:ph type="title"/>
          </p:nvPr>
        </p:nvSpPr>
        <p:spPr>
          <a:xfrm>
            <a:off x="4722075" y="99740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Securing Cloud Computing</a:t>
            </a:r>
            <a:endParaRPr/>
          </a:p>
        </p:txBody>
      </p:sp>
      <p:sp>
        <p:nvSpPr>
          <p:cNvPr id="234" name="Google Shape;234;p33"/>
          <p:cNvSpPr txBox="1"/>
          <p:nvPr>
            <p:ph idx="1" type="subTitle"/>
          </p:nvPr>
        </p:nvSpPr>
        <p:spPr>
          <a:xfrm>
            <a:off x="4722075" y="1959150"/>
            <a:ext cx="3589800" cy="27423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To address privacy and security concerns, measures need to be taken.</a:t>
            </a:r>
            <a:endParaRPr/>
          </a:p>
          <a:p>
            <a:pPr indent="-311150" lvl="0" marL="457200" rtl="0" algn="l">
              <a:lnSpc>
                <a:spcPct val="110000"/>
              </a:lnSpc>
              <a:spcBef>
                <a:spcPts val="0"/>
              </a:spcBef>
              <a:spcAft>
                <a:spcPts val="0"/>
              </a:spcAft>
              <a:buSzPts val="1300"/>
              <a:buChar char="●"/>
            </a:pPr>
            <a:r>
              <a:rPr lang="en"/>
              <a:t>Encryption techniques can be used to protect data stored in the cloud.</a:t>
            </a:r>
            <a:endParaRPr/>
          </a:p>
          <a:p>
            <a:pPr indent="-311150" lvl="0" marL="457200" rtl="0" algn="l">
              <a:lnSpc>
                <a:spcPct val="110000"/>
              </a:lnSpc>
              <a:spcBef>
                <a:spcPts val="0"/>
              </a:spcBef>
              <a:spcAft>
                <a:spcPts val="0"/>
              </a:spcAft>
              <a:buSzPts val="1300"/>
              <a:buChar char="●"/>
            </a:pPr>
            <a:r>
              <a:rPr lang="en"/>
              <a:t>Users can perform computations on encrypted data to ensure privacy.</a:t>
            </a:r>
            <a:endParaRPr/>
          </a:p>
          <a:p>
            <a:pPr indent="-311150" lvl="0" marL="457200" rtl="0" algn="l">
              <a:lnSpc>
                <a:spcPct val="110000"/>
              </a:lnSpc>
              <a:spcBef>
                <a:spcPts val="0"/>
              </a:spcBef>
              <a:spcAft>
                <a:spcPts val="0"/>
              </a:spcAft>
              <a:buSzPts val="1300"/>
              <a:buChar char="●"/>
            </a:pPr>
            <a:r>
              <a:rPr lang="en"/>
              <a:t>Enhanced access controls and authentication mechanisms can be implemented.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6427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0" name="Google Shape;240;p34"/>
          <p:cNvSpPr txBox="1"/>
          <p:nvPr>
            <p:ph idx="1" type="subTitle"/>
          </p:nvPr>
        </p:nvSpPr>
        <p:spPr>
          <a:xfrm>
            <a:off x="11859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By implementing proper security measures, we can ensure that data stored in the cloud is safe and only accessible to authorized individuals.</a:t>
            </a:r>
            <a:endParaRPr/>
          </a:p>
        </p:txBody>
      </p:sp>
      <p:sp>
        <p:nvSpPr>
          <p:cNvPr id="241" name="Google Shape;241;p34"/>
          <p:cNvSpPr txBox="1"/>
          <p:nvPr>
            <p:ph idx="2" type="subTitle"/>
          </p:nvPr>
        </p:nvSpPr>
        <p:spPr>
          <a:xfrm>
            <a:off x="11859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Cloud computing has revolutionized the way we access and utilize computing resources.</a:t>
            </a:r>
            <a:endParaRPr/>
          </a:p>
        </p:txBody>
      </p:sp>
      <p:sp>
        <p:nvSpPr>
          <p:cNvPr id="242" name="Google Shape;242;p34"/>
          <p:cNvSpPr txBox="1"/>
          <p:nvPr>
            <p:ph idx="3" type="subTitle"/>
          </p:nvPr>
        </p:nvSpPr>
        <p:spPr>
          <a:xfrm>
            <a:off x="1185925" y="37655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While it offers many benefits, privacy and security should remain a top priority.</a:t>
            </a:r>
            <a:endParaRPr/>
          </a:p>
        </p:txBody>
      </p:sp>
      <p:pic>
        <p:nvPicPr>
          <p:cNvPr id="243" name="Google Shape;243;p34"/>
          <p:cNvPicPr preferRelativeResize="0"/>
          <p:nvPr>
            <p:ph idx="4" type="pic"/>
          </p:nvPr>
        </p:nvPicPr>
        <p:blipFill rotWithShape="1">
          <a:blip r:embed="rId3">
            <a:alphaModFix/>
          </a:blip>
          <a:srcRect b="0" l="27322" r="27322" t="0"/>
          <a:stretch/>
        </p:blipFill>
        <p:spPr>
          <a:xfrm>
            <a:off x="5843075" y="632300"/>
            <a:ext cx="2615100" cy="3918900"/>
          </a:xfrm>
          <a:prstGeom prst="roundRect">
            <a:avLst>
              <a:gd fmla="val 16667" name="adj"/>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Cloud computing and storage</a:t>
            </a:r>
            <a:endParaRPr/>
          </a:p>
        </p:txBody>
      </p:sp>
      <p:sp>
        <p:nvSpPr>
          <p:cNvPr id="249" name="Google Shape;249;p35"/>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Outsourcing applications</a:t>
            </a:r>
            <a:endParaRPr/>
          </a:p>
        </p:txBody>
      </p:sp>
      <p:sp>
        <p:nvSpPr>
          <p:cNvPr id="250" name="Google Shape;250;p35"/>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Transforming Data Processing</a:t>
            </a:r>
            <a:endParaRPr/>
          </a:p>
        </p:txBody>
      </p:sp>
      <p:sp>
        <p:nvSpPr>
          <p:cNvPr id="251" name="Google Shape;251;p35"/>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User data processing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Efficient results retrieval</a:t>
            </a:r>
            <a:endParaRPr/>
          </a:p>
        </p:txBody>
      </p:sp>
      <p:sp>
        <p:nvSpPr>
          <p:cNvPr id="257" name="Google Shape;257;p36"/>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Advantages for Users</a:t>
            </a:r>
            <a:endParaRPr/>
          </a:p>
        </p:txBody>
      </p:sp>
      <p:sp>
        <p:nvSpPr>
          <p:cNvPr id="258" name="Google Shape;258;p36"/>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Easy data upload and processing</a:t>
            </a:r>
            <a:endParaRPr/>
          </a:p>
        </p:txBody>
      </p:sp>
      <p:sp>
        <p:nvSpPr>
          <p:cNvPr id="259" name="Google Shape;259;p36"/>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Cost-effectiveness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