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97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82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72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595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60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166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460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434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A57D8A-F002-4A3D-89A6-71AB7908931C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2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99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3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8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30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9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91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06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7D8A-F002-4A3D-89A6-71AB7908931C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12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57D8A-F002-4A3D-89A6-71AB7908931C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3AB6-58CD-4019-8133-F0D1A9859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34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D5FC-EDD7-4887-B2EC-C2A3810A5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Anime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97C60-1D4E-4D72-A9A1-93190CB67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998269"/>
          </a:xfrm>
        </p:spPr>
        <p:txBody>
          <a:bodyPr>
            <a:normAutofit/>
          </a:bodyPr>
          <a:lstStyle/>
          <a:p>
            <a:r>
              <a:rPr lang="en-IN" dirty="0"/>
              <a:t>2018 CSC 1023</a:t>
            </a:r>
          </a:p>
          <a:p>
            <a:r>
              <a:rPr lang="en-IN" dirty="0"/>
              <a:t>Tarun Luthra</a:t>
            </a:r>
          </a:p>
        </p:txBody>
      </p:sp>
    </p:spTree>
    <p:extLst>
      <p:ext uri="{BB962C8B-B14F-4D97-AF65-F5344CB8AC3E}">
        <p14:creationId xmlns:p14="http://schemas.microsoft.com/office/powerpoint/2010/main" val="4088182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AFD2-FE9D-49EC-A1B6-317795F8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ratings consistent across genres?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B71BE7-85FA-40BB-9AAD-7FE4038CF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47" y="2336800"/>
            <a:ext cx="7971481" cy="3598863"/>
          </a:xfrm>
        </p:spPr>
      </p:pic>
    </p:spTree>
    <p:extLst>
      <p:ext uri="{BB962C8B-B14F-4D97-AF65-F5344CB8AC3E}">
        <p14:creationId xmlns:p14="http://schemas.microsoft.com/office/powerpoint/2010/main" val="389459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0E16-236C-43A6-80C2-D5526BB4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53" y="744351"/>
            <a:ext cx="9613861" cy="1080938"/>
          </a:xfrm>
        </p:spPr>
        <p:txBody>
          <a:bodyPr/>
          <a:lstStyle/>
          <a:p>
            <a:r>
              <a:rPr lang="en-IN" dirty="0"/>
              <a:t>Do people rate consistently?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3644A-6B5B-4CC5-A50A-C60A43714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47" y="2336800"/>
            <a:ext cx="7971481" cy="3598863"/>
          </a:xfrm>
        </p:spPr>
      </p:pic>
    </p:spTree>
    <p:extLst>
      <p:ext uri="{BB962C8B-B14F-4D97-AF65-F5344CB8AC3E}">
        <p14:creationId xmlns:p14="http://schemas.microsoft.com/office/powerpoint/2010/main" val="36241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2EF1-C5FE-4C9F-9914-FFAC94CA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actual ratings?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E6C7DD-FFAC-4B89-A904-D98E962B2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47" y="2336800"/>
            <a:ext cx="7971481" cy="3598863"/>
          </a:xfrm>
        </p:spPr>
      </p:pic>
    </p:spTree>
    <p:extLst>
      <p:ext uri="{BB962C8B-B14F-4D97-AF65-F5344CB8AC3E}">
        <p14:creationId xmlns:p14="http://schemas.microsoft.com/office/powerpoint/2010/main" val="38680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7164-7352-4715-A021-99540125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ratings vary by number of episodes?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AA68B-FF29-478E-9AE7-7FD2F2689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a look at average number of episodes by genre.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1EF41C-32BA-4DDD-A9C3-ADD9B5ABF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651476"/>
              </p:ext>
            </p:extLst>
          </p:nvPr>
        </p:nvGraphicFramePr>
        <p:xfrm>
          <a:off x="1091953" y="2964176"/>
          <a:ext cx="8214329" cy="3474720"/>
        </p:xfrm>
        <a:graphic>
          <a:graphicData uri="http://schemas.openxmlformats.org/drawingml/2006/table">
            <a:tbl>
              <a:tblPr/>
              <a:tblGrid>
                <a:gridCol w="1290499">
                  <a:extLst>
                    <a:ext uri="{9D8B030D-6E8A-4147-A177-3AD203B41FA5}">
                      <a16:colId xmlns:a16="http://schemas.microsoft.com/office/drawing/2014/main" val="2166433007"/>
                    </a:ext>
                  </a:extLst>
                </a:gridCol>
                <a:gridCol w="1384766">
                  <a:extLst>
                    <a:ext uri="{9D8B030D-6E8A-4147-A177-3AD203B41FA5}">
                      <a16:colId xmlns:a16="http://schemas.microsoft.com/office/drawing/2014/main" val="250414385"/>
                    </a:ext>
                  </a:extLst>
                </a:gridCol>
                <a:gridCol w="1384766">
                  <a:extLst>
                    <a:ext uri="{9D8B030D-6E8A-4147-A177-3AD203B41FA5}">
                      <a16:colId xmlns:a16="http://schemas.microsoft.com/office/drawing/2014/main" val="3138325514"/>
                    </a:ext>
                  </a:extLst>
                </a:gridCol>
                <a:gridCol w="1384766">
                  <a:extLst>
                    <a:ext uri="{9D8B030D-6E8A-4147-A177-3AD203B41FA5}">
                      <a16:colId xmlns:a16="http://schemas.microsoft.com/office/drawing/2014/main" val="2552628997"/>
                    </a:ext>
                  </a:extLst>
                </a:gridCol>
                <a:gridCol w="1384766">
                  <a:extLst>
                    <a:ext uri="{9D8B030D-6E8A-4147-A177-3AD203B41FA5}">
                      <a16:colId xmlns:a16="http://schemas.microsoft.com/office/drawing/2014/main" val="1380712361"/>
                    </a:ext>
                  </a:extLst>
                </a:gridCol>
                <a:gridCol w="1384766">
                  <a:extLst>
                    <a:ext uri="{9D8B030D-6E8A-4147-A177-3AD203B41FA5}">
                      <a16:colId xmlns:a16="http://schemas.microsoft.com/office/drawing/2014/main" val="251796664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 fontAlgn="ctr"/>
                      <a:br>
                        <a:rPr lang="en-IN" sz="1800" b="1" dirty="0">
                          <a:effectLst/>
                        </a:rPr>
                      </a:br>
                      <a:endParaRPr lang="en-IN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effectLst/>
                        </a:rPr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err="1">
                          <a:effectLst/>
                        </a:rPr>
                        <a:t>average.episodes</a:t>
                      </a:r>
                      <a:endParaRPr lang="en-IN" sz="1800" b="1" dirty="0">
                        <a:effectLst/>
                      </a:endParaRPr>
                    </a:p>
                    <a:p>
                      <a:pPr algn="l" fontAlgn="ctr"/>
                      <a:endParaRPr lang="en-IN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err="1">
                          <a:effectLst/>
                        </a:rPr>
                        <a:t>sd.episodes</a:t>
                      </a:r>
                      <a:endParaRPr lang="en-IN" sz="1800" b="1" dirty="0">
                        <a:effectLst/>
                      </a:endParaRPr>
                    </a:p>
                    <a:p>
                      <a:pPr algn="l" fontAlgn="ctr"/>
                      <a:endParaRPr lang="en-IN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err="1">
                          <a:effectLst/>
                        </a:rPr>
                        <a:t>average.rating</a:t>
                      </a:r>
                      <a:endParaRPr lang="en-IN" sz="1800" b="1" dirty="0">
                        <a:effectLst/>
                      </a:endParaRPr>
                    </a:p>
                    <a:p>
                      <a:pPr algn="l" fontAlgn="ctr"/>
                      <a:endParaRPr lang="en-IN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err="1">
                          <a:effectLst/>
                        </a:rPr>
                        <a:t>sd.rating</a:t>
                      </a:r>
                      <a:endParaRPr lang="en-IN" sz="1800" b="1" dirty="0">
                        <a:effectLst/>
                      </a:endParaRPr>
                    </a:p>
                    <a:p>
                      <a:endParaRPr lang="en-IN" sz="1800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870831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endParaRPr lang="en-IN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effectLst/>
                        </a:rPr>
                        <a:t>&lt;</a:t>
                      </a:r>
                      <a:r>
                        <a:rPr lang="en-IN" sz="1800" b="1" dirty="0" err="1">
                          <a:effectLst/>
                        </a:rPr>
                        <a:t>chr</a:t>
                      </a:r>
                      <a:r>
                        <a:rPr lang="en-IN" sz="1800" b="1" dirty="0">
                          <a:effectLst/>
                        </a:rPr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effectLst/>
                        </a:rPr>
                        <a:t>&lt;</a:t>
                      </a:r>
                      <a:r>
                        <a:rPr lang="en-IN" sz="1800" b="1" dirty="0" err="1">
                          <a:effectLst/>
                        </a:rPr>
                        <a:t>dbl</a:t>
                      </a:r>
                      <a:r>
                        <a:rPr lang="en-IN" sz="1800" b="1" dirty="0">
                          <a:effectLst/>
                        </a:rPr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&lt;dbl&gt;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&lt;dbl&gt;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&lt;dbl&gt;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0393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Movie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1.102389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2.149296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6.318476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1.2120871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0228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Music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1.131417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1.293852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5.588665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0.9593978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2947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ONA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6.877651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11.382952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5.633066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1.1281090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012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OVA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2.417663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3.208938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6.370896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0.8594610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9114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Special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2.561341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3.700094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6.525828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0.8840049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8609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TV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35.915595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80.640355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  <a:latin typeface="Arial" panose="020B0604020202020204" pitchFamily="34" charset="0"/>
                        </a:rPr>
                        <a:t>6.929143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>
                          <a:effectLst/>
                          <a:latin typeface="Arial" panose="020B0604020202020204" pitchFamily="34" charset="0"/>
                        </a:rPr>
                        <a:t>0.8308088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05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705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7D12-F15E-41DE-8FB1-78DED519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12444-577B-4D21-8D22-3D73D2B73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10" y="2403912"/>
            <a:ext cx="7971481" cy="3598863"/>
          </a:xfrm>
        </p:spPr>
      </p:pic>
    </p:spTree>
    <p:extLst>
      <p:ext uri="{BB962C8B-B14F-4D97-AF65-F5344CB8AC3E}">
        <p14:creationId xmlns:p14="http://schemas.microsoft.com/office/powerpoint/2010/main" val="187887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C89B-B590-4DC7-8362-B4A0E795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Episodes VS Members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C9A70-FAE3-4CDF-A92C-295CCD850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47" y="2336800"/>
            <a:ext cx="7971481" cy="3598863"/>
          </a:xfrm>
        </p:spPr>
      </p:pic>
    </p:spTree>
    <p:extLst>
      <p:ext uri="{BB962C8B-B14F-4D97-AF65-F5344CB8AC3E}">
        <p14:creationId xmlns:p14="http://schemas.microsoft.com/office/powerpoint/2010/main" val="3365094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4D4A-0E7C-4899-BD8D-A5EDC631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Rating VS Members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047947-803E-49DE-BCC2-6D4F8C945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47" y="2336800"/>
            <a:ext cx="7971481" cy="3598863"/>
          </a:xfrm>
        </p:spPr>
      </p:pic>
    </p:spTree>
    <p:extLst>
      <p:ext uri="{BB962C8B-B14F-4D97-AF65-F5344CB8AC3E}">
        <p14:creationId xmlns:p14="http://schemas.microsoft.com/office/powerpoint/2010/main" val="250818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DB2B-AB76-4689-AA32-080CDF68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5FCA2-A56A-437F-AE31-48B45A55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Tidyverse</a:t>
            </a:r>
            <a:r>
              <a:rPr lang="en-IN" dirty="0"/>
              <a:t> – for </a:t>
            </a:r>
            <a:r>
              <a:rPr lang="en-IN" dirty="0" err="1"/>
              <a:t>ggplot</a:t>
            </a:r>
            <a:endParaRPr lang="en-IN" dirty="0"/>
          </a:p>
          <a:p>
            <a:r>
              <a:rPr lang="en-IN" dirty="0" err="1"/>
              <a:t>Plotly</a:t>
            </a:r>
            <a:r>
              <a:rPr lang="en-IN" dirty="0"/>
              <a:t> – for plotting</a:t>
            </a:r>
          </a:p>
          <a:p>
            <a:r>
              <a:rPr lang="en-IN" dirty="0"/>
              <a:t>Formattable – for tables</a:t>
            </a:r>
          </a:p>
        </p:txBody>
      </p:sp>
    </p:spTree>
    <p:extLst>
      <p:ext uri="{BB962C8B-B14F-4D97-AF65-F5344CB8AC3E}">
        <p14:creationId xmlns:p14="http://schemas.microsoft.com/office/powerpoint/2010/main" val="171900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D9FD-3EFA-42D2-AA64-4B6B45C3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57F8C-2CDB-419B-8FE1-8ACF5695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take a look at the data. We have two files:</a:t>
            </a:r>
          </a:p>
          <a:p>
            <a:r>
              <a:rPr lang="en-US" dirty="0"/>
              <a:t>anime.csv: This refers to the shows.</a:t>
            </a:r>
          </a:p>
          <a:p>
            <a:r>
              <a:rPr lang="en-US" dirty="0"/>
              <a:t>rating.csv: This refers to the 76,000 user ratings.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84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9EEC-668C-4B07-903C-FD20378A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Anime Table – Head(8)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9B2007-137A-48CF-9EAE-FA7AC26BA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75813"/>
              </p:ext>
            </p:extLst>
          </p:nvPr>
        </p:nvGraphicFramePr>
        <p:xfrm>
          <a:off x="407756" y="2113556"/>
          <a:ext cx="10636066" cy="4433922"/>
        </p:xfrm>
        <a:graphic>
          <a:graphicData uri="http://schemas.openxmlformats.org/drawingml/2006/table">
            <a:tbl>
              <a:tblPr/>
              <a:tblGrid>
                <a:gridCol w="1519438">
                  <a:extLst>
                    <a:ext uri="{9D8B030D-6E8A-4147-A177-3AD203B41FA5}">
                      <a16:colId xmlns:a16="http://schemas.microsoft.com/office/drawing/2014/main" val="3301167828"/>
                    </a:ext>
                  </a:extLst>
                </a:gridCol>
                <a:gridCol w="1519438">
                  <a:extLst>
                    <a:ext uri="{9D8B030D-6E8A-4147-A177-3AD203B41FA5}">
                      <a16:colId xmlns:a16="http://schemas.microsoft.com/office/drawing/2014/main" val="1828460933"/>
                    </a:ext>
                  </a:extLst>
                </a:gridCol>
                <a:gridCol w="1519438">
                  <a:extLst>
                    <a:ext uri="{9D8B030D-6E8A-4147-A177-3AD203B41FA5}">
                      <a16:colId xmlns:a16="http://schemas.microsoft.com/office/drawing/2014/main" val="78896192"/>
                    </a:ext>
                  </a:extLst>
                </a:gridCol>
                <a:gridCol w="1519438">
                  <a:extLst>
                    <a:ext uri="{9D8B030D-6E8A-4147-A177-3AD203B41FA5}">
                      <a16:colId xmlns:a16="http://schemas.microsoft.com/office/drawing/2014/main" val="1552197568"/>
                    </a:ext>
                  </a:extLst>
                </a:gridCol>
                <a:gridCol w="1519438">
                  <a:extLst>
                    <a:ext uri="{9D8B030D-6E8A-4147-A177-3AD203B41FA5}">
                      <a16:colId xmlns:a16="http://schemas.microsoft.com/office/drawing/2014/main" val="349836139"/>
                    </a:ext>
                  </a:extLst>
                </a:gridCol>
                <a:gridCol w="1519438">
                  <a:extLst>
                    <a:ext uri="{9D8B030D-6E8A-4147-A177-3AD203B41FA5}">
                      <a16:colId xmlns:a16="http://schemas.microsoft.com/office/drawing/2014/main" val="2830025444"/>
                    </a:ext>
                  </a:extLst>
                </a:gridCol>
                <a:gridCol w="1519438">
                  <a:extLst>
                    <a:ext uri="{9D8B030D-6E8A-4147-A177-3AD203B41FA5}">
                      <a16:colId xmlns:a16="http://schemas.microsoft.com/office/drawing/2014/main" val="4212549497"/>
                    </a:ext>
                  </a:extLst>
                </a:gridCol>
              </a:tblGrid>
              <a:tr h="25255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 err="1">
                          <a:effectLst/>
                        </a:rPr>
                        <a:t>anime_id</a:t>
                      </a:r>
                      <a:endParaRPr lang="en-IN" sz="1800" b="1" dirty="0">
                        <a:effectLst/>
                      </a:endParaRP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effectLst/>
                        </a:rPr>
                        <a:t>name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genre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type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episodes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rating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members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583018"/>
                  </a:ext>
                </a:extLst>
              </a:tr>
              <a:tr h="258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dirty="0">
                          <a:effectLst/>
                          <a:latin typeface="Arial" panose="020B0604020202020204" pitchFamily="34" charset="0"/>
                        </a:rPr>
                        <a:t>32281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Kimi no Na wa.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Drama, Romance, School, Supernatural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Movie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9.37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dirty="0">
                          <a:effectLst/>
                          <a:latin typeface="Arial" panose="020B0604020202020204" pitchFamily="34" charset="0"/>
                        </a:rPr>
                        <a:t>200630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142067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5114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dirty="0" err="1">
                          <a:effectLst/>
                          <a:latin typeface="Arial" panose="020B0604020202020204" pitchFamily="34" charset="0"/>
                        </a:rPr>
                        <a:t>Fullmetal</a:t>
                      </a:r>
                      <a:r>
                        <a:rPr lang="en-IN" sz="1050" b="0" dirty="0">
                          <a:effectLst/>
                          <a:latin typeface="Arial" panose="020B0604020202020204" pitchFamily="34" charset="0"/>
                        </a:rPr>
                        <a:t> Alchemist: Brotherhood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effectLst/>
                          <a:latin typeface="Arial" panose="020B0604020202020204" pitchFamily="34" charset="0"/>
                        </a:rPr>
                        <a:t>Action, Adventure, Drama, Fantasy, Magic, Military, </a:t>
                      </a:r>
                      <a:r>
                        <a:rPr lang="en-US" sz="1050" b="0" dirty="0" err="1">
                          <a:effectLst/>
                          <a:latin typeface="Arial" panose="020B0604020202020204" pitchFamily="34" charset="0"/>
                        </a:rPr>
                        <a:t>Shounen</a:t>
                      </a:r>
                      <a:endParaRPr lang="en-US" sz="105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TV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dirty="0"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9.26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793665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91993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28977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Gintama°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>
                          <a:effectLst/>
                          <a:latin typeface="Arial" panose="020B0604020202020204" pitchFamily="34" charset="0"/>
                        </a:rPr>
                        <a:t>Action, Comedy, Historical, Parody, Samurai, Sci-Fi, Shounen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TV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dirty="0"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9.25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dirty="0">
                          <a:effectLst/>
                          <a:latin typeface="Arial" panose="020B0604020202020204" pitchFamily="34" charset="0"/>
                        </a:rPr>
                        <a:t>114262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70398"/>
                  </a:ext>
                </a:extLst>
              </a:tr>
              <a:tr h="16100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9253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Steins;Gate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Sci-Fi, Thriller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TV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dirty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9.17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dirty="0">
                          <a:effectLst/>
                          <a:latin typeface="Arial" panose="020B0604020202020204" pitchFamily="34" charset="0"/>
                        </a:rPr>
                        <a:t>673572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88813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9969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Gintama&amp;#039; 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>
                          <a:effectLst/>
                          <a:latin typeface="Arial" panose="020B0604020202020204" pitchFamily="34" charset="0"/>
                        </a:rPr>
                        <a:t>Action, Comedy, Historical, Parody, Samurai, Sci-Fi, Shounen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TV 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dirty="0"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dirty="0">
                          <a:effectLst/>
                          <a:latin typeface="Arial" panose="020B0604020202020204" pitchFamily="34" charset="0"/>
                        </a:rPr>
                        <a:t>9.16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151266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212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32935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Haikyuu!!: Karasuno Koukou VS Shiratorizawa Gakuen Koukou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>
                          <a:effectLst/>
                          <a:latin typeface="Arial" panose="020B0604020202020204" pitchFamily="34" charset="0"/>
                        </a:rPr>
                        <a:t>Comedy, Drama, School, Shounen, Sports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TV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9.15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93351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02525"/>
                  </a:ext>
                </a:extLst>
              </a:tr>
              <a:tr h="3567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11061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Hunter x Hunter (2011)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>
                          <a:effectLst/>
                          <a:latin typeface="Arial" panose="020B0604020202020204" pitchFamily="34" charset="0"/>
                        </a:rPr>
                        <a:t>Action, Adventure, Shounen, Super Power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TV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148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9.13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425855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108500"/>
                  </a:ext>
                </a:extLst>
              </a:tr>
              <a:tr h="258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820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Ginga Eiyuu Densetsu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Drama, Military, Sci-Fi, Space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OVA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>
                          <a:effectLst/>
                          <a:latin typeface="Arial" panose="020B0604020202020204" pitchFamily="34" charset="0"/>
                        </a:rPr>
                        <a:t>9.11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dirty="0">
                          <a:effectLst/>
                          <a:latin typeface="Arial" panose="020B0604020202020204" pitchFamily="34" charset="0"/>
                        </a:rPr>
                        <a:t>80679</a:t>
                      </a:r>
                    </a:p>
                  </a:txBody>
                  <a:tcPr marL="53238" marR="53238" marT="26619" marB="266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7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17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FCA4-53AD-49FA-BED8-2F3BFD2B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Ratings Table – Head(10)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A84739-FBFD-4982-AF64-88AA3FA88F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1038" y="2604611"/>
          <a:ext cx="9613899" cy="3063240"/>
        </p:xfrm>
        <a:graphic>
          <a:graphicData uri="http://schemas.openxmlformats.org/drawingml/2006/table">
            <a:tbl>
              <a:tblPr/>
              <a:tblGrid>
                <a:gridCol w="3204633">
                  <a:extLst>
                    <a:ext uri="{9D8B030D-6E8A-4147-A177-3AD203B41FA5}">
                      <a16:colId xmlns:a16="http://schemas.microsoft.com/office/drawing/2014/main" val="686327605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3778367699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3039798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user_id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anime_id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rating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11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&lt;dbl&gt;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&lt;dbl&gt;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&lt;dbl&gt;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864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84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547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04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226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582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241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03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355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648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356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323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442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944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487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65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>
                          <a:effectLst/>
                          <a:latin typeface="Arial" panose="020B0604020202020204" pitchFamily="34" charset="0"/>
                        </a:rPr>
                        <a:t>846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930" b="0" dirty="0"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35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3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A85F-1DD5-4DDD-8551-D45E0E22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Ratings Frequencies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511C70-B076-48D8-B9AF-56B01B54A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172000"/>
              </p:ext>
            </p:extLst>
          </p:nvPr>
        </p:nvGraphicFramePr>
        <p:xfrm>
          <a:off x="1915001" y="2022230"/>
          <a:ext cx="6879644" cy="4691122"/>
        </p:xfrm>
        <a:graphic>
          <a:graphicData uri="http://schemas.openxmlformats.org/drawingml/2006/table">
            <a:tbl>
              <a:tblPr/>
              <a:tblGrid>
                <a:gridCol w="1719911">
                  <a:extLst>
                    <a:ext uri="{9D8B030D-6E8A-4147-A177-3AD203B41FA5}">
                      <a16:colId xmlns:a16="http://schemas.microsoft.com/office/drawing/2014/main" val="2408020780"/>
                    </a:ext>
                  </a:extLst>
                </a:gridCol>
                <a:gridCol w="1719911">
                  <a:extLst>
                    <a:ext uri="{9D8B030D-6E8A-4147-A177-3AD203B41FA5}">
                      <a16:colId xmlns:a16="http://schemas.microsoft.com/office/drawing/2014/main" val="3265043120"/>
                    </a:ext>
                  </a:extLst>
                </a:gridCol>
                <a:gridCol w="1719911">
                  <a:extLst>
                    <a:ext uri="{9D8B030D-6E8A-4147-A177-3AD203B41FA5}">
                      <a16:colId xmlns:a16="http://schemas.microsoft.com/office/drawing/2014/main" val="139162969"/>
                    </a:ext>
                  </a:extLst>
                </a:gridCol>
                <a:gridCol w="1719911">
                  <a:extLst>
                    <a:ext uri="{9D8B030D-6E8A-4147-A177-3AD203B41FA5}">
                      <a16:colId xmlns:a16="http://schemas.microsoft.com/office/drawing/2014/main" val="1174338103"/>
                    </a:ext>
                  </a:extLst>
                </a:gridCol>
              </a:tblGrid>
              <a:tr h="458037">
                <a:tc>
                  <a:txBody>
                    <a:bodyPr/>
                    <a:lstStyle/>
                    <a:p>
                      <a:pPr algn="l" fontAlgn="ctr"/>
                      <a:br>
                        <a:rPr lang="en-IN" sz="1800" b="1" dirty="0">
                          <a:effectLst/>
                        </a:rPr>
                      </a:br>
                      <a:endParaRPr lang="en-IN" sz="1800" b="1" dirty="0">
                        <a:effectLst/>
                      </a:endParaRP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effectLst/>
                        </a:rPr>
                        <a:t>rating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effectLst/>
                        </a:rPr>
                        <a:t>ratings</a:t>
                      </a:r>
                    </a:p>
                    <a:p>
                      <a:pPr algn="l" fontAlgn="ctr"/>
                      <a:endParaRPr lang="en-IN" sz="1800" b="1" dirty="0">
                        <a:effectLst/>
                      </a:endParaRP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effectLst/>
                        </a:rPr>
                        <a:t>people</a:t>
                      </a:r>
                    </a:p>
                    <a:p>
                      <a:endParaRPr lang="en-IN" sz="1800" dirty="0"/>
                    </a:p>
                  </a:txBody>
                  <a:tcPr marL="65434" marR="65434" marT="32717" marB="32717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15393971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endParaRPr lang="en-IN" sz="1800" b="1" dirty="0">
                        <a:effectLst/>
                      </a:endParaRP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&lt;dbl&gt;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&lt;int&gt;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&lt;int&gt;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348527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1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1476496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37128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083079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2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16649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6038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994554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3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23150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8486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63141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4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41453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11828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781547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5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104291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21788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95362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6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282806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34554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751871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7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637775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46396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439952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8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1375287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55881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360676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9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1646019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60462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14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319165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10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1254096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62164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354966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11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  <a:latin typeface="Arial" panose="020B0604020202020204" pitchFamily="34" charset="0"/>
                        </a:rPr>
                        <a:t>955715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>
                          <a:effectLst/>
                          <a:latin typeface="Arial" panose="020B0604020202020204" pitchFamily="34" charset="0"/>
                        </a:rPr>
                        <a:t>62029</a:t>
                      </a:r>
                    </a:p>
                  </a:txBody>
                  <a:tcPr marL="65434" marR="65434" marT="32717" marB="32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4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60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A4BC-C076-43F7-915F-24FC344F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8812-CFAD-4D1C-A8C2-AE4C86F26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 what are some questions we can ask?</a:t>
            </a:r>
          </a:p>
          <a:p>
            <a:r>
              <a:rPr lang="en-US" dirty="0"/>
              <a:t>Are ratings consistent across genres?</a:t>
            </a:r>
          </a:p>
          <a:p>
            <a:r>
              <a:rPr lang="en-US" dirty="0"/>
              <a:t>Are ratings consistent across the number of episodes?</a:t>
            </a:r>
          </a:p>
          <a:p>
            <a:r>
              <a:rPr lang="en-US" dirty="0"/>
              <a:t>Do more episodes lead to a higher or lower average rating?</a:t>
            </a:r>
          </a:p>
          <a:p>
            <a:r>
              <a:rPr lang="en-US" dirty="0"/>
              <a:t>How does popularity relate to the number of episodes?</a:t>
            </a:r>
          </a:p>
          <a:p>
            <a:r>
              <a:rPr lang="en-US" dirty="0"/>
              <a:t>Do individuals rating on the same scale, or different scales?</a:t>
            </a:r>
          </a:p>
          <a:p>
            <a:r>
              <a:rPr lang="en-US" dirty="0"/>
              <a:t>How many people rate an anime, versus watch it? Does it depend on genre?</a:t>
            </a:r>
          </a:p>
          <a:p>
            <a:r>
              <a:rPr lang="en-US" dirty="0"/>
              <a:t>Can we identify sequels in the anime table?</a:t>
            </a:r>
          </a:p>
          <a:p>
            <a:r>
              <a:rPr lang="en-US" dirty="0"/>
              <a:t>How do ratings vary by type (e.g. movie, TV, Special, OVA,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Let's answer these one by 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13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7875-59D1-4215-A84D-492272A5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ratings vary by anime type?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BE1BF-4955-44A3-A7D0-FEC12B5A0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10" y="2381189"/>
            <a:ext cx="7971481" cy="3598863"/>
          </a:xfrm>
        </p:spPr>
      </p:pic>
    </p:spTree>
    <p:extLst>
      <p:ext uri="{BB962C8B-B14F-4D97-AF65-F5344CB8AC3E}">
        <p14:creationId xmlns:p14="http://schemas.microsoft.com/office/powerpoint/2010/main" val="114439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6AB5-EA21-4456-AABE-E2D04758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</a:t>
            </a:r>
            <a:r>
              <a:rPr lang="en-US" dirty="0" err="1"/>
              <a:t>animes</a:t>
            </a:r>
            <a:r>
              <a:rPr lang="en-US" dirty="0"/>
              <a:t> do people rate?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390642-3526-49AD-8B48-F38BD7F7F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47" y="2336800"/>
            <a:ext cx="7971481" cy="3598863"/>
          </a:xfrm>
        </p:spPr>
      </p:pic>
    </p:spTree>
    <p:extLst>
      <p:ext uri="{BB962C8B-B14F-4D97-AF65-F5344CB8AC3E}">
        <p14:creationId xmlns:p14="http://schemas.microsoft.com/office/powerpoint/2010/main" val="25009125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55</TotalTime>
  <Words>583</Words>
  <Application>Microsoft Office PowerPoint</Application>
  <PresentationFormat>Widescreen</PresentationFormat>
  <Paragraphs>232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Berlin</vt:lpstr>
      <vt:lpstr>Anime Dataset Analysis</vt:lpstr>
      <vt:lpstr>Packages Used</vt:lpstr>
      <vt:lpstr>Data</vt:lpstr>
      <vt:lpstr>Anime Table – Head(8)</vt:lpstr>
      <vt:lpstr>Ratings Table – Head(10)</vt:lpstr>
      <vt:lpstr>Ratings Frequencies</vt:lpstr>
      <vt:lpstr>Analysis </vt:lpstr>
      <vt:lpstr>How do ratings vary by anime type?</vt:lpstr>
      <vt:lpstr>How many animes do people rate?</vt:lpstr>
      <vt:lpstr>Are ratings consistent across genres?</vt:lpstr>
      <vt:lpstr>Do people rate consistently?</vt:lpstr>
      <vt:lpstr>What about the actual ratings?</vt:lpstr>
      <vt:lpstr>How do ratings vary by number of episodes?</vt:lpstr>
      <vt:lpstr>PowerPoint Presentation</vt:lpstr>
      <vt:lpstr>Episodes VS Members</vt:lpstr>
      <vt:lpstr>Rating VS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Dataset Analysis</dc:title>
  <dc:creator>Tarun Luthra</dc:creator>
  <cp:lastModifiedBy>Tarun Luthra</cp:lastModifiedBy>
  <cp:revision>8</cp:revision>
  <dcterms:created xsi:type="dcterms:W3CDTF">2021-04-07T16:55:51Z</dcterms:created>
  <dcterms:modified xsi:type="dcterms:W3CDTF">2021-04-09T05:41:17Z</dcterms:modified>
</cp:coreProperties>
</file>