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2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59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6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6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3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6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7D8A-F002-4A3D-89A6-71AB790893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3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5FC-EDD7-4887-B2EC-C2A3810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Anime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97C60-1D4E-4D72-A9A1-93190CB67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98269"/>
          </a:xfrm>
        </p:spPr>
        <p:txBody>
          <a:bodyPr>
            <a:normAutofit/>
          </a:bodyPr>
          <a:lstStyle/>
          <a:p>
            <a:r>
              <a:rPr lang="en-IN" dirty="0"/>
              <a:t>2018 CSC 1023</a:t>
            </a:r>
          </a:p>
          <a:p>
            <a:r>
              <a:rPr lang="en-IN" dirty="0"/>
              <a:t>Tarun Luthra</a:t>
            </a:r>
          </a:p>
        </p:txBody>
      </p:sp>
    </p:spTree>
    <p:extLst>
      <p:ext uri="{BB962C8B-B14F-4D97-AF65-F5344CB8AC3E}">
        <p14:creationId xmlns:p14="http://schemas.microsoft.com/office/powerpoint/2010/main" val="40881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AB5-EA21-4456-AABE-E2D0475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animes</a:t>
            </a:r>
            <a:r>
              <a:rPr lang="en-US" dirty="0"/>
              <a:t> do people rate?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90642-3526-49AD-8B48-F38BD7F7F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250091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AFD2-FE9D-49EC-A1B6-317795F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ratings consistent across genres?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71BE7-85FA-40BB-9AAD-7FE4038CF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89459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0E16-236C-43A6-80C2-D5526BB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53" y="744351"/>
            <a:ext cx="9613861" cy="1080938"/>
          </a:xfrm>
        </p:spPr>
        <p:txBody>
          <a:bodyPr/>
          <a:lstStyle/>
          <a:p>
            <a:r>
              <a:rPr lang="en-IN" dirty="0"/>
              <a:t>Do people rate consistently?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3644A-6B5B-4CC5-A50A-C60A43714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6241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2EF1-C5FE-4C9F-9914-FFAC94CA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actual ratings?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6C7DD-FFAC-4B89-A904-D98E962B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8680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164-7352-4715-A021-99540125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ratings vary by number of episodes?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A68B-FF29-478E-9AE7-7FD2F268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look at average number of episodes by genre.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EF41C-32BA-4DDD-A9C3-ADD9B5ABF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51476"/>
              </p:ext>
            </p:extLst>
          </p:nvPr>
        </p:nvGraphicFramePr>
        <p:xfrm>
          <a:off x="1091953" y="2964176"/>
          <a:ext cx="8214329" cy="3474720"/>
        </p:xfrm>
        <a:graphic>
          <a:graphicData uri="http://schemas.openxmlformats.org/drawingml/2006/table">
            <a:tbl>
              <a:tblPr/>
              <a:tblGrid>
                <a:gridCol w="1290499">
                  <a:extLst>
                    <a:ext uri="{9D8B030D-6E8A-4147-A177-3AD203B41FA5}">
                      <a16:colId xmlns:a16="http://schemas.microsoft.com/office/drawing/2014/main" val="2166433007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0414385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3138325514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52628997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1380712361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179666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 dirty="0">
                          <a:effectLst/>
                        </a:rPr>
                      </a:b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average.episodes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sd.episodes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average.rating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sd.rating</a:t>
                      </a:r>
                      <a:endParaRPr lang="en-IN" sz="1800" b="1" dirty="0">
                        <a:effectLst/>
                      </a:endParaRPr>
                    </a:p>
                    <a:p>
                      <a:endParaRPr lang="en-IN" sz="18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70831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&lt;</a:t>
                      </a:r>
                      <a:r>
                        <a:rPr lang="en-IN" sz="1800" b="1" dirty="0" err="1">
                          <a:effectLst/>
                        </a:rPr>
                        <a:t>chr</a:t>
                      </a:r>
                      <a:r>
                        <a:rPr lang="en-IN" sz="1800" b="1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&lt;</a:t>
                      </a:r>
                      <a:r>
                        <a:rPr lang="en-IN" sz="1800" b="1" dirty="0" err="1">
                          <a:effectLst/>
                        </a:rPr>
                        <a:t>dbl</a:t>
                      </a:r>
                      <a:r>
                        <a:rPr lang="en-IN" sz="1800" b="1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39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Movie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1.102389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2.149296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6.318476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1.2120871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22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1.131417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1.293852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5.588665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0.9593978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947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6.877651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11.382952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5.633066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1.1281090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1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OVA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2.417663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3.208938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6.370896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0.8594610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114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Special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2.561341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3.700094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6.525828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0.8840049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860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35.915595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80.640355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6.929143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>
                          <a:effectLst/>
                          <a:latin typeface="Arial" panose="020B0604020202020204" pitchFamily="34" charset="0"/>
                        </a:rPr>
                        <a:t>0.8308088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5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0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D12-F15E-41DE-8FB1-78DED519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12444-577B-4D21-8D22-3D73D2B7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187887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C89B-B590-4DC7-8362-B4A0E79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Episodes VS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C9A70-FAE3-4CDF-A92C-295CCD85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36509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DB2B-AB76-4689-AA32-080CDF68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FCA2-A56A-437F-AE31-48B45A55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Tidyverse</a:t>
            </a:r>
            <a:r>
              <a:rPr lang="en-IN" dirty="0"/>
              <a:t> – for </a:t>
            </a:r>
            <a:r>
              <a:rPr lang="en-IN" dirty="0" err="1"/>
              <a:t>ggplot</a:t>
            </a:r>
            <a:endParaRPr lang="en-IN" dirty="0"/>
          </a:p>
          <a:p>
            <a:r>
              <a:rPr lang="en-IN" dirty="0" err="1"/>
              <a:t>Plotly</a:t>
            </a:r>
            <a:r>
              <a:rPr lang="en-IN" dirty="0"/>
              <a:t> – for plotting</a:t>
            </a:r>
          </a:p>
          <a:p>
            <a:r>
              <a:rPr lang="en-IN" dirty="0"/>
              <a:t>Formattable – for tables</a:t>
            </a:r>
          </a:p>
          <a:p>
            <a:r>
              <a:rPr lang="en-IN" dirty="0"/>
              <a:t>lme4</a:t>
            </a:r>
          </a:p>
        </p:txBody>
      </p:sp>
    </p:spTree>
    <p:extLst>
      <p:ext uri="{BB962C8B-B14F-4D97-AF65-F5344CB8AC3E}">
        <p14:creationId xmlns:p14="http://schemas.microsoft.com/office/powerpoint/2010/main" val="17190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D9FD-3EFA-42D2-AA64-4B6B45C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7F8C-2CDB-419B-8FE1-8ACF569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take a look at the data. We have two files:</a:t>
            </a:r>
          </a:p>
          <a:p>
            <a:r>
              <a:rPr lang="en-US" dirty="0"/>
              <a:t>anime.csv: This refers to the shows.</a:t>
            </a:r>
          </a:p>
          <a:p>
            <a:r>
              <a:rPr lang="en-US" dirty="0"/>
              <a:t>rating.csv: This refers to the 76,000 user ratings.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8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9EEC-668C-4B07-903C-FD20378A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Anime Table – Head(8)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B2007-137A-48CF-9EAE-FA7AC26B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5813"/>
              </p:ext>
            </p:extLst>
          </p:nvPr>
        </p:nvGraphicFramePr>
        <p:xfrm>
          <a:off x="407756" y="2113556"/>
          <a:ext cx="10636066" cy="4433922"/>
        </p:xfrm>
        <a:graphic>
          <a:graphicData uri="http://schemas.openxmlformats.org/drawingml/2006/table">
            <a:tbl>
              <a:tblPr/>
              <a:tblGrid>
                <a:gridCol w="1519438">
                  <a:extLst>
                    <a:ext uri="{9D8B030D-6E8A-4147-A177-3AD203B41FA5}">
                      <a16:colId xmlns:a16="http://schemas.microsoft.com/office/drawing/2014/main" val="3301167828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1828460933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78896192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1552197568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349836139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2830025444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4212549497"/>
                    </a:ext>
                  </a:extLst>
                </a:gridCol>
              </a:tblGrid>
              <a:tr h="252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err="1">
                          <a:effectLst/>
                        </a:rPr>
                        <a:t>anime_id</a:t>
                      </a:r>
                      <a:endParaRPr lang="en-IN" sz="1800" b="1" dirty="0">
                        <a:effectLst/>
                      </a:endParaRP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genre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type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episodes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rating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members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83018"/>
                  </a:ext>
                </a:extLst>
              </a:tr>
              <a:tr h="258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32281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Kimi no Na wa.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Drama, Romance, School, Supernatural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Movie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9.37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200630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42067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5114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 err="1">
                          <a:effectLst/>
                          <a:latin typeface="Arial" panose="020B0604020202020204" pitchFamily="34" charset="0"/>
                        </a:rPr>
                        <a:t>Fullmetal</a:t>
                      </a:r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 Alchemist: Brotherhood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Arial" panose="020B0604020202020204" pitchFamily="34" charset="0"/>
                        </a:rPr>
                        <a:t>Action, Adventure, Drama, Fantasy, Magic, Military, </a:t>
                      </a:r>
                      <a:r>
                        <a:rPr lang="en-US" sz="1050" b="0" dirty="0" err="1">
                          <a:effectLst/>
                          <a:latin typeface="Arial" panose="020B0604020202020204" pitchFamily="34" charset="0"/>
                        </a:rPr>
                        <a:t>Shounen</a:t>
                      </a:r>
                      <a:endParaRPr lang="en-US" sz="105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9.26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793665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1993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28977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Gintama°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Comedy, Historical, Parody, Samurai, Sci-Fi, Shounen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9.25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114262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70398"/>
                  </a:ext>
                </a:extLst>
              </a:tr>
              <a:tr h="1610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9253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Steins;Gate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Sci-Fi, Thriller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673572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8813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9969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Gintama&amp;#039; 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Comedy, Historical, Parody, Samurai, Sci-Fi, Shounen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 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9.16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151266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212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32935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Haikyuu!!: Karasuno Koukou VS Shiratorizawa Gakuen Koukou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Comedy, Drama, School, Shounen, Sports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93351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02525"/>
                  </a:ext>
                </a:extLst>
              </a:tr>
              <a:tr h="356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11061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Hunter x Hunter (2011)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Adventure, Shounen, Super Power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9.13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425855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08500"/>
                  </a:ext>
                </a:extLst>
              </a:tr>
              <a:tr h="258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820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Ginga Eiyuu Densetsu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Drama, Military, Sci-Fi, Space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OVA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80679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CA4-53AD-49FA-BED8-2F3BFD2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Ratings Table – Head(10)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A84739-FBFD-4982-AF64-88AA3FA88F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604611"/>
          <a:ext cx="9613899" cy="3063240"/>
        </p:xfrm>
        <a:graphic>
          <a:graphicData uri="http://schemas.openxmlformats.org/drawingml/2006/table">
            <a:tbl>
              <a:tblPr/>
              <a:tblGrid>
                <a:gridCol w="3204633">
                  <a:extLst>
                    <a:ext uri="{9D8B030D-6E8A-4147-A177-3AD203B41FA5}">
                      <a16:colId xmlns:a16="http://schemas.microsoft.com/office/drawing/2014/main" val="686327605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77836769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039798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user_id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anime_id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6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8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4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4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82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0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4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2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44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487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 dirty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3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85F-1DD5-4DDD-8551-D45E0E22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Ratings Frequencies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511C70-B076-48D8-B9AF-56B01B54A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172000"/>
              </p:ext>
            </p:extLst>
          </p:nvPr>
        </p:nvGraphicFramePr>
        <p:xfrm>
          <a:off x="1915001" y="2022230"/>
          <a:ext cx="6879644" cy="4691122"/>
        </p:xfrm>
        <a:graphic>
          <a:graphicData uri="http://schemas.openxmlformats.org/drawingml/2006/table">
            <a:tbl>
              <a:tblPr/>
              <a:tblGrid>
                <a:gridCol w="1719911">
                  <a:extLst>
                    <a:ext uri="{9D8B030D-6E8A-4147-A177-3AD203B41FA5}">
                      <a16:colId xmlns:a16="http://schemas.microsoft.com/office/drawing/2014/main" val="2408020780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3265043120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139162969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1174338103"/>
                    </a:ext>
                  </a:extLst>
                </a:gridCol>
              </a:tblGrid>
              <a:tr h="458037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 dirty="0">
                          <a:effectLst/>
                        </a:rPr>
                      </a:br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rating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ratings</a:t>
                      </a: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people</a:t>
                      </a:r>
                    </a:p>
                    <a:p>
                      <a:endParaRPr lang="en-IN" sz="1800" dirty="0"/>
                    </a:p>
                  </a:txBody>
                  <a:tcPr marL="65434" marR="65434" marT="32717" marB="3271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539397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&lt;int&gt;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&lt;int&gt;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48527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1476496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37128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83079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16649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6038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94554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23150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8486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314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41453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11828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81547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104291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21788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95362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282806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34554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187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637775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46396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9952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1375287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55881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60676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1646019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60462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19165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1254096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62164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354966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955715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>
                          <a:effectLst/>
                          <a:latin typeface="Arial" panose="020B0604020202020204" pitchFamily="34" charset="0"/>
                        </a:rPr>
                        <a:t>62029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8907-6E64-4143-82EF-2E73BD5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EDF-E92E-4F30-ACA3-574ED512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interesting that there are so many -1. What does that mean? From the documentation: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Goudy Old Style" panose="02020502050305020303" pitchFamily="18" charset="0"/>
              </a:rPr>
              <a:t>(-1 if the user watched it but didn’t assign a rating)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OK, so it’s a NA placeholder. Let’s actually replace that with NA.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0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A4BC-C076-43F7-915F-24FC344F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812-CFAD-4D1C-A8C2-AE4C86F2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 what are some questions we can ask?</a:t>
            </a:r>
          </a:p>
          <a:p>
            <a:r>
              <a:rPr lang="en-US" dirty="0"/>
              <a:t>Are ratings consistent across genres?</a:t>
            </a:r>
          </a:p>
          <a:p>
            <a:r>
              <a:rPr lang="en-US" dirty="0"/>
              <a:t>Are ratings consistent across the number of episodes?</a:t>
            </a:r>
          </a:p>
          <a:p>
            <a:r>
              <a:rPr lang="en-US" dirty="0"/>
              <a:t>Do more episodes lead to a higher or lower average rating?</a:t>
            </a:r>
          </a:p>
          <a:p>
            <a:r>
              <a:rPr lang="en-US" dirty="0"/>
              <a:t>How does popularity relate to the number of episodes?</a:t>
            </a:r>
          </a:p>
          <a:p>
            <a:r>
              <a:rPr lang="en-US" dirty="0"/>
              <a:t>Do individuals rating on the same scale, or different scales?</a:t>
            </a:r>
          </a:p>
          <a:p>
            <a:r>
              <a:rPr lang="en-US" dirty="0"/>
              <a:t>How many people rate an anime, versus watch it? Does it depend on genre?</a:t>
            </a:r>
          </a:p>
          <a:p>
            <a:r>
              <a:rPr lang="en-US" dirty="0"/>
              <a:t>Can we identify sequels in the anime table?</a:t>
            </a:r>
          </a:p>
          <a:p>
            <a:r>
              <a:rPr lang="en-US" dirty="0"/>
              <a:t>How do ratings vary by type (e.g. movie, TV, Special, OVA,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answer these one by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3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7875-59D1-4215-A84D-492272A5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ratings vary by anime type?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BE1BF-4955-44A3-A7D0-FEC12B5A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10" y="2381189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11443979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629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Goudy Old Style</vt:lpstr>
      <vt:lpstr>Trebuchet MS</vt:lpstr>
      <vt:lpstr>Berlin</vt:lpstr>
      <vt:lpstr>Anime Dataset Analysis</vt:lpstr>
      <vt:lpstr>Packages Used</vt:lpstr>
      <vt:lpstr>Data</vt:lpstr>
      <vt:lpstr>Anime Table – Head(8)</vt:lpstr>
      <vt:lpstr>Ratings Table – Head(10)</vt:lpstr>
      <vt:lpstr>Ratings Frequencies</vt:lpstr>
      <vt:lpstr>PowerPoint Presentation</vt:lpstr>
      <vt:lpstr>Analysis </vt:lpstr>
      <vt:lpstr>How do ratings vary by anime type?</vt:lpstr>
      <vt:lpstr>How many animes do people rate?</vt:lpstr>
      <vt:lpstr>Are ratings consistent across genres?</vt:lpstr>
      <vt:lpstr>Do people rate consistently?</vt:lpstr>
      <vt:lpstr>What about the actual ratings?</vt:lpstr>
      <vt:lpstr>How do ratings vary by number of episodes?</vt:lpstr>
      <vt:lpstr>PowerPoint Presentation</vt:lpstr>
      <vt:lpstr>Episodes VS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Dataset Analysis</dc:title>
  <dc:creator>Tarun Luthra</dc:creator>
  <cp:lastModifiedBy>Tarun Luthra</cp:lastModifiedBy>
  <cp:revision>4</cp:revision>
  <dcterms:created xsi:type="dcterms:W3CDTF">2021-04-07T16:55:51Z</dcterms:created>
  <dcterms:modified xsi:type="dcterms:W3CDTF">2021-04-08T06:28:40Z</dcterms:modified>
</cp:coreProperties>
</file>