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810" r:id="rId1"/>
  </p:sldMasterIdLst>
  <p:notesMasterIdLst>
    <p:notesMasterId r:id="rId22"/>
  </p:notesMasterIdLst>
  <p:sldIdLst>
    <p:sldId id="257" r:id="rId2"/>
    <p:sldId id="258" r:id="rId3"/>
    <p:sldId id="259" r:id="rId4"/>
    <p:sldId id="260" r:id="rId5"/>
    <p:sldId id="275" r:id="rId6"/>
    <p:sldId id="290" r:id="rId7"/>
    <p:sldId id="291" r:id="rId8"/>
    <p:sldId id="286" r:id="rId9"/>
    <p:sldId id="268" r:id="rId10"/>
    <p:sldId id="269" r:id="rId11"/>
    <p:sldId id="279" r:id="rId12"/>
    <p:sldId id="280" r:id="rId13"/>
    <p:sldId id="281" r:id="rId14"/>
    <p:sldId id="294" r:id="rId15"/>
    <p:sldId id="278" r:id="rId16"/>
    <p:sldId id="261" r:id="rId17"/>
    <p:sldId id="267" r:id="rId18"/>
    <p:sldId id="282" r:id="rId19"/>
    <p:sldId id="283" r:id="rId20"/>
    <p:sldId id="284" r:id="rId21"/>
  </p:sldIdLst>
  <p:sldSz cx="9144000" cy="5143500" type="screen16x9"/>
  <p:notesSz cx="6858000" cy="9144000"/>
  <p:embeddedFontLst>
    <p:embeddedFont>
      <p:font typeface="Calibri" panose="020F0502020204030204" pitchFamily="34" charset="0"/>
      <p:regular r:id="rId23"/>
      <p:bold r:id="rId24"/>
      <p:italic r:id="rId25"/>
      <p:boldItalic r:id="rId26"/>
    </p:embeddedFont>
    <p:embeddedFont>
      <p:font typeface="Century Gothic" panose="020B0502020202020204" pitchFamily="34" charset="0"/>
      <p:regular r:id="rId27"/>
      <p:bold r:id="rId28"/>
      <p:italic r:id="rId29"/>
      <p:boldItalic r:id="rId30"/>
    </p:embeddedFont>
    <p:embeddedFont>
      <p:font typeface="Roboto" panose="02000000000000000000" pitchFamily="2" charset="0"/>
      <p:regular r:id="rId31"/>
      <p:bold r:id="rId32"/>
      <p:italic r:id="rId33"/>
      <p:boldItalic r:id="rId34"/>
    </p:embeddedFont>
    <p:embeddedFont>
      <p:font typeface="Wingdings 3" panose="05040102010807070707" pitchFamily="18" charset="2"/>
      <p:regular r:id="rId35"/>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50" roundtripDataSignature="AMtx7mhnhT3gIw6FOvW5xyCHR27w99wa+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511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09" d="100"/>
          <a:sy n="109" d="100"/>
        </p:scale>
        <p:origin x="734" y="82"/>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51"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2.fntdata"/><Relationship Id="rId50"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7" name="Google Shape;6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 name="Google Shape;90;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40713210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 name="Google Shape;90;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2630806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 name="Google Shape;90;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22792023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83372e3e9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9" name="Google Shape;99;g83372e3e9c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83372e3e9c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6" name="Google Shape;106;g83372e3e9c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10857117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83372e3e9c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6" name="Google Shape;106;g83372e3e9c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27621440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83372e3e9c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6" name="Google Shape;106;g83372e3e9c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41068200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83372e3e9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9" name="Google Shape;99;g83372e3e9c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25470625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6" name="Google Shape;7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 name="Google Shape;8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 name="Google Shape;90;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 name="Google Shape;90;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9222001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 name="Google Shape;90;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25889394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 name="Google Shape;90;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35849357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 name="Google Shape;90;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19279716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 name="Google Shape;90;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392081177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9144000" cy="51435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866216" y="1574800"/>
            <a:ext cx="6619244" cy="2008236"/>
          </a:xfrm>
        </p:spPr>
        <p:txBody>
          <a:bodyPr anchor="b"/>
          <a:lstStyle>
            <a:lvl1pPr>
              <a:defRPr sz="4050"/>
            </a:lvl1pPr>
          </a:lstStyle>
          <a:p>
            <a:r>
              <a:rPr lang="en-US"/>
              <a:t>Click to edit Master title style</a:t>
            </a:r>
            <a:endParaRPr lang="en-US" dirty="0"/>
          </a:p>
        </p:txBody>
      </p:sp>
      <p:sp>
        <p:nvSpPr>
          <p:cNvPr id="3" name="Subtitle 2"/>
          <p:cNvSpPr>
            <a:spLocks noGrp="1"/>
          </p:cNvSpPr>
          <p:nvPr>
            <p:ph type="subTitle" idx="1"/>
          </p:nvPr>
        </p:nvSpPr>
        <p:spPr bwMode="gray">
          <a:xfrm>
            <a:off x="866216" y="3583035"/>
            <a:ext cx="6619244" cy="646065"/>
          </a:xfrm>
        </p:spPr>
        <p:txBody>
          <a:bodyPr anchor="t"/>
          <a:lstStyle>
            <a:lvl1pPr marL="0" indent="0" algn="l">
              <a:buNone/>
              <a:defRPr cap="all">
                <a:solidFill>
                  <a:schemeClr val="accent1">
                    <a:lumMod val="60000"/>
                    <a:lumOff val="4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7619239" y="1344169"/>
            <a:ext cx="742949" cy="228599"/>
          </a:xfrm>
        </p:spPr>
        <p:txBody>
          <a:bodyPr anchor="t"/>
          <a:lstStyle>
            <a:lvl1pPr algn="l">
              <a:defRPr b="0" i="0">
                <a:solidFill>
                  <a:schemeClr val="bg1">
                    <a:alpha val="60000"/>
                  </a:schemeClr>
                </a:solidFill>
              </a:defRPr>
            </a:lvl1pPr>
          </a:lstStyle>
          <a:p>
            <a:fld id="{40374168-4BC9-40EB-A3DC-CC994B8CB66C}" type="datetimeFigureOut">
              <a:rPr lang="en-US" smtClean="0"/>
              <a:t>5/18/2022</a:t>
            </a:fld>
            <a:endParaRPr lang="en-US" dirty="0"/>
          </a:p>
        </p:txBody>
      </p:sp>
      <p:sp>
        <p:nvSpPr>
          <p:cNvPr id="5" name="Footer Placeholder 4"/>
          <p:cNvSpPr>
            <a:spLocks noGrp="1"/>
          </p:cNvSpPr>
          <p:nvPr>
            <p:ph type="ftr" sz="quarter" idx="11"/>
          </p:nvPr>
        </p:nvSpPr>
        <p:spPr bwMode="gray">
          <a:xfrm rot="5400000">
            <a:off x="6713982" y="2420874"/>
            <a:ext cx="2894846" cy="2286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7764406" y="221797"/>
            <a:ext cx="628649" cy="575765"/>
          </a:xfrm>
        </p:spPr>
        <p:txBody>
          <a:bodyPr/>
          <a:lstStyle/>
          <a:p>
            <a:pPr marL="0" lvl="0" indent="0" algn="r" rtl="0">
              <a:spcBef>
                <a:spcPts val="0"/>
              </a:spcBef>
              <a:spcAft>
                <a:spcPts val="0"/>
              </a:spcAft>
              <a:buNone/>
            </a:pPr>
            <a:fld id="{00000000-1234-1234-1234-123412341234}" type="slidenum">
              <a:rPr lang="en" smtClean="0"/>
              <a:t>‹#›</a:t>
            </a:fld>
            <a:endParaRPr lang="en" dirty="0"/>
          </a:p>
        </p:txBody>
      </p:sp>
    </p:spTree>
    <p:extLst>
      <p:ext uri="{BB962C8B-B14F-4D97-AF65-F5344CB8AC3E}">
        <p14:creationId xmlns:p14="http://schemas.microsoft.com/office/powerpoint/2010/main" val="3912554287"/>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9144000" cy="51435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3727445"/>
            <a:ext cx="6619244"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216" y="514350"/>
            <a:ext cx="6619244" cy="257175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dirty="0"/>
              <a:t>Click icon to add picture</a:t>
            </a:r>
          </a:p>
        </p:txBody>
      </p:sp>
      <p:sp>
        <p:nvSpPr>
          <p:cNvPr id="4" name="Text Placeholder 3"/>
          <p:cNvSpPr>
            <a:spLocks noGrp="1"/>
          </p:cNvSpPr>
          <p:nvPr>
            <p:ph type="body" sz="half" idx="2"/>
          </p:nvPr>
        </p:nvSpPr>
        <p:spPr>
          <a:xfrm>
            <a:off x="866215" y="4152499"/>
            <a:ext cx="6619244" cy="370284"/>
          </a:xfrm>
        </p:spPr>
        <p:txBody>
          <a:bodyPr>
            <a:normAutofit/>
          </a:bodyPr>
          <a:lstStyle>
            <a:lvl1pPr marL="0" indent="0">
              <a:buNone/>
              <a:defRPr sz="900">
                <a:solidFill>
                  <a:schemeClr val="accent1">
                    <a:lumMod val="60000"/>
                    <a:lumOff val="40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40374168-4BC9-40EB-A3DC-CC994B8CB66C}" type="datetimeFigureOut">
              <a:rPr lang="en-US" smtClean="0"/>
              <a:t>5/18/2022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dirty="0"/>
          </a:p>
        </p:txBody>
      </p:sp>
    </p:spTree>
    <p:extLst>
      <p:ext uri="{BB962C8B-B14F-4D97-AF65-F5344CB8AC3E}">
        <p14:creationId xmlns:p14="http://schemas.microsoft.com/office/powerpoint/2010/main" val="172840461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9144000" cy="51435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1598" y="797563"/>
            <a:ext cx="6623862" cy="1029740"/>
          </a:xfrm>
        </p:spPr>
        <p:txBody>
          <a:bodyPr/>
          <a:lstStyle>
            <a:lvl1pPr>
              <a:defRPr sz="3000"/>
            </a:lvl1pPr>
          </a:lstStyle>
          <a:p>
            <a:r>
              <a:rPr lang="en-US"/>
              <a:t>Click to edit Master title style</a:t>
            </a:r>
            <a:endParaRPr lang="en-US" dirty="0"/>
          </a:p>
        </p:txBody>
      </p:sp>
      <p:sp>
        <p:nvSpPr>
          <p:cNvPr id="8" name="Text Placeholder 3"/>
          <p:cNvSpPr>
            <a:spLocks noGrp="1"/>
          </p:cNvSpPr>
          <p:nvPr>
            <p:ph type="body" sz="half" idx="2"/>
          </p:nvPr>
        </p:nvSpPr>
        <p:spPr>
          <a:xfrm>
            <a:off x="866216" y="2657475"/>
            <a:ext cx="6619244" cy="1857375"/>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4" name="Date Placeholder 3"/>
          <p:cNvSpPr>
            <a:spLocks noGrp="1"/>
          </p:cNvSpPr>
          <p:nvPr>
            <p:ph type="dt" sz="half" idx="10"/>
          </p:nvPr>
        </p:nvSpPr>
        <p:spPr/>
        <p:txBody>
          <a:bodyPr/>
          <a:lstStyle/>
          <a:p>
            <a:fld id="{40374168-4BC9-40EB-A3DC-CC994B8CB66C}" type="datetimeFigureOut">
              <a:rPr lang="en-US" smtClean="0"/>
              <a:t>5/18/2022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dirty="0"/>
          </a:p>
        </p:txBody>
      </p:sp>
    </p:spTree>
    <p:extLst>
      <p:ext uri="{BB962C8B-B14F-4D97-AF65-F5344CB8AC3E}">
        <p14:creationId xmlns:p14="http://schemas.microsoft.com/office/powerpoint/2010/main" val="307560155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9144000" cy="51435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661175" y="455502"/>
            <a:ext cx="601434" cy="1200329"/>
          </a:xfrm>
          <a:prstGeom prst="rect">
            <a:avLst/>
          </a:prstGeom>
          <a:noFill/>
        </p:spPr>
        <p:txBody>
          <a:bodyPr wrap="square" rtlCol="0">
            <a:spAutoFit/>
          </a:bodyPr>
          <a:lstStyle/>
          <a:p>
            <a:pPr algn="r"/>
            <a:r>
              <a:rPr lang="en-US" sz="7200" b="0" i="0" dirty="0">
                <a:solidFill>
                  <a:schemeClr val="accent1">
                    <a:lumMod val="60000"/>
                    <a:lumOff val="40000"/>
                  </a:schemeClr>
                </a:solidFill>
                <a:latin typeface="Arial"/>
                <a:cs typeface="Arial"/>
              </a:rPr>
              <a:t>“</a:t>
            </a:r>
          </a:p>
        </p:txBody>
      </p:sp>
      <p:sp>
        <p:nvSpPr>
          <p:cNvPr id="13" name="TextBox 12"/>
          <p:cNvSpPr txBox="1"/>
          <p:nvPr/>
        </p:nvSpPr>
        <p:spPr bwMode="gray">
          <a:xfrm>
            <a:off x="7413344" y="1960341"/>
            <a:ext cx="489572" cy="1200329"/>
          </a:xfrm>
          <a:prstGeom prst="rect">
            <a:avLst/>
          </a:prstGeom>
          <a:noFill/>
        </p:spPr>
        <p:txBody>
          <a:bodyPr wrap="square" rtlCol="0">
            <a:spAutoFit/>
          </a:bodyPr>
          <a:lstStyle/>
          <a:p>
            <a:pPr algn="r"/>
            <a:r>
              <a:rPr lang="en-US" sz="72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186408" y="736600"/>
            <a:ext cx="6340430" cy="2022474"/>
          </a:xfrm>
        </p:spPr>
        <p:txBody>
          <a:bodyPr/>
          <a:lstStyle>
            <a:lvl1pPr>
              <a:defRPr sz="3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459459" y="2759074"/>
            <a:ext cx="5798414" cy="256631"/>
          </a:xfrm>
        </p:spPr>
        <p:txBody>
          <a:bodyPr anchor="t">
            <a:normAutofit/>
          </a:bodyPr>
          <a:lstStyle>
            <a:lvl1pPr marL="0" indent="0">
              <a:buNone/>
              <a:defRPr lang="en-US" sz="1050" b="0" i="0" kern="1200" cap="small" dirty="0">
                <a:solidFill>
                  <a:schemeClr val="accent1">
                    <a:lumMod val="60000"/>
                    <a:lumOff val="40000"/>
                  </a:schemeClr>
                </a:solidFill>
                <a:latin typeface="+mn-lt"/>
                <a:ea typeface="+mn-ea"/>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0" name="Text Placeholder 3"/>
          <p:cNvSpPr>
            <a:spLocks noGrp="1"/>
          </p:cNvSpPr>
          <p:nvPr>
            <p:ph type="body" sz="half" idx="2"/>
          </p:nvPr>
        </p:nvSpPr>
        <p:spPr>
          <a:xfrm>
            <a:off x="866216" y="3771899"/>
            <a:ext cx="6933673" cy="748393"/>
          </a:xfrm>
        </p:spPr>
        <p:txBody>
          <a:bodyPr anchor="ctr">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4" name="Date Placeholder 3"/>
          <p:cNvSpPr>
            <a:spLocks noGrp="1"/>
          </p:cNvSpPr>
          <p:nvPr>
            <p:ph type="dt" sz="half" idx="10"/>
          </p:nvPr>
        </p:nvSpPr>
        <p:spPr/>
        <p:txBody>
          <a:bodyPr/>
          <a:lstStyle/>
          <a:p>
            <a:fld id="{40374168-4BC9-40EB-A3DC-CC994B8CB66C}" type="datetimeFigureOut">
              <a:rPr lang="en-US" smtClean="0"/>
              <a:t>5/18/2022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dirty="0"/>
          </a:p>
        </p:txBody>
      </p:sp>
    </p:spTree>
    <p:extLst>
      <p:ext uri="{BB962C8B-B14F-4D97-AF65-F5344CB8AC3E}">
        <p14:creationId xmlns:p14="http://schemas.microsoft.com/office/powerpoint/2010/main" val="422528215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9144000" cy="51435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1778000"/>
            <a:ext cx="6619245" cy="1366886"/>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866216" y="3768725"/>
            <a:ext cx="6619244" cy="645300"/>
          </a:xfrm>
        </p:spPr>
        <p:txBody>
          <a:bodyPr anchor="t"/>
          <a:lstStyle>
            <a:lvl1pPr marL="0" indent="0" algn="l">
              <a:buNone/>
              <a:defRPr sz="1500" cap="none">
                <a:solidFill>
                  <a:schemeClr val="accent1">
                    <a:lumMod val="60000"/>
                    <a:lumOff val="4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374168-4BC9-40EB-A3DC-CC994B8CB66C}" type="datetimeFigureOut">
              <a:rPr lang="en-US" smtClean="0"/>
              <a:t>5/18/2022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dirty="0"/>
          </a:p>
        </p:txBody>
      </p:sp>
    </p:spTree>
    <p:extLst>
      <p:ext uri="{BB962C8B-B14F-4D97-AF65-F5344CB8AC3E}">
        <p14:creationId xmlns:p14="http://schemas.microsoft.com/office/powerpoint/2010/main" val="777704427"/>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866216" y="730251"/>
            <a:ext cx="6619244" cy="530223"/>
          </a:xfrm>
        </p:spPr>
        <p:txBody>
          <a:bodyPr/>
          <a:lstStyle>
            <a:lvl1pPr>
              <a:defRPr sz="2700"/>
            </a:lvl1pPr>
          </a:lstStyle>
          <a:p>
            <a:r>
              <a:rPr lang="en-US"/>
              <a:t>Click to edit Master title style</a:t>
            </a:r>
            <a:endParaRPr lang="en-US" dirty="0"/>
          </a:p>
        </p:txBody>
      </p:sp>
      <p:sp>
        <p:nvSpPr>
          <p:cNvPr id="3" name="Text Placeholder 2"/>
          <p:cNvSpPr>
            <a:spLocks noGrp="1"/>
          </p:cNvSpPr>
          <p:nvPr>
            <p:ph type="body" idx="1"/>
          </p:nvPr>
        </p:nvSpPr>
        <p:spPr>
          <a:xfrm>
            <a:off x="866215" y="1952626"/>
            <a:ext cx="2356409"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6" name="Text Placeholder 3"/>
          <p:cNvSpPr>
            <a:spLocks noGrp="1"/>
          </p:cNvSpPr>
          <p:nvPr>
            <p:ph type="body" sz="half" idx="15"/>
          </p:nvPr>
        </p:nvSpPr>
        <p:spPr>
          <a:xfrm>
            <a:off x="866215" y="2384823"/>
            <a:ext cx="2356409" cy="2135470"/>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Text Placeholder 4"/>
          <p:cNvSpPr>
            <a:spLocks noGrp="1"/>
          </p:cNvSpPr>
          <p:nvPr>
            <p:ph type="body" sz="quarter" idx="3"/>
          </p:nvPr>
        </p:nvSpPr>
        <p:spPr>
          <a:xfrm>
            <a:off x="3384541" y="1952625"/>
            <a:ext cx="2360257"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9" name="Text Placeholder 3"/>
          <p:cNvSpPr>
            <a:spLocks noGrp="1"/>
          </p:cNvSpPr>
          <p:nvPr>
            <p:ph type="body" sz="half" idx="16"/>
          </p:nvPr>
        </p:nvSpPr>
        <p:spPr>
          <a:xfrm>
            <a:off x="3384541" y="2384823"/>
            <a:ext cx="2360257" cy="2135470"/>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4" name="Text Placeholder 4"/>
          <p:cNvSpPr>
            <a:spLocks noGrp="1"/>
          </p:cNvSpPr>
          <p:nvPr>
            <p:ph type="body" sz="quarter" idx="13"/>
          </p:nvPr>
        </p:nvSpPr>
        <p:spPr>
          <a:xfrm>
            <a:off x="5916101" y="1952626"/>
            <a:ext cx="2359298"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Text Placeholder 3"/>
          <p:cNvSpPr>
            <a:spLocks noGrp="1"/>
          </p:cNvSpPr>
          <p:nvPr>
            <p:ph type="body" sz="half" idx="17"/>
          </p:nvPr>
        </p:nvSpPr>
        <p:spPr>
          <a:xfrm>
            <a:off x="5916247" y="2384822"/>
            <a:ext cx="2359152" cy="2135470"/>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cxnSp>
        <p:nvCxnSpPr>
          <p:cNvPr id="17" name="Straight Connector 16"/>
          <p:cNvCxnSpPr/>
          <p:nvPr/>
        </p:nvCxnSpPr>
        <p:spPr>
          <a:xfrm>
            <a:off x="3302978" y="1927225"/>
            <a:ext cx="0" cy="261937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829301" y="1927225"/>
            <a:ext cx="0" cy="261937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0374168-4BC9-40EB-A3DC-CC994B8CB66C}" type="datetimeFigureOut">
              <a:rPr lang="en-US" smtClean="0"/>
              <a:t>5/18/2022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dirty="0"/>
          </a:p>
        </p:txBody>
      </p:sp>
    </p:spTree>
    <p:extLst>
      <p:ext uri="{BB962C8B-B14F-4D97-AF65-F5344CB8AC3E}">
        <p14:creationId xmlns:p14="http://schemas.microsoft.com/office/powerpoint/2010/main" val="356629288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866216" y="730251"/>
            <a:ext cx="6619244" cy="530223"/>
          </a:xfrm>
        </p:spPr>
        <p:txBody>
          <a:bodyPr/>
          <a:lstStyle>
            <a:lvl1pPr>
              <a:defRPr sz="2700"/>
            </a:lvl1pPr>
          </a:lstStyle>
          <a:p>
            <a:r>
              <a:rPr lang="en-US"/>
              <a:t>Click to edit Master title style</a:t>
            </a:r>
            <a:endParaRPr lang="en-US" dirty="0"/>
          </a:p>
        </p:txBody>
      </p:sp>
      <p:sp>
        <p:nvSpPr>
          <p:cNvPr id="3" name="Text Placeholder 2"/>
          <p:cNvSpPr>
            <a:spLocks noGrp="1"/>
          </p:cNvSpPr>
          <p:nvPr>
            <p:ph type="body" idx="1"/>
          </p:nvPr>
        </p:nvSpPr>
        <p:spPr>
          <a:xfrm>
            <a:off x="866215" y="3399633"/>
            <a:ext cx="2287829"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9" name="Picture Placeholder 2"/>
          <p:cNvSpPr>
            <a:spLocks noGrp="1" noChangeAspect="1"/>
          </p:cNvSpPr>
          <p:nvPr>
            <p:ph type="pic" idx="15"/>
          </p:nvPr>
        </p:nvSpPr>
        <p:spPr>
          <a:xfrm>
            <a:off x="1000915" y="1952625"/>
            <a:ext cx="2018432" cy="1193633"/>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dirty="0"/>
              <a:t>Click icon to add picture</a:t>
            </a:r>
          </a:p>
        </p:txBody>
      </p:sp>
      <p:sp>
        <p:nvSpPr>
          <p:cNvPr id="22" name="Text Placeholder 3"/>
          <p:cNvSpPr>
            <a:spLocks noGrp="1"/>
          </p:cNvSpPr>
          <p:nvPr>
            <p:ph type="body" sz="half" idx="18"/>
          </p:nvPr>
        </p:nvSpPr>
        <p:spPr>
          <a:xfrm>
            <a:off x="866215" y="3831830"/>
            <a:ext cx="2287829" cy="68846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Text Placeholder 4"/>
          <p:cNvSpPr>
            <a:spLocks noGrp="1"/>
          </p:cNvSpPr>
          <p:nvPr>
            <p:ph type="body" sz="quarter" idx="3"/>
          </p:nvPr>
        </p:nvSpPr>
        <p:spPr>
          <a:xfrm>
            <a:off x="3426649" y="3399634"/>
            <a:ext cx="2287829"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1" name="Picture Placeholder 2"/>
          <p:cNvSpPr>
            <a:spLocks noGrp="1" noChangeAspect="1"/>
          </p:cNvSpPr>
          <p:nvPr>
            <p:ph type="pic" idx="21"/>
          </p:nvPr>
        </p:nvSpPr>
        <p:spPr>
          <a:xfrm>
            <a:off x="3561347" y="1952625"/>
            <a:ext cx="2018432" cy="1193633"/>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dirty="0"/>
              <a:t>Click icon to add picture</a:t>
            </a:r>
          </a:p>
        </p:txBody>
      </p:sp>
      <p:sp>
        <p:nvSpPr>
          <p:cNvPr id="23" name="Text Placeholder 3"/>
          <p:cNvSpPr>
            <a:spLocks noGrp="1"/>
          </p:cNvSpPr>
          <p:nvPr>
            <p:ph type="body" sz="half" idx="19"/>
          </p:nvPr>
        </p:nvSpPr>
        <p:spPr>
          <a:xfrm>
            <a:off x="3427629" y="3831829"/>
            <a:ext cx="2287829" cy="68846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4" name="Text Placeholder 4"/>
          <p:cNvSpPr>
            <a:spLocks noGrp="1"/>
          </p:cNvSpPr>
          <p:nvPr>
            <p:ph type="body" sz="quarter" idx="13"/>
          </p:nvPr>
        </p:nvSpPr>
        <p:spPr>
          <a:xfrm>
            <a:off x="5987082" y="3399634"/>
            <a:ext cx="2288321"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2" name="Picture Placeholder 2"/>
          <p:cNvSpPr>
            <a:spLocks noGrp="1" noChangeAspect="1"/>
          </p:cNvSpPr>
          <p:nvPr>
            <p:ph type="pic" idx="22"/>
          </p:nvPr>
        </p:nvSpPr>
        <p:spPr>
          <a:xfrm>
            <a:off x="6122273" y="1952625"/>
            <a:ext cx="2018432" cy="1193633"/>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dirty="0"/>
              <a:t>Click icon to add picture</a:t>
            </a:r>
          </a:p>
        </p:txBody>
      </p:sp>
      <p:sp>
        <p:nvSpPr>
          <p:cNvPr id="24" name="Text Placeholder 3"/>
          <p:cNvSpPr>
            <a:spLocks noGrp="1"/>
          </p:cNvSpPr>
          <p:nvPr>
            <p:ph type="body" sz="half" idx="20"/>
          </p:nvPr>
        </p:nvSpPr>
        <p:spPr>
          <a:xfrm>
            <a:off x="5987081" y="3831828"/>
            <a:ext cx="2288322" cy="68846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cxnSp>
        <p:nvCxnSpPr>
          <p:cNvPr id="43" name="Straight Connector 42"/>
          <p:cNvCxnSpPr/>
          <p:nvPr/>
        </p:nvCxnSpPr>
        <p:spPr>
          <a:xfrm>
            <a:off x="3304373" y="1927225"/>
            <a:ext cx="0" cy="261937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5848352" y="1927225"/>
            <a:ext cx="0" cy="261937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0374168-4BC9-40EB-A3DC-CC994B8CB66C}" type="datetimeFigureOut">
              <a:rPr lang="en-US" smtClean="0"/>
              <a:t>5/18/2022</a:t>
            </a:fld>
            <a:endParaRPr lang="en-US" dirty="0"/>
          </a:p>
        </p:txBody>
      </p:sp>
      <p:sp>
        <p:nvSpPr>
          <p:cNvPr id="8" name="Footer Placeholder 7"/>
          <p:cNvSpPr>
            <a:spLocks noGrp="1"/>
          </p:cNvSpPr>
          <p:nvPr>
            <p:ph type="ftr" sz="quarter" idx="11"/>
          </p:nvPr>
        </p:nvSpPr>
        <p:spPr>
          <a:xfrm>
            <a:off x="420833" y="4793879"/>
            <a:ext cx="2733212" cy="228601"/>
          </a:xfrm>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dirty="0"/>
          </a:p>
        </p:txBody>
      </p:sp>
    </p:spTree>
    <p:extLst>
      <p:ext uri="{BB962C8B-B14F-4D97-AF65-F5344CB8AC3E}">
        <p14:creationId xmlns:p14="http://schemas.microsoft.com/office/powerpoint/2010/main" val="1273995607"/>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66216" y="730251"/>
            <a:ext cx="6619244" cy="530223"/>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866216" y="1952625"/>
            <a:ext cx="6619244" cy="2562225"/>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21580" y="4793879"/>
            <a:ext cx="742949" cy="228599"/>
          </a:xfrm>
        </p:spPr>
        <p:txBody>
          <a:bodyPr/>
          <a:lstStyle/>
          <a:p>
            <a:fld id="{40374168-4BC9-40EB-A3DC-CC994B8CB66C}" type="datetimeFigureOut">
              <a:rPr lang="en-US" smtClean="0"/>
              <a:t>5/18/2022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dirty="0"/>
          </a:p>
        </p:txBody>
      </p:sp>
    </p:spTree>
    <p:extLst>
      <p:ext uri="{BB962C8B-B14F-4D97-AF65-F5344CB8AC3E}">
        <p14:creationId xmlns:p14="http://schemas.microsoft.com/office/powerpoint/2010/main" val="4014677488"/>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9144000" cy="51435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6438927" y="958850"/>
            <a:ext cx="1057474" cy="3561443"/>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866216" y="958850"/>
            <a:ext cx="4692019" cy="356144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989829" y="4793879"/>
            <a:ext cx="744101" cy="228599"/>
          </a:xfrm>
        </p:spPr>
        <p:txBody>
          <a:bodyPr/>
          <a:lstStyle/>
          <a:p>
            <a:fld id="{40374168-4BC9-40EB-A3DC-CC994B8CB66C}" type="datetimeFigureOut">
              <a:rPr lang="en-US" smtClean="0"/>
              <a:t>5/18/2022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dirty="0"/>
          </a:p>
        </p:txBody>
      </p:sp>
    </p:spTree>
    <p:extLst>
      <p:ext uri="{BB962C8B-B14F-4D97-AF65-F5344CB8AC3E}">
        <p14:creationId xmlns:p14="http://schemas.microsoft.com/office/powerpoint/2010/main" val="3531092925"/>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13"/>
        <p:cNvGrpSpPr/>
        <p:nvPr/>
      </p:nvGrpSpPr>
      <p:grpSpPr>
        <a:xfrm>
          <a:off x="0" y="0"/>
          <a:ext cx="0" cy="0"/>
          <a:chOff x="0" y="0"/>
          <a:chExt cx="0" cy="0"/>
        </a:xfrm>
      </p:grpSpPr>
      <p:sp>
        <p:nvSpPr>
          <p:cNvPr id="15" name="Google Shape;15;g83372e3e9c_1_3174"/>
          <p:cNvSpPr txBox="1">
            <a:spLocks noGrp="1"/>
          </p:cNvSpPr>
          <p:nvPr>
            <p:ph type="title" hasCustomPrompt="1"/>
          </p:nvPr>
        </p:nvSpPr>
        <p:spPr>
          <a:xfrm>
            <a:off x="387900" y="1152450"/>
            <a:ext cx="8368200" cy="1538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accent5"/>
              </a:buClr>
              <a:buSzPts val="13000"/>
              <a:buNone/>
              <a:defRPr sz="13000">
                <a:solidFill>
                  <a:schemeClr val="accent5"/>
                </a:solidFill>
              </a:defRPr>
            </a:lvl1pPr>
            <a:lvl2pPr lvl="1" algn="ctr">
              <a:lnSpc>
                <a:spcPct val="100000"/>
              </a:lnSpc>
              <a:spcBef>
                <a:spcPts val="0"/>
              </a:spcBef>
              <a:spcAft>
                <a:spcPts val="0"/>
              </a:spcAft>
              <a:buClr>
                <a:schemeClr val="accent5"/>
              </a:buClr>
              <a:buSzPts val="13000"/>
              <a:buNone/>
              <a:defRPr sz="13000">
                <a:solidFill>
                  <a:schemeClr val="accent5"/>
                </a:solidFill>
              </a:defRPr>
            </a:lvl2pPr>
            <a:lvl3pPr lvl="2" algn="ctr">
              <a:lnSpc>
                <a:spcPct val="100000"/>
              </a:lnSpc>
              <a:spcBef>
                <a:spcPts val="0"/>
              </a:spcBef>
              <a:spcAft>
                <a:spcPts val="0"/>
              </a:spcAft>
              <a:buClr>
                <a:schemeClr val="accent5"/>
              </a:buClr>
              <a:buSzPts val="13000"/>
              <a:buNone/>
              <a:defRPr sz="13000">
                <a:solidFill>
                  <a:schemeClr val="accent5"/>
                </a:solidFill>
              </a:defRPr>
            </a:lvl3pPr>
            <a:lvl4pPr lvl="3" algn="ctr">
              <a:lnSpc>
                <a:spcPct val="100000"/>
              </a:lnSpc>
              <a:spcBef>
                <a:spcPts val="0"/>
              </a:spcBef>
              <a:spcAft>
                <a:spcPts val="0"/>
              </a:spcAft>
              <a:buClr>
                <a:schemeClr val="accent5"/>
              </a:buClr>
              <a:buSzPts val="13000"/>
              <a:buNone/>
              <a:defRPr sz="13000">
                <a:solidFill>
                  <a:schemeClr val="accent5"/>
                </a:solidFill>
              </a:defRPr>
            </a:lvl4pPr>
            <a:lvl5pPr lvl="4" algn="ctr">
              <a:lnSpc>
                <a:spcPct val="100000"/>
              </a:lnSpc>
              <a:spcBef>
                <a:spcPts val="0"/>
              </a:spcBef>
              <a:spcAft>
                <a:spcPts val="0"/>
              </a:spcAft>
              <a:buClr>
                <a:schemeClr val="accent5"/>
              </a:buClr>
              <a:buSzPts val="13000"/>
              <a:buNone/>
              <a:defRPr sz="13000">
                <a:solidFill>
                  <a:schemeClr val="accent5"/>
                </a:solidFill>
              </a:defRPr>
            </a:lvl5pPr>
            <a:lvl6pPr lvl="5" algn="ctr">
              <a:lnSpc>
                <a:spcPct val="100000"/>
              </a:lnSpc>
              <a:spcBef>
                <a:spcPts val="0"/>
              </a:spcBef>
              <a:spcAft>
                <a:spcPts val="0"/>
              </a:spcAft>
              <a:buClr>
                <a:schemeClr val="accent5"/>
              </a:buClr>
              <a:buSzPts val="13000"/>
              <a:buNone/>
              <a:defRPr sz="13000">
                <a:solidFill>
                  <a:schemeClr val="accent5"/>
                </a:solidFill>
              </a:defRPr>
            </a:lvl6pPr>
            <a:lvl7pPr lvl="6" algn="ctr">
              <a:lnSpc>
                <a:spcPct val="100000"/>
              </a:lnSpc>
              <a:spcBef>
                <a:spcPts val="0"/>
              </a:spcBef>
              <a:spcAft>
                <a:spcPts val="0"/>
              </a:spcAft>
              <a:buClr>
                <a:schemeClr val="accent5"/>
              </a:buClr>
              <a:buSzPts val="13000"/>
              <a:buNone/>
              <a:defRPr sz="13000">
                <a:solidFill>
                  <a:schemeClr val="accent5"/>
                </a:solidFill>
              </a:defRPr>
            </a:lvl7pPr>
            <a:lvl8pPr lvl="7" algn="ctr">
              <a:lnSpc>
                <a:spcPct val="100000"/>
              </a:lnSpc>
              <a:spcBef>
                <a:spcPts val="0"/>
              </a:spcBef>
              <a:spcAft>
                <a:spcPts val="0"/>
              </a:spcAft>
              <a:buClr>
                <a:schemeClr val="accent5"/>
              </a:buClr>
              <a:buSzPts val="13000"/>
              <a:buNone/>
              <a:defRPr sz="13000">
                <a:solidFill>
                  <a:schemeClr val="accent5"/>
                </a:solidFill>
              </a:defRPr>
            </a:lvl8pPr>
            <a:lvl9pPr lvl="8" algn="ctr">
              <a:lnSpc>
                <a:spcPct val="100000"/>
              </a:lnSpc>
              <a:spcBef>
                <a:spcPts val="0"/>
              </a:spcBef>
              <a:spcAft>
                <a:spcPts val="0"/>
              </a:spcAft>
              <a:buClr>
                <a:schemeClr val="accent5"/>
              </a:buClr>
              <a:buSzPts val="13000"/>
              <a:buNone/>
              <a:defRPr sz="13000">
                <a:solidFill>
                  <a:schemeClr val="accent5"/>
                </a:solidFill>
              </a:defRPr>
            </a:lvl9pPr>
          </a:lstStyle>
          <a:p>
            <a:r>
              <a:t>xx%</a:t>
            </a:r>
          </a:p>
        </p:txBody>
      </p:sp>
      <p:sp>
        <p:nvSpPr>
          <p:cNvPr id="16" name="Google Shape;16;g83372e3e9c_1_3174"/>
          <p:cNvSpPr txBox="1">
            <a:spLocks noGrp="1"/>
          </p:cNvSpPr>
          <p:nvPr>
            <p:ph type="body" idx="1"/>
          </p:nvPr>
        </p:nvSpPr>
        <p:spPr>
          <a:xfrm>
            <a:off x="387900" y="2919450"/>
            <a:ext cx="8368200" cy="10716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17" name="Google Shape;17;g83372e3e9c_1_317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dirty="0"/>
          </a:p>
        </p:txBody>
      </p:sp>
    </p:spTree>
    <p:extLst>
      <p:ext uri="{BB962C8B-B14F-4D97-AF65-F5344CB8AC3E}">
        <p14:creationId xmlns:p14="http://schemas.microsoft.com/office/powerpoint/2010/main" val="41945009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866216" y="1952625"/>
            <a:ext cx="6619244" cy="25622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374168-4BC9-40EB-A3DC-CC994B8CB66C}" type="datetimeFigureOut">
              <a:rPr lang="en-US" smtClean="0"/>
              <a:t>5/18/2022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dirty="0"/>
          </a:p>
        </p:txBody>
      </p:sp>
    </p:spTree>
    <p:extLst>
      <p:ext uri="{BB962C8B-B14F-4D97-AF65-F5344CB8AC3E}">
        <p14:creationId xmlns:p14="http://schemas.microsoft.com/office/powerpoint/2010/main" val="1074790653"/>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9144000" cy="51435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2008234"/>
            <a:ext cx="3263269" cy="1712868"/>
          </a:xfrm>
        </p:spPr>
        <p:txBody>
          <a:bodyPr anchor="ctr"/>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5171670" y="2008233"/>
            <a:ext cx="2818159" cy="1712868"/>
          </a:xfrm>
        </p:spPr>
        <p:txBody>
          <a:bodyPr anchor="ctr"/>
          <a:lstStyle>
            <a:lvl1pPr marL="0" indent="0" algn="l">
              <a:buNone/>
              <a:defRPr sz="1500" cap="all">
                <a:solidFill>
                  <a:schemeClr val="accent1">
                    <a:lumMod val="60000"/>
                    <a:lumOff val="4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374168-4BC9-40EB-A3DC-CC994B8CB66C}" type="datetimeFigureOut">
              <a:rPr lang="en-US" smtClean="0"/>
              <a:t>5/18/2022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dirty="0"/>
          </a:p>
        </p:txBody>
      </p:sp>
    </p:spTree>
    <p:extLst>
      <p:ext uri="{BB962C8B-B14F-4D97-AF65-F5344CB8AC3E}">
        <p14:creationId xmlns:p14="http://schemas.microsoft.com/office/powerpoint/2010/main" val="1334708781"/>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66215" y="1952625"/>
            <a:ext cx="3618869" cy="256222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56535" y="1952625"/>
            <a:ext cx="3618869" cy="256222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0374168-4BC9-40EB-A3DC-CC994B8CB66C}" type="datetimeFigureOut">
              <a:rPr lang="en-US" smtClean="0"/>
              <a:t>5/18/2022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dirty="0"/>
          </a:p>
        </p:txBody>
      </p:sp>
    </p:spTree>
    <p:extLst>
      <p:ext uri="{BB962C8B-B14F-4D97-AF65-F5344CB8AC3E}">
        <p14:creationId xmlns:p14="http://schemas.microsoft.com/office/powerpoint/2010/main" val="2491793226"/>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66216" y="1952625"/>
            <a:ext cx="3618868"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66215" y="2384822"/>
            <a:ext cx="3618869" cy="213002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56535" y="1952625"/>
            <a:ext cx="3618869"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56535" y="2384822"/>
            <a:ext cx="3618869" cy="2130029"/>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0374168-4BC9-40EB-A3DC-CC994B8CB66C}" type="datetimeFigureOut">
              <a:rPr lang="en-US" smtClean="0"/>
              <a:t>5/18/2022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dirty="0"/>
          </a:p>
        </p:txBody>
      </p:sp>
    </p:spTree>
    <p:extLst>
      <p:ext uri="{BB962C8B-B14F-4D97-AF65-F5344CB8AC3E}">
        <p14:creationId xmlns:p14="http://schemas.microsoft.com/office/powerpoint/2010/main" val="420375409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866216" y="730251"/>
            <a:ext cx="6571060" cy="530223"/>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0374168-4BC9-40EB-A3DC-CC994B8CB66C}" type="datetimeFigureOut">
              <a:rPr lang="en-US" smtClean="0"/>
              <a:t>5/18/2022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dirty="0"/>
          </a:p>
        </p:txBody>
      </p:sp>
    </p:spTree>
    <p:extLst>
      <p:ext uri="{BB962C8B-B14F-4D97-AF65-F5344CB8AC3E}">
        <p14:creationId xmlns:p14="http://schemas.microsoft.com/office/powerpoint/2010/main" val="1798651755"/>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374168-4BC9-40EB-A3DC-CC994B8CB66C}" type="datetimeFigureOut">
              <a:rPr lang="en-US" smtClean="0"/>
              <a:t>5/18/2022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dirty="0"/>
          </a:p>
        </p:txBody>
      </p:sp>
    </p:spTree>
    <p:extLst>
      <p:ext uri="{BB962C8B-B14F-4D97-AF65-F5344CB8AC3E}">
        <p14:creationId xmlns:p14="http://schemas.microsoft.com/office/powerpoint/2010/main" val="7452993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9144000" cy="51435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971550"/>
            <a:ext cx="2094869" cy="1200150"/>
          </a:xfrm>
        </p:spPr>
        <p:txBody>
          <a:bodyPr anchor="b"/>
          <a:lstStyle>
            <a:lvl1pPr algn="l">
              <a:defRPr sz="1800" b="0"/>
            </a:lvl1pPr>
          </a:lstStyle>
          <a:p>
            <a:r>
              <a:rPr lang="en-US"/>
              <a:t>Click to edit Master title style</a:t>
            </a:r>
            <a:endParaRPr lang="en-US" dirty="0"/>
          </a:p>
        </p:txBody>
      </p:sp>
      <p:sp>
        <p:nvSpPr>
          <p:cNvPr id="3" name="Content Placeholder 2"/>
          <p:cNvSpPr>
            <a:spLocks noGrp="1"/>
          </p:cNvSpPr>
          <p:nvPr>
            <p:ph idx="1"/>
          </p:nvPr>
        </p:nvSpPr>
        <p:spPr>
          <a:xfrm>
            <a:off x="4335859" y="1085850"/>
            <a:ext cx="3892550" cy="3429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866215" y="2346961"/>
            <a:ext cx="2094869" cy="2171699"/>
          </a:xfrm>
        </p:spPr>
        <p:txBody>
          <a:bodyPr/>
          <a:lstStyle>
            <a:lvl1pPr marL="0" indent="0">
              <a:buNone/>
              <a:defRPr sz="1050">
                <a:solidFill>
                  <a:schemeClr val="accent1">
                    <a:lumMod val="60000"/>
                    <a:lumOff val="40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40374168-4BC9-40EB-A3DC-CC994B8CB66C}" type="datetimeFigureOut">
              <a:rPr lang="en-US" smtClean="0"/>
              <a:t>5/18/2022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dirty="0"/>
          </a:p>
        </p:txBody>
      </p:sp>
    </p:spTree>
    <p:extLst>
      <p:ext uri="{BB962C8B-B14F-4D97-AF65-F5344CB8AC3E}">
        <p14:creationId xmlns:p14="http://schemas.microsoft.com/office/powerpoint/2010/main" val="1588404897"/>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9144000" cy="51435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1270000"/>
            <a:ext cx="2898851" cy="1301750"/>
          </a:xfrm>
        </p:spPr>
        <p:txBody>
          <a:bodyPr anchor="b">
            <a:normAutofit/>
          </a:bodyPr>
          <a:lstStyle>
            <a:lvl1pPr algn="l">
              <a:defRPr sz="27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4910903" y="857250"/>
            <a:ext cx="2420395"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pPr marL="0" lvl="0" indent="0" algn="ctr">
              <a:buNone/>
            </a:pPr>
            <a:r>
              <a:rPr lang="en-US" dirty="0"/>
              <a:t>Click icon to add picture</a:t>
            </a:r>
          </a:p>
        </p:txBody>
      </p:sp>
      <p:sp>
        <p:nvSpPr>
          <p:cNvPr id="4" name="Text Placeholder 3"/>
          <p:cNvSpPr>
            <a:spLocks noGrp="1"/>
          </p:cNvSpPr>
          <p:nvPr>
            <p:ph type="body" sz="half" idx="2"/>
          </p:nvPr>
        </p:nvSpPr>
        <p:spPr bwMode="gray">
          <a:xfrm>
            <a:off x="866216" y="2743200"/>
            <a:ext cx="2894409" cy="1028700"/>
          </a:xfrm>
        </p:spPr>
        <p:txBody>
          <a:bodyPr>
            <a:normAutofit/>
          </a:bodyPr>
          <a:lstStyle>
            <a:lvl1pPr marL="0" indent="0">
              <a:buNone/>
              <a:defRPr sz="1050">
                <a:solidFill>
                  <a:schemeClr val="accent1">
                    <a:lumMod val="60000"/>
                    <a:lumOff val="40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40374168-4BC9-40EB-A3DC-CC994B8CB66C}" type="datetimeFigureOut">
              <a:rPr lang="en-US" smtClean="0"/>
              <a:t>5/18/2022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dirty="0"/>
          </a:p>
        </p:txBody>
      </p:sp>
    </p:spTree>
    <p:extLst>
      <p:ext uri="{BB962C8B-B14F-4D97-AF65-F5344CB8AC3E}">
        <p14:creationId xmlns:p14="http://schemas.microsoft.com/office/powerpoint/2010/main" val="40471866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9144000" cy="5143500"/>
            <a:chOff x="0" y="0"/>
            <a:chExt cx="12192000" cy="6858000"/>
          </a:xfrm>
        </p:grpSpPr>
        <p:sp>
          <p:nvSpPr>
            <p:cNvPr id="7" name="Rectangle 6"/>
            <p:cNvSpPr/>
            <p:nvPr/>
          </p:nvSpPr>
          <p:spPr>
            <a:xfrm>
              <a:off x="0" y="0"/>
              <a:ext cx="12192000" cy="6858000"/>
            </a:xfrm>
            <a:prstGeom prst="rect">
              <a:avLst/>
            </a:prstGeom>
            <a:blipFill>
              <a:blip r:embed="rId20">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866216" y="730251"/>
            <a:ext cx="6571060" cy="53022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66216" y="1952625"/>
            <a:ext cx="6571060" cy="25622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89829" y="4793879"/>
            <a:ext cx="742949" cy="228599"/>
          </a:xfrm>
          <a:prstGeom prst="rect">
            <a:avLst/>
          </a:prstGeom>
        </p:spPr>
        <p:txBody>
          <a:bodyPr vert="horz" lIns="91440" tIns="45720" rIns="91440" bIns="45720" rtlCol="0" anchor="ctr"/>
          <a:lstStyle>
            <a:lvl1pPr algn="r">
              <a:defRPr sz="750" b="1" i="0">
                <a:solidFill>
                  <a:schemeClr val="accent1"/>
                </a:solidFill>
              </a:defRPr>
            </a:lvl1pPr>
          </a:lstStyle>
          <a:p>
            <a:fld id="{40374168-4BC9-40EB-A3DC-CC994B8CB66C}" type="datetimeFigureOut">
              <a:rPr lang="en-US" smtClean="0"/>
              <a:t>5/18/2022</a:t>
            </a:fld>
            <a:endParaRPr lang="en-US" dirty="0"/>
          </a:p>
        </p:txBody>
      </p:sp>
      <p:sp>
        <p:nvSpPr>
          <p:cNvPr id="5" name="Footer Placeholder 4"/>
          <p:cNvSpPr>
            <a:spLocks noGrp="1"/>
          </p:cNvSpPr>
          <p:nvPr>
            <p:ph type="ftr" sz="quarter" idx="3"/>
          </p:nvPr>
        </p:nvSpPr>
        <p:spPr>
          <a:xfrm>
            <a:off x="420833" y="4793879"/>
            <a:ext cx="2894846" cy="228601"/>
          </a:xfrm>
          <a:prstGeom prst="rect">
            <a:avLst/>
          </a:prstGeom>
        </p:spPr>
        <p:txBody>
          <a:bodyPr vert="horz" lIns="91440" tIns="45720" rIns="91440" bIns="45720" rtlCol="0" anchor="ctr"/>
          <a:lstStyle>
            <a:lvl1pPr algn="l">
              <a:defRPr sz="750" b="1" i="0">
                <a:solidFill>
                  <a:schemeClr val="accent1"/>
                </a:solidFill>
              </a:defRPr>
            </a:lvl1pPr>
          </a:lstStyle>
          <a:p>
            <a:endParaRPr lang="en-US" dirty="0"/>
          </a:p>
        </p:txBody>
      </p:sp>
      <p:sp>
        <p:nvSpPr>
          <p:cNvPr id="21" name="Rectangle 20"/>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7764406" y="221797"/>
            <a:ext cx="628649" cy="575765"/>
          </a:xfrm>
          <a:prstGeom prst="rect">
            <a:avLst/>
          </a:prstGeom>
        </p:spPr>
        <p:txBody>
          <a:bodyPr vert="horz" lIns="91440" tIns="45720" rIns="91440" bIns="45720" rtlCol="0" anchor="b"/>
          <a:lstStyle>
            <a:lvl1pPr algn="ctr">
              <a:defRPr sz="2100" b="0" i="0">
                <a:solidFill>
                  <a:schemeClr val="bg1"/>
                </a:solidFill>
              </a:defRPr>
            </a:lvl1pPr>
          </a:lstStyle>
          <a:p>
            <a:pPr marL="0" lvl="0" indent="0" algn="r" rtl="0">
              <a:spcBef>
                <a:spcPts val="0"/>
              </a:spcBef>
              <a:spcAft>
                <a:spcPts val="0"/>
              </a:spcAft>
              <a:buNone/>
            </a:pPr>
            <a:fld id="{00000000-1234-1234-1234-123412341234}" type="slidenum">
              <a:rPr lang="en" smtClean="0"/>
              <a:t>‹#›</a:t>
            </a:fld>
            <a:endParaRPr lang="en" dirty="0"/>
          </a:p>
        </p:txBody>
      </p:sp>
    </p:spTree>
    <p:extLst>
      <p:ext uri="{BB962C8B-B14F-4D97-AF65-F5344CB8AC3E}">
        <p14:creationId xmlns:p14="http://schemas.microsoft.com/office/powerpoint/2010/main" val="1286051625"/>
      </p:ext>
    </p:extLst>
  </p:cSld>
  <p:clrMap bg1="lt1" tx1="dk1" bg2="lt2" tx2="dk2" accent1="accent1" accent2="accent2" accent3="accent3" accent4="accent4" accent5="accent5" accent6="accent6" hlink="hlink" folHlink="folHlink"/>
  <p:sldLayoutIdLst>
    <p:sldLayoutId id="2147483811" r:id="rId1"/>
    <p:sldLayoutId id="2147483812" r:id="rId2"/>
    <p:sldLayoutId id="2147483813" r:id="rId3"/>
    <p:sldLayoutId id="2147483814" r:id="rId4"/>
    <p:sldLayoutId id="2147483815" r:id="rId5"/>
    <p:sldLayoutId id="2147483816" r:id="rId6"/>
    <p:sldLayoutId id="2147483817" r:id="rId7"/>
    <p:sldLayoutId id="2147483818" r:id="rId8"/>
    <p:sldLayoutId id="2147483819" r:id="rId9"/>
    <p:sldLayoutId id="2147483820" r:id="rId10"/>
    <p:sldLayoutId id="2147483821" r:id="rId11"/>
    <p:sldLayoutId id="2147483822" r:id="rId12"/>
    <p:sldLayoutId id="2147483823" r:id="rId13"/>
    <p:sldLayoutId id="2147483824" r:id="rId14"/>
    <p:sldLayoutId id="2147483825" r:id="rId15"/>
    <p:sldLayoutId id="2147483826" r:id="rId16"/>
    <p:sldLayoutId id="2147483827" r:id="rId17"/>
    <p:sldLayoutId id="2147483829" r:id="rId18"/>
  </p:sldLayoutIdLst>
  <p:hf sldNum="0" hdr="0" ftr="0" dt="0"/>
  <p:txStyles>
    <p:titleStyle>
      <a:lvl1pPr algn="l" defTabSz="342900" rtl="0" eaLnBrk="1" latinLnBrk="0" hangingPunct="1">
        <a:spcBef>
          <a:spcPct val="0"/>
        </a:spcBef>
        <a:buNone/>
        <a:defRPr sz="27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b="0" i="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b="0" i="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hyperlink" Target="https://www.consumerfinance.gov/data-research/consumer-complaints/"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18.xml"/><Relationship Id="rId6" Type="http://schemas.openxmlformats.org/officeDocument/2006/relationships/image" Target="../media/image2.png"/><Relationship Id="rId5" Type="http://schemas.openxmlformats.org/officeDocument/2006/relationships/hyperlink" Target="https://hub.docker.com/r/tarunmt/citi_fastapi_server" TargetMode="External"/><Relationship Id="rId4" Type="http://schemas.openxmlformats.org/officeDocument/2006/relationships/hyperlink" Target="http://ec2-43-204-112-191.ap-south-1.compute.amazonaws.com:4000/docs"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18.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18.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6.xml"/><Relationship Id="rId1" Type="http://schemas.openxmlformats.org/officeDocument/2006/relationships/slideLayout" Target="../slideLayouts/slideLayout18.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8.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7.xml"/><Relationship Id="rId1" Type="http://schemas.openxmlformats.org/officeDocument/2006/relationships/slideLayout" Target="../slideLayouts/slideLayout18.xml"/><Relationship Id="rId5" Type="http://schemas.openxmlformats.org/officeDocument/2006/relationships/image" Target="../media/image23.svg"/><Relationship Id="rId4" Type="http://schemas.openxmlformats.org/officeDocument/2006/relationships/image" Target="../media/image22.pn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8.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8" Type="http://schemas.openxmlformats.org/officeDocument/2006/relationships/image" Target="../media/image8.jpeg"/><Relationship Id="rId13" Type="http://schemas.openxmlformats.org/officeDocument/2006/relationships/image" Target="../media/image13.svg"/><Relationship Id="rId3" Type="http://schemas.openxmlformats.org/officeDocument/2006/relationships/image" Target="../media/image3.jpeg"/><Relationship Id="rId7" Type="http://schemas.openxmlformats.org/officeDocument/2006/relationships/image" Target="../media/image7.svg"/><Relationship Id="rId12"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6.png"/><Relationship Id="rId11" Type="http://schemas.openxmlformats.org/officeDocument/2006/relationships/image" Target="../media/image11.svg"/><Relationship Id="rId5" Type="http://schemas.openxmlformats.org/officeDocument/2006/relationships/image" Target="../media/image5.sv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hyperlink" Target="https://www.consumerfinance.gov/data-research/consumer-complaint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72" name="Google Shape;72;p2"/>
          <p:cNvSpPr txBox="1">
            <a:spLocks noGrp="1"/>
          </p:cNvSpPr>
          <p:nvPr>
            <p:ph type="body" idx="1"/>
          </p:nvPr>
        </p:nvSpPr>
        <p:spPr>
          <a:xfrm>
            <a:off x="1234410" y="3206290"/>
            <a:ext cx="6796087" cy="1071562"/>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800"/>
              <a:buNone/>
            </a:pPr>
            <a:r>
              <a:rPr lang="en" sz="1800" b="1" i="1" dirty="0">
                <a:solidFill>
                  <a:srgbClr val="0075C4"/>
                </a:solidFill>
                <a:latin typeface="+mj-lt"/>
              </a:rPr>
              <a:t> </a:t>
            </a:r>
            <a:r>
              <a:rPr lang="en-US" sz="1800" b="1" i="0" dirty="0">
                <a:solidFill>
                  <a:schemeClr val="tx1"/>
                </a:solidFill>
                <a:effectLst/>
                <a:latin typeface="+mj-lt"/>
              </a:rPr>
              <a:t>Transformer based deep learning classification model for classifying costumer complaints</a:t>
            </a:r>
            <a:endParaRPr sz="1800" b="1" i="1" dirty="0">
              <a:solidFill>
                <a:schemeClr val="tx1"/>
              </a:solidFill>
              <a:latin typeface="+mj-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1"/>
        <p:cNvGrpSpPr/>
        <p:nvPr/>
      </p:nvGrpSpPr>
      <p:grpSpPr>
        <a:xfrm>
          <a:off x="0" y="0"/>
          <a:ext cx="0" cy="0"/>
          <a:chOff x="0" y="0"/>
          <a:chExt cx="0" cy="0"/>
        </a:xfrm>
      </p:grpSpPr>
      <p:grpSp>
        <p:nvGrpSpPr>
          <p:cNvPr id="100" name="Group 99">
            <a:extLst>
              <a:ext uri="{FF2B5EF4-FFF2-40B4-BE49-F238E27FC236}">
                <a16:creationId xmlns:a16="http://schemas.microsoft.com/office/drawing/2014/main" id="{7084313B-C03D-4981-9786-879159A603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9144000" cy="5143500"/>
            <a:chOff x="0" y="0"/>
            <a:chExt cx="12192000" cy="6858000"/>
          </a:xfrm>
        </p:grpSpPr>
        <p:sp>
          <p:nvSpPr>
            <p:cNvPr id="101" name="Rectangle 100">
              <a:extLst>
                <a:ext uri="{FF2B5EF4-FFF2-40B4-BE49-F238E27FC236}">
                  <a16:creationId xmlns:a16="http://schemas.microsoft.com/office/drawing/2014/main" id="{A99190B9-52DD-45DC-BE21-AACE88FEC7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2" name="Oval 101">
              <a:extLst>
                <a:ext uri="{FF2B5EF4-FFF2-40B4-BE49-F238E27FC236}">
                  <a16:creationId xmlns:a16="http://schemas.microsoft.com/office/drawing/2014/main" id="{D1EE260A-12FB-4D71-A318-71BED7FF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3" name="Oval 102">
              <a:extLst>
                <a:ext uri="{FF2B5EF4-FFF2-40B4-BE49-F238E27FC236}">
                  <a16:creationId xmlns:a16="http://schemas.microsoft.com/office/drawing/2014/main" id="{B52EC39A-8D44-4CEF-820F-A442CFA42D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4" name="Oval 103">
              <a:extLst>
                <a:ext uri="{FF2B5EF4-FFF2-40B4-BE49-F238E27FC236}">
                  <a16:creationId xmlns:a16="http://schemas.microsoft.com/office/drawing/2014/main" id="{2D010773-529F-4A3D-A0AB-E7CE12DC61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5" name="Oval 104">
              <a:extLst>
                <a:ext uri="{FF2B5EF4-FFF2-40B4-BE49-F238E27FC236}">
                  <a16:creationId xmlns:a16="http://schemas.microsoft.com/office/drawing/2014/main" id="{D7582733-2D5B-4103-A63C-0D0D81780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6" name="Oval 105">
              <a:extLst>
                <a:ext uri="{FF2B5EF4-FFF2-40B4-BE49-F238E27FC236}">
                  <a16:creationId xmlns:a16="http://schemas.microsoft.com/office/drawing/2014/main" id="{6D073C2A-0E86-458E-88D4-27124FDAD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7" name="Freeform 5">
              <a:extLst>
                <a:ext uri="{FF2B5EF4-FFF2-40B4-BE49-F238E27FC236}">
                  <a16:creationId xmlns:a16="http://schemas.microsoft.com/office/drawing/2014/main" id="{01A64F04-7AF7-48B9-A1B0-956BBCEEFE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8" name="Freeform 5">
              <a:extLst>
                <a:ext uri="{FF2B5EF4-FFF2-40B4-BE49-F238E27FC236}">
                  <a16:creationId xmlns:a16="http://schemas.microsoft.com/office/drawing/2014/main" id="{989ABE99-7694-4211-A627-459BE5422B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09" name="Freeform 5">
              <a:extLst>
                <a:ext uri="{FF2B5EF4-FFF2-40B4-BE49-F238E27FC236}">
                  <a16:creationId xmlns:a16="http://schemas.microsoft.com/office/drawing/2014/main" id="{254B4214-6F53-497C-8322-9CE8158AA3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11" name="Rectangle 110">
            <a:extLst>
              <a:ext uri="{FF2B5EF4-FFF2-40B4-BE49-F238E27FC236}">
                <a16:creationId xmlns:a16="http://schemas.microsoft.com/office/drawing/2014/main" id="{20E145FF-1D18-4246-A2BA-9F6B4D5336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113" name="Rectangle 112">
            <a:extLst>
              <a:ext uri="{FF2B5EF4-FFF2-40B4-BE49-F238E27FC236}">
                <a16:creationId xmlns:a16="http://schemas.microsoft.com/office/drawing/2014/main" id="{324E43EB-867C-4B35-9A5C-E435157C7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5" name="Rectangle 114">
            <a:extLst>
              <a:ext uri="{FF2B5EF4-FFF2-40B4-BE49-F238E27FC236}">
                <a16:creationId xmlns:a16="http://schemas.microsoft.com/office/drawing/2014/main" id="{A7C0F5DA-B59F-4F13-8BB8-FFD8F2C57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17" name="Freeform 5">
            <a:extLst>
              <a:ext uri="{FF2B5EF4-FFF2-40B4-BE49-F238E27FC236}">
                <a16:creationId xmlns:a16="http://schemas.microsoft.com/office/drawing/2014/main" id="{9CEA1DEC-CC9E-4776-9E08-048A15BFA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2355364" y="1369559"/>
            <a:ext cx="2474555" cy="330693"/>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9" name="Freeform: Shape 118">
            <a:extLst>
              <a:ext uri="{FF2B5EF4-FFF2-40B4-BE49-F238E27FC236}">
                <a16:creationId xmlns:a16="http://schemas.microsoft.com/office/drawing/2014/main" id="{9CE399CF-F4B8-4832-A8CB-B93F6B1EF4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3878973" y="-105650"/>
            <a:ext cx="4540253" cy="5354799"/>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bg1"/>
          </a:solidFill>
          <a:ln>
            <a:noFill/>
          </a:ln>
        </p:spPr>
      </p:sp>
      <p:sp>
        <p:nvSpPr>
          <p:cNvPr id="121" name="Freeform 5">
            <a:extLst>
              <a:ext uri="{FF2B5EF4-FFF2-40B4-BE49-F238E27FC236}">
                <a16:creationId xmlns:a16="http://schemas.microsoft.com/office/drawing/2014/main" id="{1F23E73A-FDC8-462C-83C1-3AA896144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190"/>
            <a:ext cx="9144000" cy="5142310"/>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95" name="Google Shape;95;p5"/>
          <p:cNvSpPr txBox="1"/>
          <p:nvPr/>
        </p:nvSpPr>
        <p:spPr>
          <a:xfrm>
            <a:off x="3967557" y="328134"/>
            <a:ext cx="4126961" cy="4465744"/>
          </a:xfrm>
          <a:prstGeom prst="rect">
            <a:avLst/>
          </a:prstGeom>
        </p:spPr>
        <p:txBody>
          <a:bodyPr spcFirstLastPara="1" vert="horz" lIns="91440" tIns="45720" rIns="91440" bIns="45720" rtlCol="0" anchor="ctr" anchorCtr="0">
            <a:normAutofit/>
          </a:bodyPr>
          <a:lstStyle/>
          <a:p>
            <a:pPr marR="0" lvl="0">
              <a:lnSpc>
                <a:spcPct val="90000"/>
              </a:lnSpc>
              <a:spcBef>
                <a:spcPts val="1000"/>
              </a:spcBef>
              <a:buClr>
                <a:schemeClr val="accent1"/>
              </a:buClr>
              <a:buSzPct val="80000"/>
            </a:pPr>
            <a:r>
              <a:rPr lang="en-US" sz="1200" u="none" strike="noStrike" cap="none" dirty="0">
                <a:solidFill>
                  <a:schemeClr val="tx1">
                    <a:lumMod val="75000"/>
                    <a:lumOff val="25000"/>
                  </a:schemeClr>
                </a:solidFill>
                <a:sym typeface="Calibri"/>
              </a:rPr>
              <a:t>2. Fine-tune BERT model for Classification of consumer complaints :</a:t>
            </a:r>
            <a:endParaRPr lang="en-US" sz="1200" dirty="0">
              <a:solidFill>
                <a:schemeClr val="tx1">
                  <a:lumMod val="75000"/>
                  <a:lumOff val="25000"/>
                </a:schemeClr>
              </a:solidFill>
              <a:sym typeface="Calibri"/>
            </a:endParaRPr>
          </a:p>
          <a:p>
            <a:pPr marL="285750" indent="-228600">
              <a:lnSpc>
                <a:spcPct val="90000"/>
              </a:lnSpc>
              <a:spcBef>
                <a:spcPts val="1000"/>
              </a:spcBef>
              <a:buClr>
                <a:schemeClr val="accent1"/>
              </a:buClr>
              <a:buSzPct val="80000"/>
              <a:buFont typeface="Wingdings 3" charset="2"/>
              <a:buChar char=""/>
            </a:pPr>
            <a:r>
              <a:rPr lang="en-US" sz="1200" dirty="0">
                <a:solidFill>
                  <a:schemeClr val="tx1">
                    <a:lumMod val="75000"/>
                    <a:lumOff val="25000"/>
                  </a:schemeClr>
                </a:solidFill>
                <a:effectLst/>
              </a:rPr>
              <a:t>Input data modelling:</a:t>
            </a:r>
            <a:endParaRPr lang="en-US" sz="1200" dirty="0">
              <a:solidFill>
                <a:schemeClr val="tx1">
                  <a:lumMod val="75000"/>
                  <a:lumOff val="25000"/>
                </a:schemeClr>
              </a:solidFill>
              <a:sym typeface="Calibri"/>
            </a:endParaRPr>
          </a:p>
          <a:p>
            <a:pPr marL="285750" indent="-228600">
              <a:lnSpc>
                <a:spcPct val="90000"/>
              </a:lnSpc>
              <a:spcBef>
                <a:spcPts val="1000"/>
              </a:spcBef>
              <a:buClr>
                <a:schemeClr val="accent1"/>
              </a:buClr>
              <a:buSzPct val="80000"/>
              <a:buFont typeface="Wingdings 3" charset="2"/>
              <a:buChar char=""/>
            </a:pPr>
            <a:r>
              <a:rPr lang="en-US" sz="1200" dirty="0">
                <a:solidFill>
                  <a:schemeClr val="tx1">
                    <a:lumMod val="75000"/>
                    <a:lumOff val="25000"/>
                  </a:schemeClr>
                </a:solidFill>
                <a:effectLst/>
              </a:rPr>
              <a:t>Model Building</a:t>
            </a:r>
          </a:p>
          <a:p>
            <a:pPr marL="285750" indent="-228600">
              <a:lnSpc>
                <a:spcPct val="90000"/>
              </a:lnSpc>
              <a:spcBef>
                <a:spcPts val="1000"/>
              </a:spcBef>
              <a:buClr>
                <a:schemeClr val="accent1"/>
              </a:buClr>
              <a:buSzPct val="80000"/>
              <a:buFont typeface="Wingdings 3" charset="2"/>
              <a:buChar char=""/>
            </a:pPr>
            <a:r>
              <a:rPr lang="en-US" sz="1200" dirty="0">
                <a:solidFill>
                  <a:schemeClr val="tx1">
                    <a:lumMod val="75000"/>
                    <a:lumOff val="25000"/>
                  </a:schemeClr>
                </a:solidFill>
                <a:effectLst/>
              </a:rPr>
              <a:t>Model Compilation</a:t>
            </a:r>
          </a:p>
          <a:p>
            <a:pPr marL="285750" indent="-228600">
              <a:lnSpc>
                <a:spcPct val="90000"/>
              </a:lnSpc>
              <a:spcBef>
                <a:spcPts val="1000"/>
              </a:spcBef>
              <a:buClr>
                <a:schemeClr val="accent1"/>
              </a:buClr>
              <a:buSzPct val="80000"/>
              <a:buFont typeface="Wingdings 3" charset="2"/>
              <a:buChar char=""/>
            </a:pPr>
            <a:r>
              <a:rPr lang="en-US" sz="1200" dirty="0">
                <a:solidFill>
                  <a:schemeClr val="tx1">
                    <a:lumMod val="75000"/>
                    <a:lumOff val="25000"/>
                  </a:schemeClr>
                </a:solidFill>
                <a:effectLst/>
              </a:rPr>
              <a:t>Model Training</a:t>
            </a:r>
          </a:p>
          <a:p>
            <a:pPr marL="285750" indent="-228600">
              <a:lnSpc>
                <a:spcPct val="90000"/>
              </a:lnSpc>
              <a:spcBef>
                <a:spcPts val="1000"/>
              </a:spcBef>
              <a:buClr>
                <a:schemeClr val="accent1"/>
              </a:buClr>
              <a:buSzPct val="80000"/>
              <a:buFont typeface="Wingdings 3" charset="2"/>
              <a:buChar char=""/>
            </a:pPr>
            <a:r>
              <a:rPr lang="en-US" sz="1200" dirty="0">
                <a:solidFill>
                  <a:schemeClr val="tx1">
                    <a:lumMod val="75000"/>
                    <a:lumOff val="25000"/>
                  </a:schemeClr>
                </a:solidFill>
                <a:effectLst/>
              </a:rPr>
              <a:t>Model Evaluation</a:t>
            </a:r>
          </a:p>
          <a:p>
            <a:pPr marL="457200" indent="-228600">
              <a:lnSpc>
                <a:spcPct val="90000"/>
              </a:lnSpc>
              <a:spcBef>
                <a:spcPts val="1000"/>
              </a:spcBef>
              <a:buClr>
                <a:schemeClr val="accent1"/>
              </a:buClr>
              <a:buSzPct val="80000"/>
              <a:buFont typeface="Wingdings 3" charset="2"/>
              <a:buChar char=""/>
            </a:pPr>
            <a:endParaRPr lang="en-US" sz="1200" dirty="0">
              <a:solidFill>
                <a:schemeClr val="tx1">
                  <a:lumMod val="75000"/>
                  <a:lumOff val="25000"/>
                </a:schemeClr>
              </a:solidFill>
              <a:effectLst/>
            </a:endParaRPr>
          </a:p>
          <a:p>
            <a:pPr indent="-228600">
              <a:lnSpc>
                <a:spcPct val="90000"/>
              </a:lnSpc>
              <a:spcBef>
                <a:spcPts val="1000"/>
              </a:spcBef>
              <a:buClr>
                <a:schemeClr val="accent1"/>
              </a:buClr>
              <a:buSzPct val="80000"/>
              <a:buFont typeface="Wingdings 3" charset="2"/>
              <a:buChar char=""/>
            </a:pPr>
            <a:r>
              <a:rPr lang="en-US" sz="1200" u="none" strike="noStrike" cap="none" dirty="0">
                <a:solidFill>
                  <a:schemeClr val="tx1">
                    <a:lumMod val="75000"/>
                    <a:lumOff val="25000"/>
                  </a:schemeClr>
                </a:solidFill>
                <a:sym typeface="Calibri"/>
              </a:rPr>
              <a:t>developed model has achieved 90% accuracy(</a:t>
            </a:r>
            <a:r>
              <a:rPr lang="en-US" sz="1200" dirty="0">
                <a:solidFill>
                  <a:schemeClr val="tx1">
                    <a:lumMod val="75000"/>
                    <a:lumOff val="25000"/>
                  </a:schemeClr>
                </a:solidFill>
                <a:sym typeface="Calibri"/>
              </a:rPr>
              <a:t>model can further fine-tuned to get even better accuracy)</a:t>
            </a:r>
          </a:p>
          <a:p>
            <a:pPr indent="-228600">
              <a:lnSpc>
                <a:spcPct val="90000"/>
              </a:lnSpc>
              <a:spcBef>
                <a:spcPts val="1000"/>
              </a:spcBef>
              <a:buClr>
                <a:schemeClr val="accent1"/>
              </a:buClr>
              <a:buSzPct val="80000"/>
              <a:buFont typeface="Wingdings 3" charset="2"/>
              <a:buChar char=""/>
            </a:pPr>
            <a:endParaRPr lang="en-US" sz="1200" u="none" strike="noStrike" cap="none" dirty="0">
              <a:solidFill>
                <a:schemeClr val="tx1">
                  <a:lumMod val="75000"/>
                  <a:lumOff val="25000"/>
                </a:schemeClr>
              </a:solidFill>
              <a:sym typeface="Calibri"/>
            </a:endParaRPr>
          </a:p>
          <a:p>
            <a:pPr indent="-228600">
              <a:lnSpc>
                <a:spcPct val="90000"/>
              </a:lnSpc>
              <a:spcBef>
                <a:spcPts val="1000"/>
              </a:spcBef>
              <a:buClr>
                <a:schemeClr val="accent1"/>
              </a:buClr>
              <a:buSzPct val="80000"/>
              <a:buFont typeface="Wingdings 3" charset="2"/>
              <a:buChar char=""/>
            </a:pPr>
            <a:r>
              <a:rPr lang="en-US" sz="1200" u="none" strike="noStrike" cap="none" dirty="0">
                <a:solidFill>
                  <a:schemeClr val="tx1">
                    <a:lumMod val="75000"/>
                    <a:lumOff val="25000"/>
                  </a:schemeClr>
                </a:solidFill>
                <a:sym typeface="Calibri"/>
              </a:rPr>
              <a:t>code with details can be found in my Jupyter notebook:</a:t>
            </a:r>
          </a:p>
          <a:p>
            <a:pPr marR="0" lvl="0" indent="-228600">
              <a:lnSpc>
                <a:spcPct val="90000"/>
              </a:lnSpc>
              <a:spcBef>
                <a:spcPts val="1000"/>
              </a:spcBef>
              <a:buClr>
                <a:schemeClr val="accent1"/>
              </a:buClr>
              <a:buSzPct val="80000"/>
              <a:buFont typeface="Wingdings 3" charset="2"/>
              <a:buChar char=""/>
            </a:pPr>
            <a:r>
              <a:rPr lang="en-US" sz="1200" b="1" u="none" strike="noStrike" cap="none" dirty="0">
                <a:solidFill>
                  <a:schemeClr val="tx1">
                    <a:lumMod val="75000"/>
                    <a:lumOff val="25000"/>
                  </a:schemeClr>
                </a:solidFill>
                <a:sym typeface="Calibri"/>
              </a:rPr>
              <a:t>https://github.com/tarunmukku/BERT-multi-class-compliants-classification/blob/main/BERT_multi_class_classification_compliants_final.ipynb</a:t>
            </a:r>
          </a:p>
        </p:txBody>
      </p:sp>
    </p:spTree>
    <p:extLst>
      <p:ext uri="{BB962C8B-B14F-4D97-AF65-F5344CB8AC3E}">
        <p14:creationId xmlns:p14="http://schemas.microsoft.com/office/powerpoint/2010/main" val="37823520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1"/>
        <p:cNvGrpSpPr/>
        <p:nvPr/>
      </p:nvGrpSpPr>
      <p:grpSpPr>
        <a:xfrm>
          <a:off x="0" y="0"/>
          <a:ext cx="0" cy="0"/>
          <a:chOff x="0" y="0"/>
          <a:chExt cx="0" cy="0"/>
        </a:xfrm>
      </p:grpSpPr>
      <p:grpSp>
        <p:nvGrpSpPr>
          <p:cNvPr id="101" name="Group 100">
            <a:extLst>
              <a:ext uri="{FF2B5EF4-FFF2-40B4-BE49-F238E27FC236}">
                <a16:creationId xmlns:a16="http://schemas.microsoft.com/office/drawing/2014/main" id="{DDA34B8A-FA8D-4E16-AD72-7B60B1C258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9144000" cy="5143500"/>
            <a:chOff x="0" y="0"/>
            <a:chExt cx="12192000" cy="6858000"/>
          </a:xfrm>
        </p:grpSpPr>
        <p:sp>
          <p:nvSpPr>
            <p:cNvPr id="102" name="Rectangle 101">
              <a:extLst>
                <a:ext uri="{FF2B5EF4-FFF2-40B4-BE49-F238E27FC236}">
                  <a16:creationId xmlns:a16="http://schemas.microsoft.com/office/drawing/2014/main" id="{6885D229-60DD-4D71-8181-10E781C149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3" name="Oval 102">
              <a:extLst>
                <a:ext uri="{FF2B5EF4-FFF2-40B4-BE49-F238E27FC236}">
                  <a16:creationId xmlns:a16="http://schemas.microsoft.com/office/drawing/2014/main" id="{0B0DAA45-BE66-4F0C-93A6-519D94107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4" name="Oval 103">
              <a:extLst>
                <a:ext uri="{FF2B5EF4-FFF2-40B4-BE49-F238E27FC236}">
                  <a16:creationId xmlns:a16="http://schemas.microsoft.com/office/drawing/2014/main" id="{EF449A3D-A43B-4688-BD89-35734D0072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5" name="Oval 104">
              <a:extLst>
                <a:ext uri="{FF2B5EF4-FFF2-40B4-BE49-F238E27FC236}">
                  <a16:creationId xmlns:a16="http://schemas.microsoft.com/office/drawing/2014/main" id="{74E9975C-AF3D-48EF-B3F0-112A01A382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6" name="Oval 105">
              <a:extLst>
                <a:ext uri="{FF2B5EF4-FFF2-40B4-BE49-F238E27FC236}">
                  <a16:creationId xmlns:a16="http://schemas.microsoft.com/office/drawing/2014/main" id="{CF00A076-2FEA-40D1-8F85-8424817979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7" name="Oval 106">
              <a:extLst>
                <a:ext uri="{FF2B5EF4-FFF2-40B4-BE49-F238E27FC236}">
                  <a16:creationId xmlns:a16="http://schemas.microsoft.com/office/drawing/2014/main" id="{A2E68741-6133-4CAA-BF3C-F0E6CF40C5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8" name="Freeform 5">
              <a:extLst>
                <a:ext uri="{FF2B5EF4-FFF2-40B4-BE49-F238E27FC236}">
                  <a16:creationId xmlns:a16="http://schemas.microsoft.com/office/drawing/2014/main" id="{76C01C64-4A8B-42FC-93C5-2D6A3EBAB7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9" name="Freeform 5">
              <a:extLst>
                <a:ext uri="{FF2B5EF4-FFF2-40B4-BE49-F238E27FC236}">
                  <a16:creationId xmlns:a16="http://schemas.microsoft.com/office/drawing/2014/main" id="{D969AEA9-C1EE-45E1-9964-D9705492E1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10" name="Freeform 5">
              <a:extLst>
                <a:ext uri="{FF2B5EF4-FFF2-40B4-BE49-F238E27FC236}">
                  <a16:creationId xmlns:a16="http://schemas.microsoft.com/office/drawing/2014/main" id="{4845E67D-4E5B-44B3-AB74-5E95C839E7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12" name="Rectangle 111">
            <a:extLst>
              <a:ext uri="{FF2B5EF4-FFF2-40B4-BE49-F238E27FC236}">
                <a16:creationId xmlns:a16="http://schemas.microsoft.com/office/drawing/2014/main" id="{079CE317-680B-449C-A423-71C1FE069B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14" name="Rectangle 113">
            <a:extLst>
              <a:ext uri="{FF2B5EF4-FFF2-40B4-BE49-F238E27FC236}">
                <a16:creationId xmlns:a16="http://schemas.microsoft.com/office/drawing/2014/main" id="{643780CE-2BE5-46F6-97B2-60DF30217E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16" name="Freeform: Shape 115">
            <a:extLst>
              <a:ext uri="{FF2B5EF4-FFF2-40B4-BE49-F238E27FC236}">
                <a16:creationId xmlns:a16="http://schemas.microsoft.com/office/drawing/2014/main" id="{61A87A49-68E6-459E-A5A6-46229FF421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3878973" y="-105650"/>
            <a:ext cx="4540253" cy="5354799"/>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118" name="Freeform 5">
            <a:extLst>
              <a:ext uri="{FF2B5EF4-FFF2-40B4-BE49-F238E27FC236}">
                <a16:creationId xmlns:a16="http://schemas.microsoft.com/office/drawing/2014/main" id="{F6ACD5FC-CAFE-48EB-B765-60EED2E0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190"/>
            <a:ext cx="9144000" cy="5142310"/>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pic>
        <p:nvPicPr>
          <p:cNvPr id="5" name="Picture 4">
            <a:extLst>
              <a:ext uri="{FF2B5EF4-FFF2-40B4-BE49-F238E27FC236}">
                <a16:creationId xmlns:a16="http://schemas.microsoft.com/office/drawing/2014/main" id="{0ACE120E-CBB1-4062-BEED-1EA596033AA1}"/>
              </a:ext>
            </a:extLst>
          </p:cNvPr>
          <p:cNvPicPr>
            <a:picLocks noChangeAspect="1"/>
          </p:cNvPicPr>
          <p:nvPr/>
        </p:nvPicPr>
        <p:blipFill>
          <a:blip r:embed="rId4"/>
          <a:stretch>
            <a:fillRect/>
          </a:stretch>
        </p:blipFill>
        <p:spPr>
          <a:xfrm>
            <a:off x="3895955" y="1379329"/>
            <a:ext cx="4793650" cy="2384840"/>
          </a:xfrm>
          <a:prstGeom prst="rect">
            <a:avLst/>
          </a:prstGeom>
        </p:spPr>
      </p:pic>
      <p:sp>
        <p:nvSpPr>
          <p:cNvPr id="120" name="Rectangle 119">
            <a:extLst>
              <a:ext uri="{FF2B5EF4-FFF2-40B4-BE49-F238E27FC236}">
                <a16:creationId xmlns:a16="http://schemas.microsoft.com/office/drawing/2014/main" id="{9F33B405-D785-4738-B1C0-6A0AA5E98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2" name="Oval 121">
            <a:extLst>
              <a:ext uri="{FF2B5EF4-FFF2-40B4-BE49-F238E27FC236}">
                <a16:creationId xmlns:a16="http://schemas.microsoft.com/office/drawing/2014/main" id="{4233DC0E-DE6C-4FB6-A529-51B162641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00250"/>
            <a:ext cx="3143250" cy="314325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4" name="Oval 123">
            <a:extLst>
              <a:ext uri="{FF2B5EF4-FFF2-40B4-BE49-F238E27FC236}">
                <a16:creationId xmlns:a16="http://schemas.microsoft.com/office/drawing/2014/main" id="{3870477F-E451-4BC3-863F-0E2FC5728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71700"/>
            <a:ext cx="1771650" cy="177165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5" name="Google Shape;95;p5"/>
          <p:cNvSpPr txBox="1"/>
          <p:nvPr/>
        </p:nvSpPr>
        <p:spPr>
          <a:xfrm>
            <a:off x="812324" y="928873"/>
            <a:ext cx="2350294" cy="2924175"/>
          </a:xfrm>
          <a:prstGeom prst="rect">
            <a:avLst/>
          </a:prstGeom>
        </p:spPr>
        <p:txBody>
          <a:bodyPr spcFirstLastPara="1" vert="horz" lIns="91440" tIns="45720" rIns="91440" bIns="45720" rtlCol="0" anchorCtr="0">
            <a:normAutofit/>
          </a:bodyPr>
          <a:lstStyle/>
          <a:p>
            <a:pPr indent="-228600">
              <a:lnSpc>
                <a:spcPct val="90000"/>
              </a:lnSpc>
              <a:spcBef>
                <a:spcPts val="1000"/>
              </a:spcBef>
              <a:buClr>
                <a:schemeClr val="accent1"/>
              </a:buClr>
              <a:buSzPct val="80000"/>
              <a:buFont typeface="Wingdings 3" charset="2"/>
              <a:buChar char=""/>
            </a:pPr>
            <a:r>
              <a:rPr lang="en-US" sz="1700" dirty="0">
                <a:solidFill>
                  <a:srgbClr val="FFFFFF"/>
                </a:solidFill>
              </a:rPr>
              <a:t>Evaluation Metrics:</a:t>
            </a:r>
          </a:p>
          <a:p>
            <a:pPr indent="-228600">
              <a:lnSpc>
                <a:spcPct val="90000"/>
              </a:lnSpc>
              <a:spcBef>
                <a:spcPts val="1000"/>
              </a:spcBef>
              <a:buClr>
                <a:schemeClr val="accent1"/>
              </a:buClr>
              <a:buSzPct val="80000"/>
              <a:buFont typeface="Wingdings 3" charset="2"/>
              <a:buChar char=""/>
            </a:pPr>
            <a:endParaRPr lang="en-US" sz="1700" dirty="0">
              <a:solidFill>
                <a:srgbClr val="FFFFFF"/>
              </a:solidFill>
              <a:effectLst/>
            </a:endParaRPr>
          </a:p>
          <a:p>
            <a:pPr>
              <a:lnSpc>
                <a:spcPct val="90000"/>
              </a:lnSpc>
              <a:spcBef>
                <a:spcPts val="1000"/>
              </a:spcBef>
              <a:buClr>
                <a:schemeClr val="accent1"/>
              </a:buClr>
              <a:buSzPct val="80000"/>
            </a:pPr>
            <a:r>
              <a:rPr lang="en-US" sz="1700" dirty="0">
                <a:solidFill>
                  <a:srgbClr val="FFFFFF"/>
                </a:solidFill>
              </a:rPr>
              <a:t>The developed model achieved over 90% accuracy below is the classification report as generated by the model</a:t>
            </a:r>
          </a:p>
          <a:p>
            <a:pPr indent="-228600">
              <a:lnSpc>
                <a:spcPct val="90000"/>
              </a:lnSpc>
              <a:spcBef>
                <a:spcPts val="1000"/>
              </a:spcBef>
              <a:buClr>
                <a:schemeClr val="accent1"/>
              </a:buClr>
              <a:buSzPct val="80000"/>
              <a:buFont typeface="Wingdings 3" charset="2"/>
              <a:buChar char=""/>
            </a:pPr>
            <a:endParaRPr lang="en-US" sz="1700" dirty="0">
              <a:solidFill>
                <a:srgbClr val="FFFFFF"/>
              </a:solidFill>
            </a:endParaRPr>
          </a:p>
          <a:p>
            <a:pPr indent="-228600">
              <a:lnSpc>
                <a:spcPct val="90000"/>
              </a:lnSpc>
              <a:spcBef>
                <a:spcPts val="1000"/>
              </a:spcBef>
              <a:buClr>
                <a:schemeClr val="accent1"/>
              </a:buClr>
              <a:buSzPct val="80000"/>
              <a:buFont typeface="Wingdings 3" charset="2"/>
              <a:buChar char=""/>
            </a:pPr>
            <a:endParaRPr lang="en-US" sz="1700" dirty="0">
              <a:solidFill>
                <a:srgbClr val="FFFFFF"/>
              </a:solidFill>
            </a:endParaRPr>
          </a:p>
          <a:p>
            <a:pPr indent="-228600">
              <a:lnSpc>
                <a:spcPct val="90000"/>
              </a:lnSpc>
              <a:spcBef>
                <a:spcPts val="1000"/>
              </a:spcBef>
              <a:buClr>
                <a:schemeClr val="accent1"/>
              </a:buClr>
              <a:buSzPct val="80000"/>
              <a:buFont typeface="Wingdings 3" charset="2"/>
              <a:buChar char=""/>
            </a:pPr>
            <a:endParaRPr lang="en-US" sz="1700" dirty="0">
              <a:solidFill>
                <a:srgbClr val="FFFFFF"/>
              </a:solidFill>
              <a:effectLst/>
            </a:endParaRPr>
          </a:p>
          <a:p>
            <a:pPr indent="-228600">
              <a:lnSpc>
                <a:spcPct val="90000"/>
              </a:lnSpc>
              <a:spcBef>
                <a:spcPts val="1000"/>
              </a:spcBef>
              <a:buClr>
                <a:schemeClr val="accent1"/>
              </a:buClr>
              <a:buSzPct val="80000"/>
              <a:buFont typeface="Wingdings 3" charset="2"/>
              <a:buChar char=""/>
            </a:pPr>
            <a:endParaRPr lang="en-US" sz="1700" dirty="0">
              <a:solidFill>
                <a:srgbClr val="FFFFFF"/>
              </a:solidFill>
            </a:endParaRPr>
          </a:p>
        </p:txBody>
      </p:sp>
      <p:sp>
        <p:nvSpPr>
          <p:cNvPr id="126" name="Freeform 5">
            <a:extLst>
              <a:ext uri="{FF2B5EF4-FFF2-40B4-BE49-F238E27FC236}">
                <a16:creationId xmlns:a16="http://schemas.microsoft.com/office/drawing/2014/main" id="{B4A81DE1-E2BC-4A31-99EE-71350421B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2355364" y="1369559"/>
            <a:ext cx="2474555" cy="330693"/>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pic>
        <p:nvPicPr>
          <p:cNvPr id="96" name="Google Shape;96;p5"/>
          <p:cNvPicPr preferRelativeResize="0"/>
          <p:nvPr/>
        </p:nvPicPr>
        <p:blipFill rotWithShape="1">
          <a:blip r:embed="rId5">
            <a:alphaModFix/>
          </a:blip>
          <a:srcRect/>
          <a:stretch/>
        </p:blipFill>
        <p:spPr>
          <a:xfrm>
            <a:off x="8489825" y="178900"/>
            <a:ext cx="471675" cy="471675"/>
          </a:xfrm>
          <a:prstGeom prst="rect">
            <a:avLst/>
          </a:prstGeom>
          <a:noFill/>
          <a:ln>
            <a:noFill/>
          </a:ln>
        </p:spPr>
      </p:pic>
    </p:spTree>
    <p:extLst>
      <p:ext uri="{BB962C8B-B14F-4D97-AF65-F5344CB8AC3E}">
        <p14:creationId xmlns:p14="http://schemas.microsoft.com/office/powerpoint/2010/main" val="62936317"/>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1"/>
        <p:cNvGrpSpPr/>
        <p:nvPr/>
      </p:nvGrpSpPr>
      <p:grpSpPr>
        <a:xfrm>
          <a:off x="0" y="0"/>
          <a:ext cx="0" cy="0"/>
          <a:chOff x="0" y="0"/>
          <a:chExt cx="0" cy="0"/>
        </a:xfrm>
      </p:grpSpPr>
      <p:grpSp>
        <p:nvGrpSpPr>
          <p:cNvPr id="135" name="Group 134">
            <a:extLst>
              <a:ext uri="{FF2B5EF4-FFF2-40B4-BE49-F238E27FC236}">
                <a16:creationId xmlns:a16="http://schemas.microsoft.com/office/drawing/2014/main" id="{DDA34B8A-FA8D-4E16-AD72-7B60B1C258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9144000" cy="5143500"/>
            <a:chOff x="0" y="0"/>
            <a:chExt cx="12192000" cy="6858000"/>
          </a:xfrm>
        </p:grpSpPr>
        <p:sp>
          <p:nvSpPr>
            <p:cNvPr id="136" name="Rectangle 135">
              <a:extLst>
                <a:ext uri="{FF2B5EF4-FFF2-40B4-BE49-F238E27FC236}">
                  <a16:creationId xmlns:a16="http://schemas.microsoft.com/office/drawing/2014/main" id="{6885D229-60DD-4D71-8181-10E781C149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7" name="Oval 136">
              <a:extLst>
                <a:ext uri="{FF2B5EF4-FFF2-40B4-BE49-F238E27FC236}">
                  <a16:creationId xmlns:a16="http://schemas.microsoft.com/office/drawing/2014/main" id="{0B0DAA45-BE66-4F0C-93A6-519D94107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8" name="Oval 137">
              <a:extLst>
                <a:ext uri="{FF2B5EF4-FFF2-40B4-BE49-F238E27FC236}">
                  <a16:creationId xmlns:a16="http://schemas.microsoft.com/office/drawing/2014/main" id="{EF449A3D-A43B-4688-BD89-35734D0072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9" name="Oval 138">
              <a:extLst>
                <a:ext uri="{FF2B5EF4-FFF2-40B4-BE49-F238E27FC236}">
                  <a16:creationId xmlns:a16="http://schemas.microsoft.com/office/drawing/2014/main" id="{74E9975C-AF3D-48EF-B3F0-112A01A382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0" name="Oval 139">
              <a:extLst>
                <a:ext uri="{FF2B5EF4-FFF2-40B4-BE49-F238E27FC236}">
                  <a16:creationId xmlns:a16="http://schemas.microsoft.com/office/drawing/2014/main" id="{CF00A076-2FEA-40D1-8F85-8424817979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1" name="Oval 140">
              <a:extLst>
                <a:ext uri="{FF2B5EF4-FFF2-40B4-BE49-F238E27FC236}">
                  <a16:creationId xmlns:a16="http://schemas.microsoft.com/office/drawing/2014/main" id="{A2E68741-6133-4CAA-BF3C-F0E6CF40C5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2" name="Freeform 5">
              <a:extLst>
                <a:ext uri="{FF2B5EF4-FFF2-40B4-BE49-F238E27FC236}">
                  <a16:creationId xmlns:a16="http://schemas.microsoft.com/office/drawing/2014/main" id="{76C01C64-4A8B-42FC-93C5-2D6A3EBAB7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3" name="Freeform 5">
              <a:extLst>
                <a:ext uri="{FF2B5EF4-FFF2-40B4-BE49-F238E27FC236}">
                  <a16:creationId xmlns:a16="http://schemas.microsoft.com/office/drawing/2014/main" id="{D969AEA9-C1EE-45E1-9964-D9705492E1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4" name="Freeform 5">
              <a:extLst>
                <a:ext uri="{FF2B5EF4-FFF2-40B4-BE49-F238E27FC236}">
                  <a16:creationId xmlns:a16="http://schemas.microsoft.com/office/drawing/2014/main" id="{4845E67D-4E5B-44B3-AB74-5E95C839E7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46" name="Rectangle 145">
            <a:extLst>
              <a:ext uri="{FF2B5EF4-FFF2-40B4-BE49-F238E27FC236}">
                <a16:creationId xmlns:a16="http://schemas.microsoft.com/office/drawing/2014/main" id="{079CE317-680B-449C-A423-71C1FE069B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48" name="Rectangle 147">
            <a:extLst>
              <a:ext uri="{FF2B5EF4-FFF2-40B4-BE49-F238E27FC236}">
                <a16:creationId xmlns:a16="http://schemas.microsoft.com/office/drawing/2014/main" id="{643780CE-2BE5-46F6-97B2-60DF30217E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50" name="Freeform: Shape 149">
            <a:extLst>
              <a:ext uri="{FF2B5EF4-FFF2-40B4-BE49-F238E27FC236}">
                <a16:creationId xmlns:a16="http://schemas.microsoft.com/office/drawing/2014/main" id="{61A87A49-68E6-459E-A5A6-46229FF421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3878973" y="-105650"/>
            <a:ext cx="4540253" cy="5354799"/>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152" name="Freeform 5">
            <a:extLst>
              <a:ext uri="{FF2B5EF4-FFF2-40B4-BE49-F238E27FC236}">
                <a16:creationId xmlns:a16="http://schemas.microsoft.com/office/drawing/2014/main" id="{F6ACD5FC-CAFE-48EB-B765-60EED2E0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190"/>
            <a:ext cx="9144000" cy="5142310"/>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pic>
        <p:nvPicPr>
          <p:cNvPr id="3074" name="Picture 2">
            <a:extLst>
              <a:ext uri="{FF2B5EF4-FFF2-40B4-BE49-F238E27FC236}">
                <a16:creationId xmlns:a16="http://schemas.microsoft.com/office/drawing/2014/main" id="{D768D66B-8109-434B-8D37-EBE4531ED1B0}"/>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3867413" y="965310"/>
            <a:ext cx="4793650" cy="3834919"/>
          </a:xfrm>
          <a:prstGeom prst="rect">
            <a:avLst/>
          </a:prstGeom>
          <a:solidFill>
            <a:schemeClr val="tx1"/>
          </a:solidFill>
        </p:spPr>
      </p:pic>
      <p:sp>
        <p:nvSpPr>
          <p:cNvPr id="154" name="Rectangle 153">
            <a:extLst>
              <a:ext uri="{FF2B5EF4-FFF2-40B4-BE49-F238E27FC236}">
                <a16:creationId xmlns:a16="http://schemas.microsoft.com/office/drawing/2014/main" id="{9F33B405-D785-4738-B1C0-6A0AA5E98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56" name="Oval 155">
            <a:extLst>
              <a:ext uri="{FF2B5EF4-FFF2-40B4-BE49-F238E27FC236}">
                <a16:creationId xmlns:a16="http://schemas.microsoft.com/office/drawing/2014/main" id="{4233DC0E-DE6C-4FB6-A529-51B162641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00250"/>
            <a:ext cx="3143250" cy="314325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8" name="Oval 157">
            <a:extLst>
              <a:ext uri="{FF2B5EF4-FFF2-40B4-BE49-F238E27FC236}">
                <a16:creationId xmlns:a16="http://schemas.microsoft.com/office/drawing/2014/main" id="{3870477F-E451-4BC3-863F-0E2FC5728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71700"/>
            <a:ext cx="1771650" cy="177165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5" name="Google Shape;95;p5"/>
          <p:cNvSpPr txBox="1"/>
          <p:nvPr/>
        </p:nvSpPr>
        <p:spPr>
          <a:xfrm>
            <a:off x="866216" y="1590675"/>
            <a:ext cx="2350294" cy="2924175"/>
          </a:xfrm>
          <a:prstGeom prst="rect">
            <a:avLst/>
          </a:prstGeom>
        </p:spPr>
        <p:txBody>
          <a:bodyPr spcFirstLastPara="1" vert="horz" lIns="91440" tIns="45720" rIns="91440" bIns="45720" rtlCol="0" anchorCtr="0">
            <a:normAutofit/>
          </a:bodyPr>
          <a:lstStyle/>
          <a:p>
            <a:pPr>
              <a:spcBef>
                <a:spcPts val="1000"/>
              </a:spcBef>
              <a:buClr>
                <a:schemeClr val="accent1"/>
              </a:buClr>
              <a:buSzPct val="80000"/>
              <a:buFont typeface="Wingdings 3" charset="2"/>
              <a:buChar char=""/>
            </a:pPr>
            <a:r>
              <a:rPr lang="en-US" dirty="0">
                <a:solidFill>
                  <a:srgbClr val="FFFFFF"/>
                </a:solidFill>
              </a:rPr>
              <a:t>Evaluation Metrics:                Heat Map of predicted Vs Ture </a:t>
            </a:r>
          </a:p>
          <a:p>
            <a:pPr>
              <a:spcBef>
                <a:spcPts val="1000"/>
              </a:spcBef>
              <a:buClr>
                <a:schemeClr val="accent1"/>
              </a:buClr>
              <a:buSzPct val="80000"/>
              <a:buFont typeface="Wingdings 3" charset="2"/>
              <a:buChar char=""/>
            </a:pPr>
            <a:endParaRPr lang="en-US" dirty="0">
              <a:solidFill>
                <a:srgbClr val="FFFFFF"/>
              </a:solidFill>
              <a:effectLst/>
            </a:endParaRPr>
          </a:p>
          <a:p>
            <a:pPr>
              <a:spcBef>
                <a:spcPts val="1000"/>
              </a:spcBef>
              <a:buClr>
                <a:schemeClr val="accent1"/>
              </a:buClr>
              <a:buSzPct val="80000"/>
              <a:buFont typeface="Wingdings 3" charset="2"/>
              <a:buChar char=""/>
            </a:pPr>
            <a:endParaRPr lang="en-US" dirty="0">
              <a:solidFill>
                <a:srgbClr val="FFFFFF"/>
              </a:solidFill>
            </a:endParaRPr>
          </a:p>
          <a:p>
            <a:pPr>
              <a:spcBef>
                <a:spcPts val="1000"/>
              </a:spcBef>
              <a:buClr>
                <a:schemeClr val="accent1"/>
              </a:buClr>
              <a:buSzPct val="80000"/>
              <a:buFont typeface="Wingdings 3" charset="2"/>
              <a:buChar char=""/>
            </a:pPr>
            <a:endParaRPr lang="en-US" dirty="0">
              <a:solidFill>
                <a:srgbClr val="FFFFFF"/>
              </a:solidFill>
              <a:effectLst/>
            </a:endParaRPr>
          </a:p>
          <a:p>
            <a:pPr>
              <a:spcBef>
                <a:spcPts val="1000"/>
              </a:spcBef>
              <a:buClr>
                <a:schemeClr val="accent1"/>
              </a:buClr>
              <a:buSzPct val="80000"/>
              <a:buFont typeface="Wingdings 3" charset="2"/>
              <a:buChar char=""/>
            </a:pPr>
            <a:endParaRPr lang="en-US" dirty="0">
              <a:solidFill>
                <a:srgbClr val="FFFFFF"/>
              </a:solidFill>
            </a:endParaRPr>
          </a:p>
        </p:txBody>
      </p:sp>
      <p:sp>
        <p:nvSpPr>
          <p:cNvPr id="160" name="Freeform 5">
            <a:extLst>
              <a:ext uri="{FF2B5EF4-FFF2-40B4-BE49-F238E27FC236}">
                <a16:creationId xmlns:a16="http://schemas.microsoft.com/office/drawing/2014/main" id="{B4A81DE1-E2BC-4A31-99EE-71350421B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2355364" y="1369559"/>
            <a:ext cx="2474555" cy="330693"/>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Tree>
    <p:extLst>
      <p:ext uri="{BB962C8B-B14F-4D97-AF65-F5344CB8AC3E}">
        <p14:creationId xmlns:p14="http://schemas.microsoft.com/office/powerpoint/2010/main" val="1277643034"/>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1"/>
        <p:cNvGrpSpPr/>
        <p:nvPr/>
      </p:nvGrpSpPr>
      <p:grpSpPr>
        <a:xfrm>
          <a:off x="0" y="0"/>
          <a:ext cx="0" cy="0"/>
          <a:chOff x="0" y="0"/>
          <a:chExt cx="0" cy="0"/>
        </a:xfrm>
      </p:grpSpPr>
      <p:grpSp>
        <p:nvGrpSpPr>
          <p:cNvPr id="135" name="Group 134">
            <a:extLst>
              <a:ext uri="{FF2B5EF4-FFF2-40B4-BE49-F238E27FC236}">
                <a16:creationId xmlns:a16="http://schemas.microsoft.com/office/drawing/2014/main" id="{DDA34B8A-FA8D-4E16-AD72-7B60B1C258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9144000" cy="5143500"/>
            <a:chOff x="0" y="0"/>
            <a:chExt cx="12192000" cy="6858000"/>
          </a:xfrm>
        </p:grpSpPr>
        <p:sp>
          <p:nvSpPr>
            <p:cNvPr id="136" name="Rectangle 135">
              <a:extLst>
                <a:ext uri="{FF2B5EF4-FFF2-40B4-BE49-F238E27FC236}">
                  <a16:creationId xmlns:a16="http://schemas.microsoft.com/office/drawing/2014/main" id="{6885D229-60DD-4D71-8181-10E781C149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7" name="Oval 136">
              <a:extLst>
                <a:ext uri="{FF2B5EF4-FFF2-40B4-BE49-F238E27FC236}">
                  <a16:creationId xmlns:a16="http://schemas.microsoft.com/office/drawing/2014/main" id="{0B0DAA45-BE66-4F0C-93A6-519D94107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8" name="Oval 137">
              <a:extLst>
                <a:ext uri="{FF2B5EF4-FFF2-40B4-BE49-F238E27FC236}">
                  <a16:creationId xmlns:a16="http://schemas.microsoft.com/office/drawing/2014/main" id="{EF449A3D-A43B-4688-BD89-35734D0072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9" name="Oval 138">
              <a:extLst>
                <a:ext uri="{FF2B5EF4-FFF2-40B4-BE49-F238E27FC236}">
                  <a16:creationId xmlns:a16="http://schemas.microsoft.com/office/drawing/2014/main" id="{74E9975C-AF3D-48EF-B3F0-112A01A382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0" name="Oval 139">
              <a:extLst>
                <a:ext uri="{FF2B5EF4-FFF2-40B4-BE49-F238E27FC236}">
                  <a16:creationId xmlns:a16="http://schemas.microsoft.com/office/drawing/2014/main" id="{CF00A076-2FEA-40D1-8F85-8424817979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1" name="Oval 140">
              <a:extLst>
                <a:ext uri="{FF2B5EF4-FFF2-40B4-BE49-F238E27FC236}">
                  <a16:creationId xmlns:a16="http://schemas.microsoft.com/office/drawing/2014/main" id="{A2E68741-6133-4CAA-BF3C-F0E6CF40C5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2" name="Freeform 5">
              <a:extLst>
                <a:ext uri="{FF2B5EF4-FFF2-40B4-BE49-F238E27FC236}">
                  <a16:creationId xmlns:a16="http://schemas.microsoft.com/office/drawing/2014/main" id="{76C01C64-4A8B-42FC-93C5-2D6A3EBAB7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3" name="Freeform 5">
              <a:extLst>
                <a:ext uri="{FF2B5EF4-FFF2-40B4-BE49-F238E27FC236}">
                  <a16:creationId xmlns:a16="http://schemas.microsoft.com/office/drawing/2014/main" id="{D969AEA9-C1EE-45E1-9964-D9705492E1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4" name="Freeform 5">
              <a:extLst>
                <a:ext uri="{FF2B5EF4-FFF2-40B4-BE49-F238E27FC236}">
                  <a16:creationId xmlns:a16="http://schemas.microsoft.com/office/drawing/2014/main" id="{4845E67D-4E5B-44B3-AB74-5E95C839E7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46" name="Rectangle 145">
            <a:extLst>
              <a:ext uri="{FF2B5EF4-FFF2-40B4-BE49-F238E27FC236}">
                <a16:creationId xmlns:a16="http://schemas.microsoft.com/office/drawing/2014/main" id="{079CE317-680B-449C-A423-71C1FE069B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48" name="Rectangle 147">
            <a:extLst>
              <a:ext uri="{FF2B5EF4-FFF2-40B4-BE49-F238E27FC236}">
                <a16:creationId xmlns:a16="http://schemas.microsoft.com/office/drawing/2014/main" id="{643780CE-2BE5-46F6-97B2-60DF30217E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50" name="Freeform: Shape 149">
            <a:extLst>
              <a:ext uri="{FF2B5EF4-FFF2-40B4-BE49-F238E27FC236}">
                <a16:creationId xmlns:a16="http://schemas.microsoft.com/office/drawing/2014/main" id="{61A87A49-68E6-459E-A5A6-46229FF421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3878973" y="-105650"/>
            <a:ext cx="4540253" cy="5354799"/>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152" name="Freeform 5">
            <a:extLst>
              <a:ext uri="{FF2B5EF4-FFF2-40B4-BE49-F238E27FC236}">
                <a16:creationId xmlns:a16="http://schemas.microsoft.com/office/drawing/2014/main" id="{F6ACD5FC-CAFE-48EB-B765-60EED2E0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190"/>
            <a:ext cx="9144000" cy="5142310"/>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pic>
        <p:nvPicPr>
          <p:cNvPr id="4098" name="Picture 2">
            <a:extLst>
              <a:ext uri="{FF2B5EF4-FFF2-40B4-BE49-F238E27FC236}">
                <a16:creationId xmlns:a16="http://schemas.microsoft.com/office/drawing/2014/main" id="{115C4AF8-293D-46C3-9E2C-E3D504B45FCD}"/>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3895955" y="999230"/>
            <a:ext cx="4793650" cy="3145039"/>
          </a:xfrm>
          <a:prstGeom prst="rect">
            <a:avLst/>
          </a:prstGeom>
          <a:solidFill>
            <a:schemeClr val="tx1"/>
          </a:solidFill>
        </p:spPr>
      </p:pic>
      <p:sp>
        <p:nvSpPr>
          <p:cNvPr id="154" name="Rectangle 153">
            <a:extLst>
              <a:ext uri="{FF2B5EF4-FFF2-40B4-BE49-F238E27FC236}">
                <a16:creationId xmlns:a16="http://schemas.microsoft.com/office/drawing/2014/main" id="{9F33B405-D785-4738-B1C0-6A0AA5E98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56" name="Oval 155">
            <a:extLst>
              <a:ext uri="{FF2B5EF4-FFF2-40B4-BE49-F238E27FC236}">
                <a16:creationId xmlns:a16="http://schemas.microsoft.com/office/drawing/2014/main" id="{4233DC0E-DE6C-4FB6-A529-51B162641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00250"/>
            <a:ext cx="3143250" cy="314325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8" name="Oval 157">
            <a:extLst>
              <a:ext uri="{FF2B5EF4-FFF2-40B4-BE49-F238E27FC236}">
                <a16:creationId xmlns:a16="http://schemas.microsoft.com/office/drawing/2014/main" id="{3870477F-E451-4BC3-863F-0E2FC5728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71700"/>
            <a:ext cx="1771650" cy="177165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5" name="Google Shape;95;p5"/>
          <p:cNvSpPr txBox="1"/>
          <p:nvPr/>
        </p:nvSpPr>
        <p:spPr>
          <a:xfrm>
            <a:off x="866216" y="1590676"/>
            <a:ext cx="2350294" cy="1403248"/>
          </a:xfrm>
          <a:prstGeom prst="rect">
            <a:avLst/>
          </a:prstGeom>
        </p:spPr>
        <p:txBody>
          <a:bodyPr spcFirstLastPara="1" vert="horz" lIns="91440" tIns="45720" rIns="91440" bIns="45720" rtlCol="0" anchorCtr="0">
            <a:normAutofit/>
          </a:bodyPr>
          <a:lstStyle/>
          <a:p>
            <a:pPr>
              <a:lnSpc>
                <a:spcPct val="90000"/>
              </a:lnSpc>
              <a:spcBef>
                <a:spcPts val="1000"/>
              </a:spcBef>
              <a:buClr>
                <a:schemeClr val="accent1"/>
              </a:buClr>
              <a:buSzPct val="80000"/>
              <a:buFont typeface="Wingdings 3" charset="2"/>
              <a:buChar char=""/>
            </a:pPr>
            <a:r>
              <a:rPr lang="en-US" sz="1500" dirty="0">
                <a:solidFill>
                  <a:srgbClr val="FFFFFF"/>
                </a:solidFill>
              </a:rPr>
              <a:t>Evaluation Metrics:                </a:t>
            </a:r>
            <a:r>
              <a:rPr lang="en-US" sz="1500" dirty="0">
                <a:solidFill>
                  <a:srgbClr val="FFFFFF"/>
                </a:solidFill>
                <a:effectLst/>
              </a:rPr>
              <a:t>Plot for Train and validation accuracy</a:t>
            </a:r>
          </a:p>
          <a:p>
            <a:pPr>
              <a:lnSpc>
                <a:spcPct val="90000"/>
              </a:lnSpc>
              <a:spcBef>
                <a:spcPts val="1000"/>
              </a:spcBef>
              <a:buClr>
                <a:schemeClr val="accent1"/>
              </a:buClr>
              <a:buSzPct val="80000"/>
            </a:pPr>
            <a:endParaRPr lang="en-US" sz="1500" dirty="0">
              <a:solidFill>
                <a:srgbClr val="FFFFFF"/>
              </a:solidFill>
            </a:endParaRPr>
          </a:p>
        </p:txBody>
      </p:sp>
      <p:sp>
        <p:nvSpPr>
          <p:cNvPr id="160" name="Freeform 5">
            <a:extLst>
              <a:ext uri="{FF2B5EF4-FFF2-40B4-BE49-F238E27FC236}">
                <a16:creationId xmlns:a16="http://schemas.microsoft.com/office/drawing/2014/main" id="{B4A81DE1-E2BC-4A31-99EE-71350421B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2355364" y="1369559"/>
            <a:ext cx="2474555" cy="330693"/>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Tree>
    <p:extLst>
      <p:ext uri="{BB962C8B-B14F-4D97-AF65-F5344CB8AC3E}">
        <p14:creationId xmlns:p14="http://schemas.microsoft.com/office/powerpoint/2010/main" val="856588235"/>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1"/>
        <p:cNvGrpSpPr/>
        <p:nvPr/>
      </p:nvGrpSpPr>
      <p:grpSpPr>
        <a:xfrm>
          <a:off x="0" y="0"/>
          <a:ext cx="0" cy="0"/>
          <a:chOff x="0" y="0"/>
          <a:chExt cx="0" cy="0"/>
        </a:xfrm>
      </p:grpSpPr>
      <p:grpSp>
        <p:nvGrpSpPr>
          <p:cNvPr id="135" name="Group 134">
            <a:extLst>
              <a:ext uri="{FF2B5EF4-FFF2-40B4-BE49-F238E27FC236}">
                <a16:creationId xmlns:a16="http://schemas.microsoft.com/office/drawing/2014/main" id="{7084313B-C03D-4981-9786-879159A603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9144000" cy="5143500"/>
            <a:chOff x="0" y="0"/>
            <a:chExt cx="12192000" cy="6858000"/>
          </a:xfrm>
        </p:grpSpPr>
        <p:sp>
          <p:nvSpPr>
            <p:cNvPr id="136" name="Rectangle 135">
              <a:extLst>
                <a:ext uri="{FF2B5EF4-FFF2-40B4-BE49-F238E27FC236}">
                  <a16:creationId xmlns:a16="http://schemas.microsoft.com/office/drawing/2014/main" id="{A99190B9-52DD-45DC-BE21-AACE88FEC7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7" name="Oval 136">
              <a:extLst>
                <a:ext uri="{FF2B5EF4-FFF2-40B4-BE49-F238E27FC236}">
                  <a16:creationId xmlns:a16="http://schemas.microsoft.com/office/drawing/2014/main" id="{D1EE260A-12FB-4D71-A318-71BED7FF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8" name="Oval 137">
              <a:extLst>
                <a:ext uri="{FF2B5EF4-FFF2-40B4-BE49-F238E27FC236}">
                  <a16:creationId xmlns:a16="http://schemas.microsoft.com/office/drawing/2014/main" id="{B52EC39A-8D44-4CEF-820F-A442CFA42D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9" name="Oval 138">
              <a:extLst>
                <a:ext uri="{FF2B5EF4-FFF2-40B4-BE49-F238E27FC236}">
                  <a16:creationId xmlns:a16="http://schemas.microsoft.com/office/drawing/2014/main" id="{2D010773-529F-4A3D-A0AB-E7CE12DC61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0" name="Oval 139">
              <a:extLst>
                <a:ext uri="{FF2B5EF4-FFF2-40B4-BE49-F238E27FC236}">
                  <a16:creationId xmlns:a16="http://schemas.microsoft.com/office/drawing/2014/main" id="{D7582733-2D5B-4103-A63C-0D0D81780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1" name="Oval 140">
              <a:extLst>
                <a:ext uri="{FF2B5EF4-FFF2-40B4-BE49-F238E27FC236}">
                  <a16:creationId xmlns:a16="http://schemas.microsoft.com/office/drawing/2014/main" id="{6D073C2A-0E86-458E-88D4-27124FDAD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2" name="Freeform 5">
              <a:extLst>
                <a:ext uri="{FF2B5EF4-FFF2-40B4-BE49-F238E27FC236}">
                  <a16:creationId xmlns:a16="http://schemas.microsoft.com/office/drawing/2014/main" id="{01A64F04-7AF7-48B9-A1B0-956BBCEEFE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3" name="Freeform 5">
              <a:extLst>
                <a:ext uri="{FF2B5EF4-FFF2-40B4-BE49-F238E27FC236}">
                  <a16:creationId xmlns:a16="http://schemas.microsoft.com/office/drawing/2014/main" id="{989ABE99-7694-4211-A627-459BE5422B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4" name="Freeform 5">
              <a:extLst>
                <a:ext uri="{FF2B5EF4-FFF2-40B4-BE49-F238E27FC236}">
                  <a16:creationId xmlns:a16="http://schemas.microsoft.com/office/drawing/2014/main" id="{254B4214-6F53-497C-8322-9CE8158AA3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46" name="Rectangle 145">
            <a:extLst>
              <a:ext uri="{FF2B5EF4-FFF2-40B4-BE49-F238E27FC236}">
                <a16:creationId xmlns:a16="http://schemas.microsoft.com/office/drawing/2014/main" id="{20E145FF-1D18-4246-A2BA-9F6B4D5336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148" name="Rectangle 147">
            <a:extLst>
              <a:ext uri="{FF2B5EF4-FFF2-40B4-BE49-F238E27FC236}">
                <a16:creationId xmlns:a16="http://schemas.microsoft.com/office/drawing/2014/main" id="{324E43EB-867C-4B35-9A5C-E435157C7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0" name="Rectangle 149">
            <a:extLst>
              <a:ext uri="{FF2B5EF4-FFF2-40B4-BE49-F238E27FC236}">
                <a16:creationId xmlns:a16="http://schemas.microsoft.com/office/drawing/2014/main" id="{A7C0F5DA-B59F-4F13-8BB8-FFD8F2C57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52" name="Freeform 5">
            <a:extLst>
              <a:ext uri="{FF2B5EF4-FFF2-40B4-BE49-F238E27FC236}">
                <a16:creationId xmlns:a16="http://schemas.microsoft.com/office/drawing/2014/main" id="{9CEA1DEC-CC9E-4776-9E08-048A15BFA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2355364" y="1369559"/>
            <a:ext cx="2474555" cy="330693"/>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4" name="Freeform: Shape 153">
            <a:extLst>
              <a:ext uri="{FF2B5EF4-FFF2-40B4-BE49-F238E27FC236}">
                <a16:creationId xmlns:a16="http://schemas.microsoft.com/office/drawing/2014/main" id="{9CE399CF-F4B8-4832-A8CB-B93F6B1EF4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3878973" y="-105650"/>
            <a:ext cx="4540253" cy="5354799"/>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bg1"/>
          </a:solidFill>
          <a:ln>
            <a:noFill/>
          </a:ln>
        </p:spPr>
      </p:sp>
      <p:sp>
        <p:nvSpPr>
          <p:cNvPr id="156" name="Freeform 5">
            <a:extLst>
              <a:ext uri="{FF2B5EF4-FFF2-40B4-BE49-F238E27FC236}">
                <a16:creationId xmlns:a16="http://schemas.microsoft.com/office/drawing/2014/main" id="{1F23E73A-FDC8-462C-83C1-3AA896144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190"/>
            <a:ext cx="9144000" cy="5142310"/>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92" name="Google Shape;92;p5"/>
          <p:cNvSpPr txBox="1">
            <a:spLocks noGrp="1"/>
          </p:cNvSpPr>
          <p:nvPr>
            <p:ph type="title" idx="4294967295"/>
          </p:nvPr>
        </p:nvSpPr>
        <p:spPr>
          <a:xfrm>
            <a:off x="745565" y="847952"/>
            <a:ext cx="2506831" cy="3447595"/>
          </a:xfrm>
          <a:prstGeom prst="rect">
            <a:avLst/>
          </a:prstGeom>
        </p:spPr>
        <p:txBody>
          <a:bodyPr spcFirstLastPara="1" vert="horz" lIns="91440" tIns="45720" rIns="91440" bIns="45720" rtlCol="0" anchor="ctr" anchorCtr="0">
            <a:normAutofit/>
          </a:bodyPr>
          <a:lstStyle/>
          <a:p>
            <a:pPr defTabSz="457200">
              <a:buSzPts val="3800"/>
            </a:pPr>
            <a:r>
              <a:rPr lang="en-US" sz="2400" dirty="0">
                <a:solidFill>
                  <a:schemeClr val="bg1"/>
                </a:solidFill>
              </a:rPr>
              <a:t>Business  Considerations</a:t>
            </a:r>
            <a:br>
              <a:rPr lang="en-US" sz="2400" dirty="0">
                <a:solidFill>
                  <a:schemeClr val="bg1"/>
                </a:solidFill>
                <a:effectLst/>
              </a:rPr>
            </a:br>
            <a:endParaRPr lang="en-US" sz="2200" dirty="0">
              <a:solidFill>
                <a:schemeClr val="bg1"/>
              </a:solidFill>
            </a:endParaRPr>
          </a:p>
        </p:txBody>
      </p:sp>
      <p:sp>
        <p:nvSpPr>
          <p:cNvPr id="95" name="Google Shape;95;p5"/>
          <p:cNvSpPr txBox="1"/>
          <p:nvPr/>
        </p:nvSpPr>
        <p:spPr>
          <a:xfrm>
            <a:off x="3967557" y="299999"/>
            <a:ext cx="4126961" cy="4465744"/>
          </a:xfrm>
          <a:prstGeom prst="rect">
            <a:avLst/>
          </a:prstGeom>
        </p:spPr>
        <p:txBody>
          <a:bodyPr spcFirstLastPara="1" vert="horz" lIns="91440" tIns="45720" rIns="91440" bIns="45720" rtlCol="0" anchor="ctr" anchorCtr="0">
            <a:normAutofit/>
          </a:bodyPr>
          <a:lstStyle/>
          <a:p>
            <a:pPr marL="285750" indent="-285750">
              <a:lnSpc>
                <a:spcPct val="90000"/>
              </a:lnSpc>
              <a:spcBef>
                <a:spcPts val="1000"/>
              </a:spcBef>
              <a:buClr>
                <a:schemeClr val="accent1"/>
              </a:buClr>
              <a:buSzPct val="80000"/>
              <a:buFont typeface="Wingdings 3" charset="2"/>
              <a:buChar char=""/>
            </a:pPr>
            <a:r>
              <a:rPr lang="en-US" sz="1400" dirty="0">
                <a:solidFill>
                  <a:schemeClr val="tx1">
                    <a:lumMod val="75000"/>
                    <a:lumOff val="25000"/>
                  </a:schemeClr>
                </a:solidFill>
                <a:effectLst/>
              </a:rPr>
              <a:t>The proposed solution is highly modular and scalable, it uses state-of-the-art technologies in fields of Artificial Intelligence/deep learning.</a:t>
            </a:r>
            <a:endParaRPr lang="en-US" sz="1400" dirty="0">
              <a:solidFill>
                <a:schemeClr val="tx1">
                  <a:lumMod val="75000"/>
                  <a:lumOff val="25000"/>
                </a:schemeClr>
              </a:solidFill>
              <a:effectLst/>
              <a:sym typeface="Arial"/>
            </a:endParaRPr>
          </a:p>
          <a:p>
            <a:pPr marL="285750" indent="-285750">
              <a:lnSpc>
                <a:spcPct val="90000"/>
              </a:lnSpc>
              <a:spcBef>
                <a:spcPts val="1000"/>
              </a:spcBef>
              <a:buClr>
                <a:schemeClr val="accent1"/>
              </a:buClr>
              <a:buSzPct val="80000"/>
              <a:buFont typeface="Wingdings 3" charset="2"/>
              <a:buChar char=""/>
            </a:pPr>
            <a:endParaRPr lang="en-US" sz="1400" dirty="0">
              <a:solidFill>
                <a:schemeClr val="tx1">
                  <a:lumMod val="75000"/>
                  <a:lumOff val="25000"/>
                </a:schemeClr>
              </a:solidFill>
              <a:effectLst/>
            </a:endParaRPr>
          </a:p>
          <a:p>
            <a:pPr marL="285750" indent="-285750">
              <a:lnSpc>
                <a:spcPct val="90000"/>
              </a:lnSpc>
              <a:spcBef>
                <a:spcPts val="1000"/>
              </a:spcBef>
              <a:buClr>
                <a:schemeClr val="accent1"/>
              </a:buClr>
              <a:buSzPct val="80000"/>
              <a:buFont typeface="Wingdings 3" charset="2"/>
              <a:buChar char=""/>
            </a:pPr>
            <a:r>
              <a:rPr lang="en-US" sz="1400" dirty="0">
                <a:solidFill>
                  <a:schemeClr val="tx1">
                    <a:lumMod val="75000"/>
                    <a:lumOff val="25000"/>
                  </a:schemeClr>
                </a:solidFill>
                <a:effectLst/>
              </a:rPr>
              <a:t>The Technology stack considered are all from open-source domain apart from the cloud services required to train the Neural network model and for hosting the API server.</a:t>
            </a:r>
            <a:endParaRPr lang="en-US" sz="1400" dirty="0">
              <a:solidFill>
                <a:schemeClr val="tx1">
                  <a:lumMod val="75000"/>
                  <a:lumOff val="25000"/>
                </a:schemeClr>
              </a:solidFill>
              <a:sym typeface="Arial"/>
            </a:endParaRPr>
          </a:p>
          <a:p>
            <a:pPr marL="285750" indent="-285750">
              <a:lnSpc>
                <a:spcPct val="90000"/>
              </a:lnSpc>
              <a:spcBef>
                <a:spcPts val="1000"/>
              </a:spcBef>
              <a:buClr>
                <a:schemeClr val="accent1"/>
              </a:buClr>
              <a:buSzPct val="80000"/>
              <a:buFont typeface="Wingdings 3" charset="2"/>
              <a:buChar char=""/>
            </a:pPr>
            <a:endParaRPr lang="en-US" sz="1400" dirty="0">
              <a:solidFill>
                <a:schemeClr val="tx1">
                  <a:lumMod val="75000"/>
                  <a:lumOff val="25000"/>
                </a:schemeClr>
              </a:solidFill>
              <a:sym typeface="Arial"/>
            </a:endParaRPr>
          </a:p>
          <a:p>
            <a:pPr marL="285750" indent="-285750">
              <a:lnSpc>
                <a:spcPct val="90000"/>
              </a:lnSpc>
              <a:spcBef>
                <a:spcPts val="1000"/>
              </a:spcBef>
              <a:buClr>
                <a:schemeClr val="accent1"/>
              </a:buClr>
              <a:buSzPct val="80000"/>
              <a:buFont typeface="Wingdings 3" charset="2"/>
              <a:buChar char=""/>
            </a:pPr>
            <a:r>
              <a:rPr lang="en-US" sz="1400" dirty="0">
                <a:solidFill>
                  <a:schemeClr val="tx1">
                    <a:lumMod val="75000"/>
                    <a:lumOff val="25000"/>
                  </a:schemeClr>
                </a:solidFill>
                <a:sym typeface="Arial"/>
              </a:rPr>
              <a:t>The solution can be integrated to any of the  downstream/upstream application which can interact with RESTful APIs.  </a:t>
            </a:r>
          </a:p>
          <a:p>
            <a:pPr marL="285750" indent="-285750">
              <a:lnSpc>
                <a:spcPct val="90000"/>
              </a:lnSpc>
              <a:spcBef>
                <a:spcPts val="1000"/>
              </a:spcBef>
              <a:buClr>
                <a:schemeClr val="accent1"/>
              </a:buClr>
              <a:buSzPct val="80000"/>
              <a:buFont typeface="Wingdings 3" charset="2"/>
              <a:buChar char=""/>
            </a:pPr>
            <a:endParaRPr lang="en-US" sz="1400" dirty="0">
              <a:solidFill>
                <a:schemeClr val="tx1">
                  <a:lumMod val="75000"/>
                  <a:lumOff val="25000"/>
                </a:schemeClr>
              </a:solidFill>
              <a:sym typeface="Arial"/>
            </a:endParaRPr>
          </a:p>
          <a:p>
            <a:pPr marL="285750" indent="-285750">
              <a:lnSpc>
                <a:spcPct val="90000"/>
              </a:lnSpc>
              <a:spcBef>
                <a:spcPts val="1000"/>
              </a:spcBef>
              <a:buClr>
                <a:schemeClr val="accent1"/>
              </a:buClr>
              <a:buSzPct val="80000"/>
              <a:buFont typeface="Wingdings 3" charset="2"/>
              <a:buChar char=""/>
            </a:pPr>
            <a:r>
              <a:rPr lang="en-US" sz="1400" dirty="0">
                <a:solidFill>
                  <a:schemeClr val="tx1">
                    <a:lumMod val="75000"/>
                    <a:lumOff val="25000"/>
                  </a:schemeClr>
                </a:solidFill>
                <a:sym typeface="Arial"/>
              </a:rPr>
              <a:t>The pre-trained neural network can used multitude of NLP tasks like Q&amp;A chatbot, text summarization, sentiment analysis</a:t>
            </a:r>
            <a:endParaRPr lang="en-US" sz="1400" dirty="0">
              <a:solidFill>
                <a:schemeClr val="tx1">
                  <a:lumMod val="75000"/>
                  <a:lumOff val="25000"/>
                </a:schemeClr>
              </a:solidFill>
            </a:endParaRPr>
          </a:p>
        </p:txBody>
      </p:sp>
      <p:pic>
        <p:nvPicPr>
          <p:cNvPr id="96" name="Google Shape;96;p5"/>
          <p:cNvPicPr preferRelativeResize="0"/>
          <p:nvPr/>
        </p:nvPicPr>
        <p:blipFill rotWithShape="1">
          <a:blip r:embed="rId4">
            <a:alphaModFix/>
          </a:blip>
          <a:srcRect/>
          <a:stretch/>
        </p:blipFill>
        <p:spPr>
          <a:xfrm>
            <a:off x="8489825" y="178900"/>
            <a:ext cx="471675" cy="471675"/>
          </a:xfrm>
          <a:prstGeom prst="rect">
            <a:avLst/>
          </a:prstGeom>
          <a:noFill/>
          <a:ln>
            <a:noFill/>
          </a:ln>
        </p:spPr>
      </p:pic>
    </p:spTree>
    <p:extLst>
      <p:ext uri="{BB962C8B-B14F-4D97-AF65-F5344CB8AC3E}">
        <p14:creationId xmlns:p14="http://schemas.microsoft.com/office/powerpoint/2010/main" val="42350191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1"/>
        <p:cNvGrpSpPr/>
        <p:nvPr/>
      </p:nvGrpSpPr>
      <p:grpSpPr>
        <a:xfrm>
          <a:off x="0" y="0"/>
          <a:ext cx="0" cy="0"/>
          <a:chOff x="0" y="0"/>
          <a:chExt cx="0" cy="0"/>
        </a:xfrm>
      </p:grpSpPr>
      <p:grpSp>
        <p:nvGrpSpPr>
          <p:cNvPr id="101" name="Group 100">
            <a:extLst>
              <a:ext uri="{FF2B5EF4-FFF2-40B4-BE49-F238E27FC236}">
                <a16:creationId xmlns:a16="http://schemas.microsoft.com/office/drawing/2014/main" id="{7084313B-C03D-4981-9786-879159A603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9144000" cy="5143500"/>
            <a:chOff x="0" y="0"/>
            <a:chExt cx="12192000" cy="6858000"/>
          </a:xfrm>
        </p:grpSpPr>
        <p:sp>
          <p:nvSpPr>
            <p:cNvPr id="102" name="Rectangle 101">
              <a:extLst>
                <a:ext uri="{FF2B5EF4-FFF2-40B4-BE49-F238E27FC236}">
                  <a16:creationId xmlns:a16="http://schemas.microsoft.com/office/drawing/2014/main" id="{A99190B9-52DD-45DC-BE21-AACE88FEC7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3" name="Oval 102">
              <a:extLst>
                <a:ext uri="{FF2B5EF4-FFF2-40B4-BE49-F238E27FC236}">
                  <a16:creationId xmlns:a16="http://schemas.microsoft.com/office/drawing/2014/main" id="{D1EE260A-12FB-4D71-A318-71BED7FF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4" name="Oval 103">
              <a:extLst>
                <a:ext uri="{FF2B5EF4-FFF2-40B4-BE49-F238E27FC236}">
                  <a16:creationId xmlns:a16="http://schemas.microsoft.com/office/drawing/2014/main" id="{B52EC39A-8D44-4CEF-820F-A442CFA42D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5" name="Oval 104">
              <a:extLst>
                <a:ext uri="{FF2B5EF4-FFF2-40B4-BE49-F238E27FC236}">
                  <a16:creationId xmlns:a16="http://schemas.microsoft.com/office/drawing/2014/main" id="{2D010773-529F-4A3D-A0AB-E7CE12DC61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6" name="Oval 105">
              <a:extLst>
                <a:ext uri="{FF2B5EF4-FFF2-40B4-BE49-F238E27FC236}">
                  <a16:creationId xmlns:a16="http://schemas.microsoft.com/office/drawing/2014/main" id="{D7582733-2D5B-4103-A63C-0D0D81780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7" name="Oval 106">
              <a:extLst>
                <a:ext uri="{FF2B5EF4-FFF2-40B4-BE49-F238E27FC236}">
                  <a16:creationId xmlns:a16="http://schemas.microsoft.com/office/drawing/2014/main" id="{6D073C2A-0E86-458E-88D4-27124FDAD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8" name="Freeform 5">
              <a:extLst>
                <a:ext uri="{FF2B5EF4-FFF2-40B4-BE49-F238E27FC236}">
                  <a16:creationId xmlns:a16="http://schemas.microsoft.com/office/drawing/2014/main" id="{01A64F04-7AF7-48B9-A1B0-956BBCEEFE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9" name="Freeform 5">
              <a:extLst>
                <a:ext uri="{FF2B5EF4-FFF2-40B4-BE49-F238E27FC236}">
                  <a16:creationId xmlns:a16="http://schemas.microsoft.com/office/drawing/2014/main" id="{989ABE99-7694-4211-A627-459BE5422B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10" name="Freeform 5">
              <a:extLst>
                <a:ext uri="{FF2B5EF4-FFF2-40B4-BE49-F238E27FC236}">
                  <a16:creationId xmlns:a16="http://schemas.microsoft.com/office/drawing/2014/main" id="{254B4214-6F53-497C-8322-9CE8158AA3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12" name="Rectangle 111">
            <a:extLst>
              <a:ext uri="{FF2B5EF4-FFF2-40B4-BE49-F238E27FC236}">
                <a16:creationId xmlns:a16="http://schemas.microsoft.com/office/drawing/2014/main" id="{20E145FF-1D18-4246-A2BA-9F6B4D5336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114" name="Rectangle 113">
            <a:extLst>
              <a:ext uri="{FF2B5EF4-FFF2-40B4-BE49-F238E27FC236}">
                <a16:creationId xmlns:a16="http://schemas.microsoft.com/office/drawing/2014/main" id="{324E43EB-867C-4B35-9A5C-E435157C7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6" name="Rectangle 115">
            <a:extLst>
              <a:ext uri="{FF2B5EF4-FFF2-40B4-BE49-F238E27FC236}">
                <a16:creationId xmlns:a16="http://schemas.microsoft.com/office/drawing/2014/main" id="{A7C0F5DA-B59F-4F13-8BB8-FFD8F2C57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18" name="Freeform 5">
            <a:extLst>
              <a:ext uri="{FF2B5EF4-FFF2-40B4-BE49-F238E27FC236}">
                <a16:creationId xmlns:a16="http://schemas.microsoft.com/office/drawing/2014/main" id="{9CEA1DEC-CC9E-4776-9E08-048A15BFA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2355364" y="1369559"/>
            <a:ext cx="2474555" cy="330693"/>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0" name="Freeform: Shape 119">
            <a:extLst>
              <a:ext uri="{FF2B5EF4-FFF2-40B4-BE49-F238E27FC236}">
                <a16:creationId xmlns:a16="http://schemas.microsoft.com/office/drawing/2014/main" id="{9CE399CF-F4B8-4832-A8CB-B93F6B1EF4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3878973" y="-105650"/>
            <a:ext cx="4540253" cy="5354799"/>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bg1"/>
          </a:solidFill>
          <a:ln>
            <a:noFill/>
          </a:ln>
        </p:spPr>
      </p:sp>
      <p:sp>
        <p:nvSpPr>
          <p:cNvPr id="122" name="Freeform 5">
            <a:extLst>
              <a:ext uri="{FF2B5EF4-FFF2-40B4-BE49-F238E27FC236}">
                <a16:creationId xmlns:a16="http://schemas.microsoft.com/office/drawing/2014/main" id="{1F23E73A-FDC8-462C-83C1-3AA896144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190"/>
            <a:ext cx="9144000" cy="5142310"/>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95" name="Google Shape;95;p5"/>
          <p:cNvSpPr txBox="1"/>
          <p:nvPr/>
        </p:nvSpPr>
        <p:spPr>
          <a:xfrm>
            <a:off x="3967557" y="328134"/>
            <a:ext cx="4126961" cy="4465744"/>
          </a:xfrm>
          <a:prstGeom prst="rect">
            <a:avLst/>
          </a:prstGeom>
        </p:spPr>
        <p:txBody>
          <a:bodyPr spcFirstLastPara="1" vert="horz" lIns="91440" tIns="45720" rIns="91440" bIns="45720" rtlCol="0" anchor="ctr" anchorCtr="0">
            <a:normAutofit fontScale="92500" lnSpcReduction="10000"/>
          </a:bodyPr>
          <a:lstStyle/>
          <a:p>
            <a:pPr>
              <a:lnSpc>
                <a:spcPct val="90000"/>
              </a:lnSpc>
              <a:spcBef>
                <a:spcPts val="1000"/>
              </a:spcBef>
              <a:buClr>
                <a:schemeClr val="accent1"/>
              </a:buClr>
              <a:buSzPct val="80000"/>
            </a:pPr>
            <a:endParaRPr lang="en-US" sz="1100" dirty="0">
              <a:solidFill>
                <a:schemeClr val="tx1">
                  <a:lumMod val="75000"/>
                  <a:lumOff val="25000"/>
                </a:schemeClr>
              </a:solidFill>
            </a:endParaRPr>
          </a:p>
          <a:p>
            <a:pPr marL="342900" lvl="0" indent="-342900">
              <a:lnSpc>
                <a:spcPct val="90000"/>
              </a:lnSpc>
              <a:spcBef>
                <a:spcPts val="1000"/>
              </a:spcBef>
              <a:buClr>
                <a:schemeClr val="accent1"/>
              </a:buClr>
              <a:buSzPct val="80000"/>
              <a:buFont typeface="Wingdings 3" charset="2"/>
              <a:buChar char=""/>
            </a:pPr>
            <a:endParaRPr lang="en-US" sz="1100" dirty="0">
              <a:solidFill>
                <a:schemeClr val="tx1">
                  <a:lumMod val="75000"/>
                  <a:lumOff val="25000"/>
                </a:schemeClr>
              </a:solidFill>
            </a:endParaRPr>
          </a:p>
          <a:p>
            <a:pPr marL="342900" lvl="0" indent="-342900">
              <a:lnSpc>
                <a:spcPct val="90000"/>
              </a:lnSpc>
              <a:spcBef>
                <a:spcPts val="1000"/>
              </a:spcBef>
              <a:buClr>
                <a:schemeClr val="accent1"/>
              </a:buClr>
              <a:buSzPct val="80000"/>
              <a:buFont typeface="Wingdings 3" charset="2"/>
              <a:buChar char=""/>
            </a:pPr>
            <a:endParaRPr lang="en-US" sz="1100" dirty="0">
              <a:solidFill>
                <a:schemeClr val="tx1">
                  <a:lumMod val="75000"/>
                  <a:lumOff val="25000"/>
                </a:schemeClr>
              </a:solidFill>
            </a:endParaRPr>
          </a:p>
          <a:p>
            <a:pPr marL="342900" lvl="0" indent="-342900">
              <a:lnSpc>
                <a:spcPct val="90000"/>
              </a:lnSpc>
              <a:spcBef>
                <a:spcPts val="1000"/>
              </a:spcBef>
              <a:buClr>
                <a:schemeClr val="accent1"/>
              </a:buClr>
              <a:buSzPct val="80000"/>
              <a:buFont typeface="Wingdings 3" charset="2"/>
              <a:buChar char=""/>
            </a:pPr>
            <a:endParaRPr lang="en-US" sz="1100" dirty="0">
              <a:solidFill>
                <a:schemeClr val="tx1">
                  <a:lumMod val="75000"/>
                  <a:lumOff val="25000"/>
                </a:schemeClr>
              </a:solidFill>
            </a:endParaRPr>
          </a:p>
          <a:p>
            <a:pPr marL="342900" lvl="0" indent="-342900">
              <a:lnSpc>
                <a:spcPct val="90000"/>
              </a:lnSpc>
              <a:spcBef>
                <a:spcPts val="1000"/>
              </a:spcBef>
              <a:buClr>
                <a:schemeClr val="accent1"/>
              </a:buClr>
              <a:buSzPct val="80000"/>
              <a:buFont typeface="Wingdings 3" charset="2"/>
              <a:buChar char=""/>
            </a:pPr>
            <a:endParaRPr lang="en-US" sz="1100" dirty="0">
              <a:solidFill>
                <a:schemeClr val="tx1">
                  <a:lumMod val="75000"/>
                  <a:lumOff val="25000"/>
                </a:schemeClr>
              </a:solidFill>
            </a:endParaRPr>
          </a:p>
          <a:p>
            <a:pPr marL="342900" lvl="0" indent="-342900">
              <a:lnSpc>
                <a:spcPct val="90000"/>
              </a:lnSpc>
              <a:spcBef>
                <a:spcPts val="1000"/>
              </a:spcBef>
              <a:buClr>
                <a:schemeClr val="accent1"/>
              </a:buClr>
              <a:buSzPct val="80000"/>
              <a:buFont typeface="Wingdings 3" charset="2"/>
              <a:buChar char=""/>
            </a:pPr>
            <a:endParaRPr lang="en-US" sz="1100" dirty="0">
              <a:solidFill>
                <a:schemeClr val="tx1">
                  <a:lumMod val="75000"/>
                  <a:lumOff val="25000"/>
                </a:schemeClr>
              </a:solidFill>
            </a:endParaRPr>
          </a:p>
          <a:p>
            <a:pPr marL="342900" lvl="0" indent="-342900">
              <a:lnSpc>
                <a:spcPct val="90000"/>
              </a:lnSpc>
              <a:spcBef>
                <a:spcPts val="1000"/>
              </a:spcBef>
              <a:buClr>
                <a:schemeClr val="accent1"/>
              </a:buClr>
              <a:buSzPct val="80000"/>
              <a:buFont typeface="Wingdings 3" charset="2"/>
              <a:buChar char=""/>
            </a:pPr>
            <a:r>
              <a:rPr lang="en-US" sz="1100" dirty="0">
                <a:solidFill>
                  <a:schemeClr val="tx1">
                    <a:lumMod val="75000"/>
                    <a:lumOff val="25000"/>
                  </a:schemeClr>
                </a:solidFill>
              </a:rPr>
              <a:t>For building the Deep learning model, dataset of consumer complaints from </a:t>
            </a:r>
            <a:r>
              <a:rPr lang="en-US" sz="1100" dirty="0">
                <a:solidFill>
                  <a:schemeClr val="tx1">
                    <a:lumMod val="75000"/>
                    <a:lumOff val="25000"/>
                  </a:schemeClr>
                </a:solidFill>
                <a:hlinkClick r:id="rId4">
                  <a:extLst>
                    <a:ext uri="{A12FA001-AC4F-418D-AE19-62706E023703}">
                      <ahyp:hlinkClr xmlns:ahyp="http://schemas.microsoft.com/office/drawing/2018/hyperlinkcolor" val="tx"/>
                    </a:ext>
                  </a:extLst>
                </a:hlinkClick>
              </a:rPr>
              <a:t>https://www.consumerfinance.gov/data-research/consumer-complaints/</a:t>
            </a:r>
            <a:endParaRPr lang="en-US" sz="1100" dirty="0">
              <a:solidFill>
                <a:schemeClr val="tx1">
                  <a:lumMod val="75000"/>
                  <a:lumOff val="25000"/>
                </a:schemeClr>
              </a:solidFill>
            </a:endParaRPr>
          </a:p>
          <a:p>
            <a:pPr marL="342900" lvl="0" indent="-342900">
              <a:lnSpc>
                <a:spcPct val="90000"/>
              </a:lnSpc>
              <a:spcBef>
                <a:spcPts val="1000"/>
              </a:spcBef>
              <a:buClr>
                <a:schemeClr val="accent1"/>
              </a:buClr>
              <a:buSzPct val="80000"/>
              <a:buFont typeface="Wingdings 3" charset="2"/>
              <a:buChar char=""/>
            </a:pPr>
            <a:r>
              <a:rPr lang="en-US" sz="1100" dirty="0">
                <a:solidFill>
                  <a:schemeClr val="tx1">
                    <a:lumMod val="75000"/>
                    <a:lumOff val="25000"/>
                  </a:schemeClr>
                </a:solidFill>
              </a:rPr>
              <a:t> 20,000 records have been used in the POC for model building, better accuracies can be achieved with increase in number of records and GPU usage .</a:t>
            </a:r>
          </a:p>
          <a:p>
            <a:pPr marL="342900" lvl="0" indent="-342900">
              <a:lnSpc>
                <a:spcPct val="90000"/>
              </a:lnSpc>
              <a:spcBef>
                <a:spcPts val="1000"/>
              </a:spcBef>
              <a:buClr>
                <a:schemeClr val="accent1"/>
              </a:buClr>
              <a:buSzPct val="80000"/>
              <a:buFont typeface="Wingdings 3" charset="2"/>
              <a:buChar char=""/>
            </a:pPr>
            <a:endParaRPr lang="en-US" sz="1100" dirty="0">
              <a:solidFill>
                <a:schemeClr val="tx1">
                  <a:lumMod val="75000"/>
                  <a:lumOff val="25000"/>
                </a:schemeClr>
              </a:solidFill>
              <a:effectLst/>
            </a:endParaRPr>
          </a:p>
          <a:p>
            <a:pPr marL="342900" indent="-342900">
              <a:lnSpc>
                <a:spcPct val="90000"/>
              </a:lnSpc>
              <a:spcBef>
                <a:spcPts val="1000"/>
              </a:spcBef>
              <a:buClr>
                <a:schemeClr val="accent1"/>
              </a:buClr>
              <a:buSzPct val="80000"/>
              <a:buFont typeface="Wingdings 3" charset="2"/>
              <a:buChar char=""/>
            </a:pPr>
            <a:r>
              <a:rPr lang="en-US" sz="1100" dirty="0">
                <a:solidFill>
                  <a:schemeClr val="tx1">
                    <a:lumMod val="75000"/>
                    <a:lumOff val="25000"/>
                  </a:schemeClr>
                </a:solidFill>
              </a:rPr>
              <a:t>For the POC the consumer complainants are classified to only a five categories ['Credit card', 'Savings account', 'Medical debt', 'Domestic (US) money transfer', 'Vehicle loan'] </a:t>
            </a:r>
            <a:r>
              <a:rPr lang="en-US" sz="1100" dirty="0">
                <a:solidFill>
                  <a:schemeClr val="tx1">
                    <a:lumMod val="75000"/>
                    <a:lumOff val="25000"/>
                  </a:schemeClr>
                </a:solidFill>
                <a:effectLst/>
              </a:rPr>
              <a:t>in the interest of time and workload. Although the solution can be further extended to any number of categories at later time.</a:t>
            </a:r>
          </a:p>
          <a:p>
            <a:pPr marL="342900" indent="-342900">
              <a:lnSpc>
                <a:spcPct val="90000"/>
              </a:lnSpc>
              <a:spcBef>
                <a:spcPts val="1000"/>
              </a:spcBef>
              <a:buClr>
                <a:schemeClr val="accent1"/>
              </a:buClr>
              <a:buSzPct val="80000"/>
              <a:buFont typeface="Wingdings 3" charset="2"/>
              <a:buChar char=""/>
            </a:pPr>
            <a:r>
              <a:rPr lang="en-US" sz="1100" dirty="0">
                <a:solidFill>
                  <a:schemeClr val="tx1">
                    <a:lumMod val="75000"/>
                    <a:lumOff val="25000"/>
                  </a:schemeClr>
                </a:solidFill>
              </a:rPr>
              <a:t>The proposed solution can also be built using T5 Encoder–decoder model accuracy but requires high GPU machine and can achieve greater refinement and  accuracy</a:t>
            </a:r>
            <a:endParaRPr lang="en-US" sz="1100" dirty="0">
              <a:solidFill>
                <a:schemeClr val="tx1">
                  <a:lumMod val="75000"/>
                  <a:lumOff val="25000"/>
                </a:schemeClr>
              </a:solidFill>
              <a:effectLst/>
            </a:endParaRPr>
          </a:p>
          <a:p>
            <a:pPr marL="342900" indent="-342900">
              <a:lnSpc>
                <a:spcPct val="90000"/>
              </a:lnSpc>
              <a:spcBef>
                <a:spcPts val="1000"/>
              </a:spcBef>
              <a:buClr>
                <a:schemeClr val="accent1"/>
              </a:buClr>
              <a:buSzPct val="80000"/>
              <a:buFont typeface="Wingdings 3" charset="2"/>
              <a:buChar char=""/>
            </a:pPr>
            <a:endParaRPr lang="en-US" sz="1100" dirty="0">
              <a:solidFill>
                <a:schemeClr val="tx1">
                  <a:lumMod val="75000"/>
                  <a:lumOff val="25000"/>
                </a:schemeClr>
              </a:solidFill>
              <a:effectLst/>
            </a:endParaRPr>
          </a:p>
          <a:p>
            <a:pPr marL="342900" lvl="0" indent="-342900">
              <a:lnSpc>
                <a:spcPct val="90000"/>
              </a:lnSpc>
              <a:spcBef>
                <a:spcPts val="1000"/>
              </a:spcBef>
              <a:buClr>
                <a:schemeClr val="accent1"/>
              </a:buClr>
              <a:buSzPct val="80000"/>
              <a:buFont typeface="Wingdings 3" charset="2"/>
              <a:buChar char=""/>
            </a:pPr>
            <a:endParaRPr lang="en-US" sz="1100" dirty="0">
              <a:solidFill>
                <a:schemeClr val="tx1">
                  <a:lumMod val="75000"/>
                  <a:lumOff val="25000"/>
                </a:schemeClr>
              </a:solidFill>
              <a:effectLst/>
            </a:endParaRPr>
          </a:p>
          <a:p>
            <a:pPr marL="342900" lvl="0" indent="-342900">
              <a:lnSpc>
                <a:spcPct val="90000"/>
              </a:lnSpc>
              <a:spcBef>
                <a:spcPts val="1000"/>
              </a:spcBef>
              <a:buClr>
                <a:schemeClr val="accent1"/>
              </a:buClr>
              <a:buSzPct val="80000"/>
              <a:buFont typeface="Wingdings 3" charset="2"/>
              <a:buChar char=""/>
            </a:pPr>
            <a:endParaRPr lang="en-US" sz="1100" dirty="0">
              <a:solidFill>
                <a:schemeClr val="tx1">
                  <a:lumMod val="75000"/>
                  <a:lumOff val="25000"/>
                </a:schemeClr>
              </a:solidFill>
            </a:endParaRPr>
          </a:p>
          <a:p>
            <a:pPr marL="342900" lvl="0" indent="-342900">
              <a:lnSpc>
                <a:spcPct val="90000"/>
              </a:lnSpc>
              <a:spcBef>
                <a:spcPts val="1000"/>
              </a:spcBef>
              <a:buClr>
                <a:schemeClr val="accent1"/>
              </a:buClr>
              <a:buSzPct val="80000"/>
              <a:buFont typeface="Wingdings 3" charset="2"/>
              <a:buChar char=""/>
            </a:pPr>
            <a:endParaRPr lang="en-US" sz="1100" dirty="0">
              <a:solidFill>
                <a:schemeClr val="tx1">
                  <a:lumMod val="75000"/>
                  <a:lumOff val="25000"/>
                </a:schemeClr>
              </a:solidFill>
              <a:effectLst/>
            </a:endParaRPr>
          </a:p>
          <a:p>
            <a:pPr marL="342900" lvl="0" indent="-342900">
              <a:lnSpc>
                <a:spcPct val="90000"/>
              </a:lnSpc>
              <a:spcBef>
                <a:spcPts val="1000"/>
              </a:spcBef>
              <a:buClr>
                <a:schemeClr val="accent1"/>
              </a:buClr>
              <a:buSzPct val="80000"/>
              <a:buFont typeface="Wingdings 3" charset="2"/>
              <a:buChar char=""/>
            </a:pPr>
            <a:endParaRPr lang="en-US" sz="1100" dirty="0">
              <a:solidFill>
                <a:schemeClr val="tx1">
                  <a:lumMod val="75000"/>
                  <a:lumOff val="25000"/>
                </a:schemeClr>
              </a:solidFill>
            </a:endParaRPr>
          </a:p>
          <a:p>
            <a:pPr marL="342900" lvl="0" indent="-342900">
              <a:lnSpc>
                <a:spcPct val="90000"/>
              </a:lnSpc>
              <a:spcBef>
                <a:spcPts val="1000"/>
              </a:spcBef>
              <a:buClr>
                <a:schemeClr val="accent1"/>
              </a:buClr>
              <a:buSzPct val="80000"/>
              <a:buFont typeface="Wingdings 3" charset="2"/>
              <a:buChar char=""/>
            </a:pPr>
            <a:endParaRPr lang="en-US" sz="1100" dirty="0">
              <a:solidFill>
                <a:schemeClr val="tx1">
                  <a:lumMod val="75000"/>
                  <a:lumOff val="25000"/>
                </a:schemeClr>
              </a:solidFill>
              <a:sym typeface="Arial"/>
            </a:endParaRPr>
          </a:p>
          <a:p>
            <a:pPr marL="285750" indent="-285750">
              <a:lnSpc>
                <a:spcPct val="90000"/>
              </a:lnSpc>
              <a:spcBef>
                <a:spcPts val="1000"/>
              </a:spcBef>
              <a:buClr>
                <a:schemeClr val="accent1"/>
              </a:buClr>
              <a:buSzPct val="80000"/>
              <a:buFont typeface="Wingdings 3" charset="2"/>
              <a:buChar char=""/>
            </a:pPr>
            <a:endParaRPr lang="en-US" sz="1100" dirty="0">
              <a:solidFill>
                <a:schemeClr val="tx1">
                  <a:lumMod val="75000"/>
                  <a:lumOff val="25000"/>
                </a:schemeClr>
              </a:solidFill>
            </a:endParaRPr>
          </a:p>
        </p:txBody>
      </p:sp>
      <p:pic>
        <p:nvPicPr>
          <p:cNvPr id="96" name="Google Shape;96;p5"/>
          <p:cNvPicPr preferRelativeResize="0"/>
          <p:nvPr/>
        </p:nvPicPr>
        <p:blipFill rotWithShape="1">
          <a:blip r:embed="rId5">
            <a:alphaModFix/>
          </a:blip>
          <a:srcRect/>
          <a:stretch/>
        </p:blipFill>
        <p:spPr>
          <a:xfrm>
            <a:off x="8489825" y="178900"/>
            <a:ext cx="471675" cy="471675"/>
          </a:xfrm>
          <a:prstGeom prst="rect">
            <a:avLst/>
          </a:prstGeom>
          <a:noFill/>
          <a:ln>
            <a:noFill/>
          </a:ln>
        </p:spPr>
      </p:pic>
    </p:spTree>
    <p:extLst>
      <p:ext uri="{BB962C8B-B14F-4D97-AF65-F5344CB8AC3E}">
        <p14:creationId xmlns:p14="http://schemas.microsoft.com/office/powerpoint/2010/main" val="34122778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00"/>
        <p:cNvGrpSpPr/>
        <p:nvPr/>
      </p:nvGrpSpPr>
      <p:grpSpPr>
        <a:xfrm>
          <a:off x="0" y="0"/>
          <a:ext cx="0" cy="0"/>
          <a:chOff x="0" y="0"/>
          <a:chExt cx="0" cy="0"/>
        </a:xfrm>
      </p:grpSpPr>
      <p:grpSp>
        <p:nvGrpSpPr>
          <p:cNvPr id="108" name="Group 107">
            <a:extLst>
              <a:ext uri="{FF2B5EF4-FFF2-40B4-BE49-F238E27FC236}">
                <a16:creationId xmlns:a16="http://schemas.microsoft.com/office/drawing/2014/main" id="{7084313B-C03D-4981-9786-879159A603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9144000" cy="5143500"/>
            <a:chOff x="0" y="0"/>
            <a:chExt cx="12192000" cy="6858000"/>
          </a:xfrm>
        </p:grpSpPr>
        <p:sp>
          <p:nvSpPr>
            <p:cNvPr id="133" name="Rectangle 108">
              <a:extLst>
                <a:ext uri="{FF2B5EF4-FFF2-40B4-BE49-F238E27FC236}">
                  <a16:creationId xmlns:a16="http://schemas.microsoft.com/office/drawing/2014/main" id="{A99190B9-52DD-45DC-BE21-AACE88FEC7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0" name="Oval 109">
              <a:extLst>
                <a:ext uri="{FF2B5EF4-FFF2-40B4-BE49-F238E27FC236}">
                  <a16:creationId xmlns:a16="http://schemas.microsoft.com/office/drawing/2014/main" id="{D1EE260A-12FB-4D71-A318-71BED7FF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1" name="Oval 110">
              <a:extLst>
                <a:ext uri="{FF2B5EF4-FFF2-40B4-BE49-F238E27FC236}">
                  <a16:creationId xmlns:a16="http://schemas.microsoft.com/office/drawing/2014/main" id="{B52EC39A-8D44-4CEF-820F-A442CFA42D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2" name="Oval 111">
              <a:extLst>
                <a:ext uri="{FF2B5EF4-FFF2-40B4-BE49-F238E27FC236}">
                  <a16:creationId xmlns:a16="http://schemas.microsoft.com/office/drawing/2014/main" id="{2D010773-529F-4A3D-A0AB-E7CE12DC61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3" name="Oval 112">
              <a:extLst>
                <a:ext uri="{FF2B5EF4-FFF2-40B4-BE49-F238E27FC236}">
                  <a16:creationId xmlns:a16="http://schemas.microsoft.com/office/drawing/2014/main" id="{D7582733-2D5B-4103-A63C-0D0D81780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4" name="Oval 113">
              <a:extLst>
                <a:ext uri="{FF2B5EF4-FFF2-40B4-BE49-F238E27FC236}">
                  <a16:creationId xmlns:a16="http://schemas.microsoft.com/office/drawing/2014/main" id="{6D073C2A-0E86-458E-88D4-27124FDAD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5" name="Freeform 5">
              <a:extLst>
                <a:ext uri="{FF2B5EF4-FFF2-40B4-BE49-F238E27FC236}">
                  <a16:creationId xmlns:a16="http://schemas.microsoft.com/office/drawing/2014/main" id="{01A64F04-7AF7-48B9-A1B0-956BBCEEFE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6" name="Freeform 5">
              <a:extLst>
                <a:ext uri="{FF2B5EF4-FFF2-40B4-BE49-F238E27FC236}">
                  <a16:creationId xmlns:a16="http://schemas.microsoft.com/office/drawing/2014/main" id="{989ABE99-7694-4211-A627-459BE5422B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17" name="Freeform 5">
              <a:extLst>
                <a:ext uri="{FF2B5EF4-FFF2-40B4-BE49-F238E27FC236}">
                  <a16:creationId xmlns:a16="http://schemas.microsoft.com/office/drawing/2014/main" id="{254B4214-6F53-497C-8322-9CE8158AA3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19" name="Rectangle 118">
            <a:extLst>
              <a:ext uri="{FF2B5EF4-FFF2-40B4-BE49-F238E27FC236}">
                <a16:creationId xmlns:a16="http://schemas.microsoft.com/office/drawing/2014/main" id="{20E145FF-1D18-4246-A2BA-9F6B4D5336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121" name="Rectangle 120">
            <a:extLst>
              <a:ext uri="{FF2B5EF4-FFF2-40B4-BE49-F238E27FC236}">
                <a16:creationId xmlns:a16="http://schemas.microsoft.com/office/drawing/2014/main" id="{324E43EB-867C-4B35-9A5C-E435157C7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3" name="Rectangle 122">
            <a:extLst>
              <a:ext uri="{FF2B5EF4-FFF2-40B4-BE49-F238E27FC236}">
                <a16:creationId xmlns:a16="http://schemas.microsoft.com/office/drawing/2014/main" id="{A7C0F5DA-B59F-4F13-8BB8-FFD8F2C57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25" name="Freeform 5">
            <a:extLst>
              <a:ext uri="{FF2B5EF4-FFF2-40B4-BE49-F238E27FC236}">
                <a16:creationId xmlns:a16="http://schemas.microsoft.com/office/drawing/2014/main" id="{9CEA1DEC-CC9E-4776-9E08-048A15BFA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2355364" y="1369559"/>
            <a:ext cx="2474555" cy="330693"/>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7" name="Freeform: Shape 126">
            <a:extLst>
              <a:ext uri="{FF2B5EF4-FFF2-40B4-BE49-F238E27FC236}">
                <a16:creationId xmlns:a16="http://schemas.microsoft.com/office/drawing/2014/main" id="{9CE399CF-F4B8-4832-A8CB-B93F6B1EF4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3878973" y="-105650"/>
            <a:ext cx="4540253" cy="5354799"/>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bg1"/>
          </a:solidFill>
          <a:ln>
            <a:noFill/>
          </a:ln>
        </p:spPr>
      </p:sp>
      <p:sp>
        <p:nvSpPr>
          <p:cNvPr id="129" name="Freeform 5">
            <a:extLst>
              <a:ext uri="{FF2B5EF4-FFF2-40B4-BE49-F238E27FC236}">
                <a16:creationId xmlns:a16="http://schemas.microsoft.com/office/drawing/2014/main" id="{1F23E73A-FDC8-462C-83C1-3AA896144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190"/>
            <a:ext cx="9144000" cy="5142310"/>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101" name="Google Shape;101;g83372e3e9c_0_0"/>
          <p:cNvSpPr txBox="1">
            <a:spLocks noGrp="1"/>
          </p:cNvSpPr>
          <p:nvPr>
            <p:ph type="title"/>
          </p:nvPr>
        </p:nvSpPr>
        <p:spPr>
          <a:xfrm>
            <a:off x="745565" y="847952"/>
            <a:ext cx="2506831" cy="3447595"/>
          </a:xfrm>
          <a:prstGeom prst="rect">
            <a:avLst/>
          </a:prstGeom>
        </p:spPr>
        <p:txBody>
          <a:bodyPr spcFirstLastPara="1" vert="horz" lIns="91440" tIns="45720" rIns="91440" bIns="45720" rtlCol="0" anchor="ctr" anchorCtr="0">
            <a:normAutofit/>
          </a:bodyPr>
          <a:lstStyle/>
          <a:p>
            <a:pPr marL="0" lvl="0" indent="0" algn="l" defTabSz="457200">
              <a:spcBef>
                <a:spcPct val="0"/>
              </a:spcBef>
              <a:spcAft>
                <a:spcPts val="0"/>
              </a:spcAft>
              <a:buSzPts val="13000"/>
            </a:pPr>
            <a:r>
              <a:rPr lang="en-US" sz="2400" dirty="0">
                <a:solidFill>
                  <a:srgbClr val="EBEBEB"/>
                </a:solidFill>
                <a:sym typeface="Arial"/>
              </a:rPr>
              <a:t>WORKING PROTOTYPE</a:t>
            </a:r>
            <a:endParaRPr lang="en-US" sz="2400" dirty="0">
              <a:solidFill>
                <a:srgbClr val="EBEBEB"/>
              </a:solidFill>
            </a:endParaRPr>
          </a:p>
        </p:txBody>
      </p:sp>
      <p:sp>
        <p:nvSpPr>
          <p:cNvPr id="134" name="Google Shape;102;g83372e3e9c_0_0"/>
          <p:cNvSpPr txBox="1">
            <a:spLocks noGrp="1"/>
          </p:cNvSpPr>
          <p:nvPr>
            <p:ph type="body" idx="1"/>
          </p:nvPr>
        </p:nvSpPr>
        <p:spPr>
          <a:xfrm>
            <a:off x="1872000" y="295848"/>
            <a:ext cx="7237808" cy="4465744"/>
          </a:xfrm>
          <a:prstGeom prst="rect">
            <a:avLst/>
          </a:prstGeom>
        </p:spPr>
        <p:txBody>
          <a:bodyPr spcFirstLastPara="1" vert="horz" lIns="91440" tIns="45720" rIns="91440" bIns="45720" rtlCol="0" anchor="ctr" anchorCtr="0">
            <a:normAutofit/>
          </a:bodyPr>
          <a:lstStyle/>
          <a:p>
            <a:pPr marL="1828800" lvl="0" indent="0" algn="l" defTabSz="457200">
              <a:lnSpc>
                <a:spcPct val="105000"/>
              </a:lnSpc>
              <a:spcBef>
                <a:spcPts val="1000"/>
              </a:spcBef>
              <a:buSzPct val="80000"/>
              <a:buNone/>
            </a:pPr>
            <a:endParaRPr lang="en-US" sz="1400" dirty="0">
              <a:sym typeface="Arial"/>
            </a:endParaRPr>
          </a:p>
          <a:p>
            <a:pPr marL="1828800" lvl="0" indent="457200" algn="l" defTabSz="457200">
              <a:lnSpc>
                <a:spcPct val="105000"/>
              </a:lnSpc>
              <a:spcBef>
                <a:spcPts val="1000"/>
              </a:spcBef>
              <a:buSzPct val="80000"/>
              <a:buFont typeface="Wingdings 3" charset="2"/>
              <a:buChar char=""/>
            </a:pPr>
            <a:r>
              <a:rPr lang="en-US" sz="1400" dirty="0">
                <a:sym typeface="Arial"/>
              </a:rPr>
              <a:t>Application demo link:</a:t>
            </a:r>
          </a:p>
          <a:p>
            <a:pPr marL="1828800" lvl="0" indent="0" algn="l" defTabSz="457200">
              <a:lnSpc>
                <a:spcPct val="105000"/>
              </a:lnSpc>
              <a:spcBef>
                <a:spcPts val="1000"/>
              </a:spcBef>
              <a:buSzPct val="80000"/>
              <a:buNone/>
            </a:pPr>
            <a:r>
              <a:rPr lang="en-US" sz="1400" dirty="0">
                <a:sym typeface="Arial"/>
                <a:hlinkClick r:id="rId4"/>
              </a:rPr>
              <a:t>http://ec2-43-204-112-191.ap-south-1.compute.amazonaws.com:4000/docs</a:t>
            </a:r>
            <a:endParaRPr lang="en-US" sz="1400" dirty="0">
              <a:sym typeface="Arial"/>
            </a:endParaRPr>
          </a:p>
          <a:p>
            <a:pPr marL="1828800" lvl="0" indent="0" algn="l" defTabSz="457200">
              <a:lnSpc>
                <a:spcPct val="105000"/>
              </a:lnSpc>
              <a:spcBef>
                <a:spcPts val="1000"/>
              </a:spcBef>
              <a:buSzPct val="80000"/>
              <a:buNone/>
            </a:pPr>
            <a:endParaRPr lang="en-US" sz="1400" dirty="0">
              <a:sym typeface="Arial"/>
            </a:endParaRPr>
          </a:p>
          <a:p>
            <a:pPr marL="1828800" lvl="0" indent="457200" algn="l" defTabSz="457200">
              <a:lnSpc>
                <a:spcPct val="105000"/>
              </a:lnSpc>
              <a:spcBef>
                <a:spcPts val="1000"/>
              </a:spcBef>
              <a:buSzPct val="80000"/>
              <a:buFont typeface="Wingdings 3" charset="2"/>
              <a:buChar char=""/>
            </a:pPr>
            <a:r>
              <a:rPr lang="en-US" sz="1400" dirty="0">
                <a:sym typeface="Arial"/>
              </a:rPr>
              <a:t>Docker Image: </a:t>
            </a:r>
            <a:r>
              <a:rPr lang="en-US" sz="1400" dirty="0">
                <a:sym typeface="Arial"/>
                <a:hlinkClick r:id="rId5"/>
              </a:rPr>
              <a:t>https://hub.docker.com/r/tarunmt/citi_fastapi_server</a:t>
            </a:r>
            <a:endParaRPr lang="en-US" sz="1400" dirty="0">
              <a:sym typeface="Arial"/>
            </a:endParaRPr>
          </a:p>
          <a:p>
            <a:pPr marL="1828800" lvl="0" indent="0" algn="l" defTabSz="457200">
              <a:lnSpc>
                <a:spcPct val="105000"/>
              </a:lnSpc>
              <a:spcBef>
                <a:spcPts val="1000"/>
              </a:spcBef>
              <a:buSzPct val="80000"/>
              <a:buNone/>
            </a:pPr>
            <a:endParaRPr lang="en-US" sz="1400" dirty="0">
              <a:sym typeface="Arial"/>
            </a:endParaRPr>
          </a:p>
          <a:p>
            <a:pPr marL="1828800" lvl="0" indent="457200" algn="l" defTabSz="457200">
              <a:lnSpc>
                <a:spcPct val="105000"/>
              </a:lnSpc>
              <a:spcBef>
                <a:spcPts val="1000"/>
              </a:spcBef>
              <a:buSzPct val="80000"/>
              <a:buFont typeface="Wingdings 3" charset="2"/>
              <a:buChar char=""/>
            </a:pPr>
            <a:r>
              <a:rPr lang="en-US" sz="1400" dirty="0">
                <a:sym typeface="Arial"/>
              </a:rPr>
              <a:t>Video demo link:</a:t>
            </a:r>
          </a:p>
          <a:p>
            <a:pPr marL="1828800" lvl="0" indent="0" algn="l" defTabSz="457200">
              <a:lnSpc>
                <a:spcPct val="105000"/>
              </a:lnSpc>
              <a:spcBef>
                <a:spcPts val="1000"/>
              </a:spcBef>
              <a:buSzPct val="80000"/>
              <a:buNone/>
            </a:pPr>
            <a:r>
              <a:rPr lang="en-US" sz="1400" dirty="0">
                <a:sym typeface="Arial"/>
              </a:rPr>
              <a:t>https://drive.google.com/drive/folders/113LGEwMVHqGwTWxUIxNiPqvc5jEXiHSF?usp=sharing</a:t>
            </a:r>
          </a:p>
        </p:txBody>
      </p:sp>
      <p:pic>
        <p:nvPicPr>
          <p:cNvPr id="103" name="Google Shape;103;g83372e3e9c_0_0"/>
          <p:cNvPicPr preferRelativeResize="0"/>
          <p:nvPr/>
        </p:nvPicPr>
        <p:blipFill rotWithShape="1">
          <a:blip r:embed="rId6">
            <a:alphaModFix/>
          </a:blip>
          <a:srcRect/>
          <a:stretch/>
        </p:blipFill>
        <p:spPr>
          <a:xfrm>
            <a:off x="8489825" y="178900"/>
            <a:ext cx="471675" cy="4716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07"/>
        <p:cNvGrpSpPr/>
        <p:nvPr/>
      </p:nvGrpSpPr>
      <p:grpSpPr>
        <a:xfrm>
          <a:off x="0" y="0"/>
          <a:ext cx="0" cy="0"/>
          <a:chOff x="0" y="0"/>
          <a:chExt cx="0" cy="0"/>
        </a:xfrm>
      </p:grpSpPr>
      <p:grpSp>
        <p:nvGrpSpPr>
          <p:cNvPr id="113" name="Group 112">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9144000" cy="5143500"/>
            <a:chOff x="0" y="0"/>
            <a:chExt cx="12192000" cy="6858000"/>
          </a:xfrm>
        </p:grpSpPr>
        <p:sp>
          <p:nvSpPr>
            <p:cNvPr id="114" name="Rectangle 113">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5"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17" name="Rectangle 116">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19" name="Freeform 5">
            <a:extLst>
              <a:ext uri="{FF2B5EF4-FFF2-40B4-BE49-F238E27FC236}">
                <a16:creationId xmlns:a16="http://schemas.microsoft.com/office/drawing/2014/main" id="{EE97EB56-71F6-435D-9037-EA7884A0B5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190"/>
            <a:ext cx="9144000" cy="5142310"/>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108" name="Google Shape;108;g83372e3e9c_2_0"/>
          <p:cNvSpPr txBox="1">
            <a:spLocks noGrp="1"/>
          </p:cNvSpPr>
          <p:nvPr>
            <p:ph type="title"/>
          </p:nvPr>
        </p:nvSpPr>
        <p:spPr>
          <a:xfrm>
            <a:off x="866216" y="3625850"/>
            <a:ext cx="6619243" cy="439785"/>
          </a:xfrm>
          <a:prstGeom prst="rect">
            <a:avLst/>
          </a:prstGeom>
        </p:spPr>
        <p:txBody>
          <a:bodyPr spcFirstLastPara="1" vert="horz" lIns="91440" tIns="45720" rIns="91440" bIns="45720" rtlCol="0" anchor="b" anchorCtr="0">
            <a:normAutofit/>
          </a:bodyPr>
          <a:lstStyle/>
          <a:p>
            <a:pPr marL="0" lvl="0" indent="0" algn="l" defTabSz="457200">
              <a:lnSpc>
                <a:spcPct val="90000"/>
              </a:lnSpc>
              <a:spcBef>
                <a:spcPct val="0"/>
              </a:spcBef>
              <a:spcAft>
                <a:spcPts val="0"/>
              </a:spcAft>
              <a:buSzPts val="13000"/>
            </a:pPr>
            <a:r>
              <a:rPr lang="en-US" sz="2500" b="0" i="0" kern="1200">
                <a:solidFill>
                  <a:srgbClr val="EBEBEB"/>
                </a:solidFill>
                <a:latin typeface="+mj-lt"/>
                <a:ea typeface="+mj-ea"/>
                <a:cs typeface="+mj-cs"/>
                <a:sym typeface="Arial"/>
              </a:rPr>
              <a:t>Swagger Docs for API server</a:t>
            </a:r>
            <a:endParaRPr lang="en-US" sz="2500" b="0" i="0" kern="1200">
              <a:solidFill>
                <a:srgbClr val="EBEBEB"/>
              </a:solidFill>
              <a:latin typeface="+mj-lt"/>
              <a:ea typeface="+mj-ea"/>
              <a:cs typeface="+mj-cs"/>
            </a:endParaRPr>
          </a:p>
        </p:txBody>
      </p:sp>
      <p:sp>
        <p:nvSpPr>
          <p:cNvPr id="121" name="Rectangle 120">
            <a:extLst>
              <a:ext uri="{FF2B5EF4-FFF2-40B4-BE49-F238E27FC236}">
                <a16:creationId xmlns:a16="http://schemas.microsoft.com/office/drawing/2014/main" id="{1806AA6E-8227-4323-8975-4F0224F119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5" name="Picture 4">
            <a:extLst>
              <a:ext uri="{FF2B5EF4-FFF2-40B4-BE49-F238E27FC236}">
                <a16:creationId xmlns:a16="http://schemas.microsoft.com/office/drawing/2014/main" id="{58F13384-0166-477D-A732-E87FFC9B2AA6}"/>
              </a:ext>
            </a:extLst>
          </p:cNvPr>
          <p:cNvPicPr>
            <a:picLocks noChangeAspect="1"/>
          </p:cNvPicPr>
          <p:nvPr/>
        </p:nvPicPr>
        <p:blipFill>
          <a:blip r:embed="rId4"/>
          <a:stretch>
            <a:fillRect/>
          </a:stretch>
        </p:blipFill>
        <p:spPr>
          <a:xfrm>
            <a:off x="866214" y="857254"/>
            <a:ext cx="5143500" cy="2571750"/>
          </a:xfrm>
          <a:prstGeom prst="rect">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2513788700"/>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07"/>
        <p:cNvGrpSpPr/>
        <p:nvPr/>
      </p:nvGrpSpPr>
      <p:grpSpPr>
        <a:xfrm>
          <a:off x="0" y="0"/>
          <a:ext cx="0" cy="0"/>
          <a:chOff x="0" y="0"/>
          <a:chExt cx="0" cy="0"/>
        </a:xfrm>
      </p:grpSpPr>
      <p:grpSp>
        <p:nvGrpSpPr>
          <p:cNvPr id="113" name="Group 112">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9144000" cy="5143500"/>
            <a:chOff x="0" y="0"/>
            <a:chExt cx="12192000" cy="6858000"/>
          </a:xfrm>
        </p:grpSpPr>
        <p:sp>
          <p:nvSpPr>
            <p:cNvPr id="114" name="Rectangle 113">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5"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17" name="Rectangle 116">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19" name="Freeform 5">
            <a:extLst>
              <a:ext uri="{FF2B5EF4-FFF2-40B4-BE49-F238E27FC236}">
                <a16:creationId xmlns:a16="http://schemas.microsoft.com/office/drawing/2014/main" id="{EE97EB56-71F6-435D-9037-EA7884A0B5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190"/>
            <a:ext cx="9144000" cy="5142310"/>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108" name="Google Shape;108;g83372e3e9c_2_0"/>
          <p:cNvSpPr txBox="1">
            <a:spLocks noGrp="1"/>
          </p:cNvSpPr>
          <p:nvPr>
            <p:ph type="title"/>
          </p:nvPr>
        </p:nvSpPr>
        <p:spPr>
          <a:xfrm>
            <a:off x="866216" y="3625850"/>
            <a:ext cx="6619243" cy="439785"/>
          </a:xfrm>
          <a:prstGeom prst="rect">
            <a:avLst/>
          </a:prstGeom>
        </p:spPr>
        <p:txBody>
          <a:bodyPr spcFirstLastPara="1" vert="horz" lIns="91440" tIns="45720" rIns="91440" bIns="45720" rtlCol="0" anchor="b" anchorCtr="0">
            <a:normAutofit/>
          </a:bodyPr>
          <a:lstStyle/>
          <a:p>
            <a:pPr marL="0" lvl="0" indent="0" algn="l" defTabSz="457200">
              <a:lnSpc>
                <a:spcPct val="90000"/>
              </a:lnSpc>
              <a:spcBef>
                <a:spcPct val="0"/>
              </a:spcBef>
              <a:spcAft>
                <a:spcPts val="0"/>
              </a:spcAft>
              <a:buSzPts val="13000"/>
            </a:pPr>
            <a:r>
              <a:rPr lang="en-US" sz="2300" b="0" i="0" kern="1200">
                <a:solidFill>
                  <a:srgbClr val="EBEBEB"/>
                </a:solidFill>
                <a:latin typeface="+mj-lt"/>
                <a:ea typeface="+mj-ea"/>
                <a:cs typeface="+mj-cs"/>
                <a:sym typeface="Arial"/>
              </a:rPr>
              <a:t>API call to the Deep learning neural network</a:t>
            </a:r>
            <a:endParaRPr lang="en-US" sz="2300" b="0" i="0" kern="1200">
              <a:solidFill>
                <a:srgbClr val="EBEBEB"/>
              </a:solidFill>
              <a:latin typeface="+mj-lt"/>
              <a:ea typeface="+mj-ea"/>
              <a:cs typeface="+mj-cs"/>
            </a:endParaRPr>
          </a:p>
        </p:txBody>
      </p:sp>
      <p:sp>
        <p:nvSpPr>
          <p:cNvPr id="121" name="Rectangle 120">
            <a:extLst>
              <a:ext uri="{FF2B5EF4-FFF2-40B4-BE49-F238E27FC236}">
                <a16:creationId xmlns:a16="http://schemas.microsoft.com/office/drawing/2014/main" id="{1806AA6E-8227-4323-8975-4F0224F119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3" name="Picture 2" descr="Graphical user interface, application, Word&#10;&#10;Description automatically generated">
            <a:extLst>
              <a:ext uri="{FF2B5EF4-FFF2-40B4-BE49-F238E27FC236}">
                <a16:creationId xmlns:a16="http://schemas.microsoft.com/office/drawing/2014/main" id="{05F0301C-2F57-4DA5-B0F6-E0BF86FE0CFB}"/>
              </a:ext>
            </a:extLst>
          </p:cNvPr>
          <p:cNvPicPr>
            <a:picLocks noChangeAspect="1"/>
          </p:cNvPicPr>
          <p:nvPr/>
        </p:nvPicPr>
        <p:blipFill>
          <a:blip r:embed="rId4"/>
          <a:stretch>
            <a:fillRect/>
          </a:stretch>
        </p:blipFill>
        <p:spPr>
          <a:xfrm>
            <a:off x="866214" y="857254"/>
            <a:ext cx="5811863" cy="2571750"/>
          </a:xfrm>
          <a:prstGeom prst="rect">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606873798"/>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07"/>
        <p:cNvGrpSpPr/>
        <p:nvPr/>
      </p:nvGrpSpPr>
      <p:grpSpPr>
        <a:xfrm>
          <a:off x="0" y="0"/>
          <a:ext cx="0" cy="0"/>
          <a:chOff x="0" y="0"/>
          <a:chExt cx="0" cy="0"/>
        </a:xfrm>
      </p:grpSpPr>
      <p:grpSp>
        <p:nvGrpSpPr>
          <p:cNvPr id="113" name="Group 112">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9144000" cy="5143500"/>
            <a:chOff x="0" y="0"/>
            <a:chExt cx="12192000" cy="6858000"/>
          </a:xfrm>
        </p:grpSpPr>
        <p:sp>
          <p:nvSpPr>
            <p:cNvPr id="114" name="Rectangle 113">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5"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17" name="Rectangle 116">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19" name="Freeform 5">
            <a:extLst>
              <a:ext uri="{FF2B5EF4-FFF2-40B4-BE49-F238E27FC236}">
                <a16:creationId xmlns:a16="http://schemas.microsoft.com/office/drawing/2014/main" id="{EE97EB56-71F6-435D-9037-EA7884A0B5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190"/>
            <a:ext cx="9144000" cy="5142310"/>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108" name="Google Shape;108;g83372e3e9c_2_0"/>
          <p:cNvSpPr txBox="1">
            <a:spLocks noGrp="1"/>
          </p:cNvSpPr>
          <p:nvPr>
            <p:ph type="title"/>
          </p:nvPr>
        </p:nvSpPr>
        <p:spPr>
          <a:xfrm>
            <a:off x="866216" y="3625850"/>
            <a:ext cx="6619243" cy="439785"/>
          </a:xfrm>
          <a:prstGeom prst="rect">
            <a:avLst/>
          </a:prstGeom>
        </p:spPr>
        <p:txBody>
          <a:bodyPr spcFirstLastPara="1" vert="horz" lIns="91440" tIns="45720" rIns="91440" bIns="45720" rtlCol="0" anchor="b" anchorCtr="0">
            <a:normAutofit/>
          </a:bodyPr>
          <a:lstStyle/>
          <a:p>
            <a:pPr marL="0" lvl="0" indent="0" algn="l" defTabSz="457200">
              <a:lnSpc>
                <a:spcPct val="90000"/>
              </a:lnSpc>
              <a:spcBef>
                <a:spcPct val="0"/>
              </a:spcBef>
              <a:spcAft>
                <a:spcPts val="0"/>
              </a:spcAft>
              <a:buSzPts val="13000"/>
            </a:pPr>
            <a:r>
              <a:rPr lang="en-US" sz="1100" b="0" i="0" kern="1200">
                <a:solidFill>
                  <a:srgbClr val="EBEBEB"/>
                </a:solidFill>
                <a:latin typeface="+mj-lt"/>
                <a:ea typeface="+mj-ea"/>
                <a:cs typeface="+mj-cs"/>
                <a:sym typeface="Arial"/>
              </a:rPr>
              <a:t>Sample request and response from the RESTFul API server of Deep learning model</a:t>
            </a:r>
            <a:endParaRPr lang="en-US" sz="1100" b="0" i="0" kern="1200">
              <a:solidFill>
                <a:srgbClr val="EBEBEB"/>
              </a:solidFill>
              <a:latin typeface="+mj-lt"/>
              <a:ea typeface="+mj-ea"/>
              <a:cs typeface="+mj-cs"/>
            </a:endParaRPr>
          </a:p>
        </p:txBody>
      </p:sp>
      <p:sp>
        <p:nvSpPr>
          <p:cNvPr id="121" name="Rectangle 120">
            <a:extLst>
              <a:ext uri="{FF2B5EF4-FFF2-40B4-BE49-F238E27FC236}">
                <a16:creationId xmlns:a16="http://schemas.microsoft.com/office/drawing/2014/main" id="{1806AA6E-8227-4323-8975-4F0224F119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4" name="Picture 3" descr="A screenshot of a computer&#10;&#10;Description automatically generated">
            <a:extLst>
              <a:ext uri="{FF2B5EF4-FFF2-40B4-BE49-F238E27FC236}">
                <a16:creationId xmlns:a16="http://schemas.microsoft.com/office/drawing/2014/main" id="{DDE325A4-0B03-4162-BB6C-C4789FDE4ECC}"/>
              </a:ext>
            </a:extLst>
          </p:cNvPr>
          <p:cNvPicPr>
            <a:picLocks noChangeAspect="1"/>
          </p:cNvPicPr>
          <p:nvPr/>
        </p:nvPicPr>
        <p:blipFill>
          <a:blip r:embed="rId4"/>
          <a:stretch>
            <a:fillRect/>
          </a:stretch>
        </p:blipFill>
        <p:spPr>
          <a:xfrm>
            <a:off x="866214" y="857254"/>
            <a:ext cx="6196985" cy="2571750"/>
          </a:xfrm>
          <a:prstGeom prst="rect">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343118382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77"/>
        <p:cNvGrpSpPr/>
        <p:nvPr/>
      </p:nvGrpSpPr>
      <p:grpSpPr>
        <a:xfrm>
          <a:off x="0" y="0"/>
          <a:ext cx="0" cy="0"/>
          <a:chOff x="0" y="0"/>
          <a:chExt cx="0" cy="0"/>
        </a:xfrm>
      </p:grpSpPr>
      <p:grpSp>
        <p:nvGrpSpPr>
          <p:cNvPr id="85" name="Group 84">
            <a:extLst>
              <a:ext uri="{FF2B5EF4-FFF2-40B4-BE49-F238E27FC236}">
                <a16:creationId xmlns:a16="http://schemas.microsoft.com/office/drawing/2014/main" id="{7084313B-C03D-4981-9786-879159A603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9144000" cy="5143500"/>
            <a:chOff x="0" y="0"/>
            <a:chExt cx="12192000" cy="6858000"/>
          </a:xfrm>
        </p:grpSpPr>
        <p:sp>
          <p:nvSpPr>
            <p:cNvPr id="86" name="Rectangle 85">
              <a:extLst>
                <a:ext uri="{FF2B5EF4-FFF2-40B4-BE49-F238E27FC236}">
                  <a16:creationId xmlns:a16="http://schemas.microsoft.com/office/drawing/2014/main" id="{A99190B9-52DD-45DC-BE21-AACE88FEC7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7" name="Oval 86">
              <a:extLst>
                <a:ext uri="{FF2B5EF4-FFF2-40B4-BE49-F238E27FC236}">
                  <a16:creationId xmlns:a16="http://schemas.microsoft.com/office/drawing/2014/main" id="{D1EE260A-12FB-4D71-A318-71BED7FF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8" name="Oval 87">
              <a:extLst>
                <a:ext uri="{FF2B5EF4-FFF2-40B4-BE49-F238E27FC236}">
                  <a16:creationId xmlns:a16="http://schemas.microsoft.com/office/drawing/2014/main" id="{B52EC39A-8D44-4CEF-820F-A442CFA42D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9" name="Oval 88">
              <a:extLst>
                <a:ext uri="{FF2B5EF4-FFF2-40B4-BE49-F238E27FC236}">
                  <a16:creationId xmlns:a16="http://schemas.microsoft.com/office/drawing/2014/main" id="{2D010773-529F-4A3D-A0AB-E7CE12DC61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0" name="Oval 89">
              <a:extLst>
                <a:ext uri="{FF2B5EF4-FFF2-40B4-BE49-F238E27FC236}">
                  <a16:creationId xmlns:a16="http://schemas.microsoft.com/office/drawing/2014/main" id="{D7582733-2D5B-4103-A63C-0D0D81780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1" name="Oval 90">
              <a:extLst>
                <a:ext uri="{FF2B5EF4-FFF2-40B4-BE49-F238E27FC236}">
                  <a16:creationId xmlns:a16="http://schemas.microsoft.com/office/drawing/2014/main" id="{6D073C2A-0E86-458E-88D4-27124FDAD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2" name="Freeform 5">
              <a:extLst>
                <a:ext uri="{FF2B5EF4-FFF2-40B4-BE49-F238E27FC236}">
                  <a16:creationId xmlns:a16="http://schemas.microsoft.com/office/drawing/2014/main" id="{01A64F04-7AF7-48B9-A1B0-956BBCEEFE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3" name="Freeform 5">
              <a:extLst>
                <a:ext uri="{FF2B5EF4-FFF2-40B4-BE49-F238E27FC236}">
                  <a16:creationId xmlns:a16="http://schemas.microsoft.com/office/drawing/2014/main" id="{989ABE99-7694-4211-A627-459BE5422B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94" name="Freeform 5">
              <a:extLst>
                <a:ext uri="{FF2B5EF4-FFF2-40B4-BE49-F238E27FC236}">
                  <a16:creationId xmlns:a16="http://schemas.microsoft.com/office/drawing/2014/main" id="{254B4214-6F53-497C-8322-9CE8158AA3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96" name="Rectangle 95">
            <a:extLst>
              <a:ext uri="{FF2B5EF4-FFF2-40B4-BE49-F238E27FC236}">
                <a16:creationId xmlns:a16="http://schemas.microsoft.com/office/drawing/2014/main" id="{20E145FF-1D18-4246-A2BA-9F6B4D5336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98" name="Rectangle 97">
            <a:extLst>
              <a:ext uri="{FF2B5EF4-FFF2-40B4-BE49-F238E27FC236}">
                <a16:creationId xmlns:a16="http://schemas.microsoft.com/office/drawing/2014/main" id="{324E43EB-867C-4B35-9A5C-E435157C7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Rectangle 99">
            <a:extLst>
              <a:ext uri="{FF2B5EF4-FFF2-40B4-BE49-F238E27FC236}">
                <a16:creationId xmlns:a16="http://schemas.microsoft.com/office/drawing/2014/main" id="{A7C0F5DA-B59F-4F13-8BB8-FFD8F2C57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02" name="Freeform 5">
            <a:extLst>
              <a:ext uri="{FF2B5EF4-FFF2-40B4-BE49-F238E27FC236}">
                <a16:creationId xmlns:a16="http://schemas.microsoft.com/office/drawing/2014/main" id="{9CEA1DEC-CC9E-4776-9E08-048A15BFA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2355364" y="1369559"/>
            <a:ext cx="2474555" cy="330693"/>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4" name="Freeform: Shape 103">
            <a:extLst>
              <a:ext uri="{FF2B5EF4-FFF2-40B4-BE49-F238E27FC236}">
                <a16:creationId xmlns:a16="http://schemas.microsoft.com/office/drawing/2014/main" id="{9CE399CF-F4B8-4832-A8CB-B93F6B1EF4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3878973" y="-105650"/>
            <a:ext cx="4540253" cy="5354799"/>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bg1"/>
          </a:solidFill>
          <a:ln>
            <a:noFill/>
          </a:ln>
        </p:spPr>
      </p:sp>
      <p:sp>
        <p:nvSpPr>
          <p:cNvPr id="82" name="Freeform 5">
            <a:extLst>
              <a:ext uri="{FF2B5EF4-FFF2-40B4-BE49-F238E27FC236}">
                <a16:creationId xmlns:a16="http://schemas.microsoft.com/office/drawing/2014/main" id="{1F23E73A-FDC8-462C-83C1-3AA896144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190"/>
            <a:ext cx="9144000" cy="5142310"/>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78" name="Google Shape;78;p3"/>
          <p:cNvSpPr txBox="1">
            <a:spLocks noGrp="1"/>
          </p:cNvSpPr>
          <p:nvPr>
            <p:ph type="title"/>
          </p:nvPr>
        </p:nvSpPr>
        <p:spPr>
          <a:xfrm>
            <a:off x="745565" y="847952"/>
            <a:ext cx="2506831" cy="3447595"/>
          </a:xfrm>
          <a:prstGeom prst="rect">
            <a:avLst/>
          </a:prstGeom>
        </p:spPr>
        <p:txBody>
          <a:bodyPr spcFirstLastPara="1" vert="horz" lIns="91440" tIns="45720" rIns="91440" bIns="45720" rtlCol="0" anchor="ctr" anchorCtr="0">
            <a:normAutofit/>
          </a:bodyPr>
          <a:lstStyle/>
          <a:p>
            <a:pPr marL="0" lvl="0" indent="0" algn="l" defTabSz="457200">
              <a:spcBef>
                <a:spcPct val="0"/>
              </a:spcBef>
              <a:spcAft>
                <a:spcPts val="0"/>
              </a:spcAft>
              <a:buSzPts val="13000"/>
            </a:pPr>
            <a:r>
              <a:rPr lang="en-US" sz="2400" dirty="0">
                <a:solidFill>
                  <a:srgbClr val="EBEBEB"/>
                </a:solidFill>
                <a:sym typeface="Arial"/>
              </a:rPr>
              <a:t>PROBLEM STATEMENT</a:t>
            </a:r>
            <a:endParaRPr lang="en-US" sz="2400" dirty="0">
              <a:solidFill>
                <a:srgbClr val="EBEBEB"/>
              </a:solidFill>
            </a:endParaRPr>
          </a:p>
        </p:txBody>
      </p:sp>
      <p:sp>
        <p:nvSpPr>
          <p:cNvPr id="79" name="Google Shape;79;p3"/>
          <p:cNvSpPr txBox="1">
            <a:spLocks noGrp="1"/>
          </p:cNvSpPr>
          <p:nvPr>
            <p:ph type="body" idx="1"/>
          </p:nvPr>
        </p:nvSpPr>
        <p:spPr>
          <a:xfrm>
            <a:off x="3936077" y="301622"/>
            <a:ext cx="5195201" cy="4465744"/>
          </a:xfrm>
          <a:prstGeom prst="rect">
            <a:avLst/>
          </a:prstGeom>
        </p:spPr>
        <p:txBody>
          <a:bodyPr spcFirstLastPara="1" vert="horz" lIns="91440" tIns="45720" rIns="91440" bIns="45720" rtlCol="0" anchor="ctr" anchorCtr="0">
            <a:normAutofit/>
          </a:bodyPr>
          <a:lstStyle/>
          <a:p>
            <a:pPr indent="-228600" algn="l" defTabSz="457200">
              <a:lnSpc>
                <a:spcPct val="105000"/>
              </a:lnSpc>
              <a:spcBef>
                <a:spcPts val="1000"/>
              </a:spcBef>
              <a:buSzPct val="80000"/>
              <a:buFont typeface="Wingdings 3" charset="2"/>
              <a:buChar char=""/>
            </a:pPr>
            <a:r>
              <a:rPr lang="en-US" sz="1200" dirty="0">
                <a:effectLst/>
              </a:rPr>
              <a:t>Customer complaints carry a lot of importance, as they are often an indicator of the shortcomings in their products and services. If these complaints are resolved efficiently in time, they can bring down customer dissatisfaction to a minimum and retain them with stronger loyalty. This also gives them an idea of how to continuously improve their services to attract more customers.    </a:t>
            </a:r>
          </a:p>
          <a:p>
            <a:pPr marL="228600" indent="-228600" algn="l" defTabSz="457200">
              <a:lnSpc>
                <a:spcPct val="105000"/>
              </a:lnSpc>
              <a:spcBef>
                <a:spcPts val="1000"/>
              </a:spcBef>
              <a:buSzPct val="80000"/>
              <a:buFont typeface="Wingdings 3" charset="2"/>
              <a:buChar char=""/>
            </a:pPr>
            <a:endParaRPr lang="en-US" sz="1200" dirty="0"/>
          </a:p>
          <a:p>
            <a:pPr marL="228600" indent="-228600" algn="l" defTabSz="457200">
              <a:lnSpc>
                <a:spcPct val="105000"/>
              </a:lnSpc>
              <a:spcBef>
                <a:spcPts val="1000"/>
              </a:spcBef>
              <a:buSzPct val="80000"/>
              <a:buFont typeface="Wingdings 3" charset="2"/>
              <a:buChar char=""/>
            </a:pPr>
            <a:r>
              <a:rPr lang="en-US" sz="1200" dirty="0">
                <a:effectLst/>
              </a:rPr>
              <a:t>These customer complaints are unstructured text data; so, traditionally, companies need to allocate the task of evaluating and assigning each ticket to the relevant department to multiple support employees. Its a tedious task which involves large workforce just to allocate tickets to correct departments/categories based on the ticket contents.</a:t>
            </a:r>
            <a:br>
              <a:rPr lang="en-US" sz="1200" dirty="0"/>
            </a:br>
            <a:endParaRPr lang="en-US" sz="1200" dirty="0"/>
          </a:p>
        </p:txBody>
      </p:sp>
      <p:pic>
        <p:nvPicPr>
          <p:cNvPr id="80" name="Google Shape;80;p3"/>
          <p:cNvPicPr preferRelativeResize="0"/>
          <p:nvPr/>
        </p:nvPicPr>
        <p:blipFill rotWithShape="1">
          <a:blip r:embed="rId4">
            <a:alphaModFix/>
          </a:blip>
          <a:srcRect/>
          <a:stretch/>
        </p:blipFill>
        <p:spPr>
          <a:xfrm>
            <a:off x="8489825" y="178900"/>
            <a:ext cx="471675" cy="4716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00"/>
        <p:cNvGrpSpPr/>
        <p:nvPr/>
      </p:nvGrpSpPr>
      <p:grpSpPr>
        <a:xfrm>
          <a:off x="0" y="0"/>
          <a:ext cx="0" cy="0"/>
          <a:chOff x="0" y="0"/>
          <a:chExt cx="0" cy="0"/>
        </a:xfrm>
      </p:grpSpPr>
      <p:grpSp>
        <p:nvGrpSpPr>
          <p:cNvPr id="118" name="Group 107">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9144000" cy="5143500"/>
            <a:chOff x="0" y="0"/>
            <a:chExt cx="12192000" cy="6858000"/>
          </a:xfrm>
        </p:grpSpPr>
        <p:sp>
          <p:nvSpPr>
            <p:cNvPr id="109" name="Rectangle 108">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0"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19" name="Rectangle 111">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0" name="Freeform 5">
            <a:extLst>
              <a:ext uri="{FF2B5EF4-FFF2-40B4-BE49-F238E27FC236}">
                <a16:creationId xmlns:a16="http://schemas.microsoft.com/office/drawing/2014/main" id="{EE97EB56-71F6-435D-9037-EA7884A0B5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190"/>
            <a:ext cx="9144000" cy="5142310"/>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101" name="Google Shape;101;g83372e3e9c_0_0"/>
          <p:cNvSpPr txBox="1">
            <a:spLocks noGrp="1"/>
          </p:cNvSpPr>
          <p:nvPr>
            <p:ph type="title"/>
          </p:nvPr>
        </p:nvSpPr>
        <p:spPr>
          <a:xfrm>
            <a:off x="866216" y="3625850"/>
            <a:ext cx="6619243" cy="439785"/>
          </a:xfrm>
          <a:prstGeom prst="rect">
            <a:avLst/>
          </a:prstGeom>
        </p:spPr>
        <p:txBody>
          <a:bodyPr spcFirstLastPara="1" vert="horz" lIns="91440" tIns="45720" rIns="91440" bIns="45720" rtlCol="0" anchor="b" anchorCtr="0">
            <a:normAutofit/>
          </a:bodyPr>
          <a:lstStyle/>
          <a:p>
            <a:pPr marL="0" lvl="0" indent="0" algn="l" defTabSz="457200">
              <a:lnSpc>
                <a:spcPct val="90000"/>
              </a:lnSpc>
              <a:spcBef>
                <a:spcPct val="0"/>
              </a:spcBef>
              <a:spcAft>
                <a:spcPts val="0"/>
              </a:spcAft>
              <a:buSzPts val="13000"/>
            </a:pPr>
            <a:r>
              <a:rPr lang="en-US" sz="2500" b="0" i="0" kern="1200">
                <a:solidFill>
                  <a:srgbClr val="EBEBEB"/>
                </a:solidFill>
                <a:latin typeface="+mj-lt"/>
                <a:ea typeface="+mj-ea"/>
                <a:cs typeface="+mj-cs"/>
                <a:sym typeface="Arial"/>
              </a:rPr>
              <a:t>THANK YOU</a:t>
            </a:r>
            <a:endParaRPr lang="en-US" sz="2500" b="0" i="0" kern="1200">
              <a:solidFill>
                <a:srgbClr val="EBEBEB"/>
              </a:solidFill>
              <a:latin typeface="+mj-lt"/>
              <a:ea typeface="+mj-ea"/>
              <a:cs typeface="+mj-cs"/>
            </a:endParaRPr>
          </a:p>
        </p:txBody>
      </p:sp>
      <p:sp>
        <p:nvSpPr>
          <p:cNvPr id="121" name="Rectangle 115">
            <a:extLst>
              <a:ext uri="{FF2B5EF4-FFF2-40B4-BE49-F238E27FC236}">
                <a16:creationId xmlns:a16="http://schemas.microsoft.com/office/drawing/2014/main" id="{1806AA6E-8227-4323-8975-4F0224F119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122" name="Graphic 104" descr="Handshake">
            <a:extLst>
              <a:ext uri="{FF2B5EF4-FFF2-40B4-BE49-F238E27FC236}">
                <a16:creationId xmlns:a16="http://schemas.microsoft.com/office/drawing/2014/main" id="{31460546-394A-F642-8F2C-730B349423E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66214" y="857254"/>
            <a:ext cx="2571750" cy="2571750"/>
          </a:xfrm>
          <a:prstGeom prst="rect">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283779631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122"/>
                                        </p:tgtEl>
                                        <p:attrNameLst>
                                          <p:attrName>style.visibility</p:attrName>
                                        </p:attrNameLst>
                                      </p:cBhvr>
                                      <p:to>
                                        <p:strVal val="visible"/>
                                      </p:to>
                                    </p:set>
                                    <p:animEffect transition="in" filter="fade">
                                      <p:cBhvr>
                                        <p:cTn id="7" dur="700"/>
                                        <p:tgtEl>
                                          <p:spTgt spid="122"/>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101"/>
                                        </p:tgtEl>
                                        <p:attrNameLst>
                                          <p:attrName>style.visibility</p:attrName>
                                        </p:attrNameLst>
                                      </p:cBhvr>
                                      <p:to>
                                        <p:strVal val="visible"/>
                                      </p:to>
                                    </p:set>
                                    <p:animEffect transition="in" filter="fade">
                                      <p:cBhvr>
                                        <p:cTn id="10" dur="400"/>
                                        <p:tgtEl>
                                          <p:spTgt spid="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4"/>
        <p:cNvGrpSpPr/>
        <p:nvPr/>
      </p:nvGrpSpPr>
      <p:grpSpPr>
        <a:xfrm>
          <a:off x="0" y="0"/>
          <a:ext cx="0" cy="0"/>
          <a:chOff x="0" y="0"/>
          <a:chExt cx="0" cy="0"/>
        </a:xfrm>
      </p:grpSpPr>
      <p:grpSp>
        <p:nvGrpSpPr>
          <p:cNvPr id="92" name="Group 91">
            <a:extLst>
              <a:ext uri="{FF2B5EF4-FFF2-40B4-BE49-F238E27FC236}">
                <a16:creationId xmlns:a16="http://schemas.microsoft.com/office/drawing/2014/main" id="{7084313B-C03D-4981-9786-879159A603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9144000" cy="5143500"/>
            <a:chOff x="0" y="0"/>
            <a:chExt cx="12192000" cy="6858000"/>
          </a:xfrm>
        </p:grpSpPr>
        <p:sp>
          <p:nvSpPr>
            <p:cNvPr id="93" name="Rectangle 92">
              <a:extLst>
                <a:ext uri="{FF2B5EF4-FFF2-40B4-BE49-F238E27FC236}">
                  <a16:creationId xmlns:a16="http://schemas.microsoft.com/office/drawing/2014/main" id="{A99190B9-52DD-45DC-BE21-AACE88FEC7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4" name="Oval 93">
              <a:extLst>
                <a:ext uri="{FF2B5EF4-FFF2-40B4-BE49-F238E27FC236}">
                  <a16:creationId xmlns:a16="http://schemas.microsoft.com/office/drawing/2014/main" id="{D1EE260A-12FB-4D71-A318-71BED7FF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9" name="Oval 94">
              <a:extLst>
                <a:ext uri="{FF2B5EF4-FFF2-40B4-BE49-F238E27FC236}">
                  <a16:creationId xmlns:a16="http://schemas.microsoft.com/office/drawing/2014/main" id="{B52EC39A-8D44-4CEF-820F-A442CFA42D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0" name="Oval 95">
              <a:extLst>
                <a:ext uri="{FF2B5EF4-FFF2-40B4-BE49-F238E27FC236}">
                  <a16:creationId xmlns:a16="http://schemas.microsoft.com/office/drawing/2014/main" id="{2D010773-529F-4A3D-A0AB-E7CE12DC61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1" name="Oval 96">
              <a:extLst>
                <a:ext uri="{FF2B5EF4-FFF2-40B4-BE49-F238E27FC236}">
                  <a16:creationId xmlns:a16="http://schemas.microsoft.com/office/drawing/2014/main" id="{D7582733-2D5B-4103-A63C-0D0D81780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8" name="Oval 97">
              <a:extLst>
                <a:ext uri="{FF2B5EF4-FFF2-40B4-BE49-F238E27FC236}">
                  <a16:creationId xmlns:a16="http://schemas.microsoft.com/office/drawing/2014/main" id="{6D073C2A-0E86-458E-88D4-27124FDAD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9" name="Freeform 5">
              <a:extLst>
                <a:ext uri="{FF2B5EF4-FFF2-40B4-BE49-F238E27FC236}">
                  <a16:creationId xmlns:a16="http://schemas.microsoft.com/office/drawing/2014/main" id="{01A64F04-7AF7-48B9-A1B0-956BBCEEFE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0" name="Freeform 5">
              <a:extLst>
                <a:ext uri="{FF2B5EF4-FFF2-40B4-BE49-F238E27FC236}">
                  <a16:creationId xmlns:a16="http://schemas.microsoft.com/office/drawing/2014/main" id="{989ABE99-7694-4211-A627-459BE5422B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01" name="Freeform 5">
              <a:extLst>
                <a:ext uri="{FF2B5EF4-FFF2-40B4-BE49-F238E27FC236}">
                  <a16:creationId xmlns:a16="http://schemas.microsoft.com/office/drawing/2014/main" id="{254B4214-6F53-497C-8322-9CE8158AA3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03" name="Rectangle 102">
            <a:extLst>
              <a:ext uri="{FF2B5EF4-FFF2-40B4-BE49-F238E27FC236}">
                <a16:creationId xmlns:a16="http://schemas.microsoft.com/office/drawing/2014/main" id="{20E145FF-1D18-4246-A2BA-9F6B4D5336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105" name="Rectangle 104">
            <a:extLst>
              <a:ext uri="{FF2B5EF4-FFF2-40B4-BE49-F238E27FC236}">
                <a16:creationId xmlns:a16="http://schemas.microsoft.com/office/drawing/2014/main" id="{324E43EB-867C-4B35-9A5C-E435157C7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7" name="Rectangle 106">
            <a:extLst>
              <a:ext uri="{FF2B5EF4-FFF2-40B4-BE49-F238E27FC236}">
                <a16:creationId xmlns:a16="http://schemas.microsoft.com/office/drawing/2014/main" id="{A7C0F5DA-B59F-4F13-8BB8-FFD8F2C57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09" name="Freeform 5">
            <a:extLst>
              <a:ext uri="{FF2B5EF4-FFF2-40B4-BE49-F238E27FC236}">
                <a16:creationId xmlns:a16="http://schemas.microsoft.com/office/drawing/2014/main" id="{9CEA1DEC-CC9E-4776-9E08-048A15BFA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2355364" y="1369559"/>
            <a:ext cx="2474555" cy="330693"/>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1" name="Freeform: Shape 110">
            <a:extLst>
              <a:ext uri="{FF2B5EF4-FFF2-40B4-BE49-F238E27FC236}">
                <a16:creationId xmlns:a16="http://schemas.microsoft.com/office/drawing/2014/main" id="{9CE399CF-F4B8-4832-A8CB-B93F6B1EF4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3878973" y="-105650"/>
            <a:ext cx="4540253" cy="5354799"/>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bg1"/>
          </a:solidFill>
          <a:ln>
            <a:noFill/>
          </a:ln>
        </p:spPr>
      </p:sp>
      <p:sp>
        <p:nvSpPr>
          <p:cNvPr id="113" name="Freeform 5">
            <a:extLst>
              <a:ext uri="{FF2B5EF4-FFF2-40B4-BE49-F238E27FC236}">
                <a16:creationId xmlns:a16="http://schemas.microsoft.com/office/drawing/2014/main" id="{1F23E73A-FDC8-462C-83C1-3AA896144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190"/>
            <a:ext cx="9144000" cy="5142310"/>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85" name="Google Shape;85;p4"/>
          <p:cNvSpPr txBox="1">
            <a:spLocks noGrp="1"/>
          </p:cNvSpPr>
          <p:nvPr>
            <p:ph type="title"/>
          </p:nvPr>
        </p:nvSpPr>
        <p:spPr>
          <a:xfrm>
            <a:off x="745565" y="847952"/>
            <a:ext cx="2506831" cy="3447595"/>
          </a:xfrm>
          <a:prstGeom prst="rect">
            <a:avLst/>
          </a:prstGeom>
        </p:spPr>
        <p:txBody>
          <a:bodyPr spcFirstLastPara="1" vert="horz" lIns="91440" tIns="45720" rIns="91440" bIns="45720" rtlCol="0" anchor="ctr" anchorCtr="0">
            <a:normAutofit/>
          </a:bodyPr>
          <a:lstStyle/>
          <a:p>
            <a:pPr marL="0" lvl="0" indent="0" algn="l" defTabSz="457200">
              <a:spcBef>
                <a:spcPct val="0"/>
              </a:spcBef>
              <a:spcAft>
                <a:spcPts val="0"/>
              </a:spcAft>
              <a:buSzPts val="13000"/>
            </a:pPr>
            <a:r>
              <a:rPr lang="en-US" sz="2400" dirty="0">
                <a:solidFill>
                  <a:srgbClr val="EBEBEB"/>
                </a:solidFill>
                <a:sym typeface="Arial"/>
              </a:rPr>
              <a:t>SOLUTION</a:t>
            </a:r>
            <a:endParaRPr lang="en-US" sz="2400" dirty="0">
              <a:solidFill>
                <a:srgbClr val="EBEBEB"/>
              </a:solidFill>
            </a:endParaRPr>
          </a:p>
        </p:txBody>
      </p:sp>
      <p:sp>
        <p:nvSpPr>
          <p:cNvPr id="86" name="Google Shape;86;p4"/>
          <p:cNvSpPr txBox="1">
            <a:spLocks noGrp="1"/>
          </p:cNvSpPr>
          <p:nvPr>
            <p:ph type="body" idx="1"/>
          </p:nvPr>
        </p:nvSpPr>
        <p:spPr>
          <a:xfrm>
            <a:off x="3967557" y="328134"/>
            <a:ext cx="4126961" cy="4465744"/>
          </a:xfrm>
          <a:prstGeom prst="rect">
            <a:avLst/>
          </a:prstGeom>
        </p:spPr>
        <p:txBody>
          <a:bodyPr spcFirstLastPara="1" vert="horz" lIns="91440" tIns="45720" rIns="91440" bIns="45720" rtlCol="0" anchor="ctr" anchorCtr="0">
            <a:normAutofit/>
          </a:bodyPr>
          <a:lstStyle/>
          <a:p>
            <a:pPr marL="114300" marR="0" indent="-228600" algn="l" defTabSz="457200">
              <a:spcBef>
                <a:spcPts val="1000"/>
              </a:spcBef>
              <a:buSzPct val="80000"/>
              <a:buFont typeface="Wingdings 3" charset="2"/>
              <a:buChar char=""/>
            </a:pPr>
            <a:r>
              <a:rPr lang="en-US" sz="1500" dirty="0">
                <a:effectLst/>
              </a:rPr>
              <a:t>Build Deep Learning NLP classification model using Transformer Model</a:t>
            </a:r>
            <a:r>
              <a:rPr lang="en-US" sz="1500" u="none" strike="noStrike" dirty="0">
                <a:effectLst/>
              </a:rPr>
              <a:t> </a:t>
            </a:r>
            <a:r>
              <a:rPr lang="en-US" sz="1500" dirty="0">
                <a:effectLst/>
              </a:rPr>
              <a:t>that can classify customer complaints based on the products/services.</a:t>
            </a:r>
          </a:p>
          <a:p>
            <a:pPr marL="0" marR="0" indent="0" algn="l" defTabSz="457200">
              <a:spcBef>
                <a:spcPts val="1000"/>
              </a:spcBef>
              <a:buSzPct val="80000"/>
              <a:buNone/>
            </a:pPr>
            <a:endParaRPr lang="en-US" sz="1500" dirty="0">
              <a:effectLst/>
            </a:endParaRPr>
          </a:p>
          <a:p>
            <a:pPr marL="114300" marR="0" indent="-228600" algn="l" defTabSz="457200">
              <a:spcBef>
                <a:spcPts val="1000"/>
              </a:spcBef>
              <a:buSzPct val="80000"/>
              <a:buFont typeface="Wingdings 3" charset="2"/>
              <a:buChar char=""/>
            </a:pPr>
            <a:r>
              <a:rPr lang="en-US" sz="1500" dirty="0">
                <a:effectLst/>
              </a:rPr>
              <a:t>By doing so, we can segregate these tickets into their relevant categories and, therefore, remove manual intervention and help in the quick resolution of the complaints raised by the costumers.</a:t>
            </a:r>
          </a:p>
          <a:p>
            <a:pPr marL="457200" lvl="0" indent="-228600" algn="l" defTabSz="457200">
              <a:spcBef>
                <a:spcPts val="1000"/>
              </a:spcBef>
              <a:buSzPct val="80000"/>
              <a:buFont typeface="Wingdings 3" charset="2"/>
              <a:buChar char=""/>
            </a:pPr>
            <a:endParaRPr lang="en-US" sz="1500" dirty="0">
              <a:sym typeface="Arial"/>
            </a:endParaRPr>
          </a:p>
        </p:txBody>
      </p:sp>
      <p:pic>
        <p:nvPicPr>
          <p:cNvPr id="87" name="Google Shape;87;p4"/>
          <p:cNvPicPr preferRelativeResize="0"/>
          <p:nvPr/>
        </p:nvPicPr>
        <p:blipFill rotWithShape="1">
          <a:blip r:embed="rId4">
            <a:alphaModFix/>
          </a:blip>
          <a:srcRect/>
          <a:stretch/>
        </p:blipFill>
        <p:spPr>
          <a:xfrm>
            <a:off x="8489825" y="178900"/>
            <a:ext cx="471675" cy="4716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pic>
        <p:nvPicPr>
          <p:cNvPr id="7" name="Picture 2" descr="5,539 Chatbot Icon Stock Photos, Pictures &amp; Royalty-Free Images - iStock">
            <a:extLst>
              <a:ext uri="{FF2B5EF4-FFF2-40B4-BE49-F238E27FC236}">
                <a16:creationId xmlns:a16="http://schemas.microsoft.com/office/drawing/2014/main" id="{BF1FD8E6-9A1D-4320-B7BE-E6ABFDA59A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8437" y="308916"/>
            <a:ext cx="817174" cy="817174"/>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8" name="Graphic 7" descr="Email with solid fill">
            <a:extLst>
              <a:ext uri="{FF2B5EF4-FFF2-40B4-BE49-F238E27FC236}">
                <a16:creationId xmlns:a16="http://schemas.microsoft.com/office/drawing/2014/main" id="{2868046C-9534-43FB-9636-23D50A99729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443303" y="1235335"/>
            <a:ext cx="457200" cy="457200"/>
          </a:xfrm>
          <a:prstGeom prst="rect">
            <a:avLst/>
          </a:prstGeom>
        </p:spPr>
      </p:pic>
      <p:pic>
        <p:nvPicPr>
          <p:cNvPr id="9" name="Graphic 8" descr="Call center with solid fill">
            <a:extLst>
              <a:ext uri="{FF2B5EF4-FFF2-40B4-BE49-F238E27FC236}">
                <a16:creationId xmlns:a16="http://schemas.microsoft.com/office/drawing/2014/main" id="{CCF128DE-8213-4470-A3BD-91FB109091B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278437" y="1962646"/>
            <a:ext cx="652072" cy="652072"/>
          </a:xfrm>
          <a:prstGeom prst="rect">
            <a:avLst/>
          </a:prstGeom>
        </p:spPr>
      </p:pic>
      <p:pic>
        <p:nvPicPr>
          <p:cNvPr id="10" name="Picture 6" descr="Application Icon Vector On White Background Application Trendy Filled Icons  From Human Resources Collection Stock Illustration - Download Image Now -  iStock">
            <a:extLst>
              <a:ext uri="{FF2B5EF4-FFF2-40B4-BE49-F238E27FC236}">
                <a16:creationId xmlns:a16="http://schemas.microsoft.com/office/drawing/2014/main" id="{405DEC22-E0BE-44C7-B903-2CEE1FAD3DC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08443" y="2884829"/>
            <a:ext cx="592060" cy="580329"/>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1" name="Picture 8" descr="What are the differences between an iOS and Android? – The Learning Box –  Answers to your Questions">
            <a:extLst>
              <a:ext uri="{FF2B5EF4-FFF2-40B4-BE49-F238E27FC236}">
                <a16:creationId xmlns:a16="http://schemas.microsoft.com/office/drawing/2014/main" id="{6943DA04-C921-4F30-8A17-D74114326CA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10340" y="3877257"/>
            <a:ext cx="791995" cy="488678"/>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12" name="Rectangle: Rounded Corners 11">
            <a:extLst>
              <a:ext uri="{FF2B5EF4-FFF2-40B4-BE49-F238E27FC236}">
                <a16:creationId xmlns:a16="http://schemas.microsoft.com/office/drawing/2014/main" id="{070F4AD9-2222-4C24-85AF-C99477E9498D}"/>
              </a:ext>
            </a:extLst>
          </p:cNvPr>
          <p:cNvSpPr/>
          <p:nvPr/>
        </p:nvSpPr>
        <p:spPr>
          <a:xfrm>
            <a:off x="1130924" y="156447"/>
            <a:ext cx="1069583" cy="4519961"/>
          </a:xfrm>
          <a:prstGeom prst="roundRect">
            <a:avLst/>
          </a:prstGeom>
          <a:no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13" name="TextBox 12">
            <a:extLst>
              <a:ext uri="{FF2B5EF4-FFF2-40B4-BE49-F238E27FC236}">
                <a16:creationId xmlns:a16="http://schemas.microsoft.com/office/drawing/2014/main" id="{03FF6BE6-6D25-493E-815D-44332A50AE63}"/>
              </a:ext>
            </a:extLst>
          </p:cNvPr>
          <p:cNvSpPr txBox="1"/>
          <p:nvPr/>
        </p:nvSpPr>
        <p:spPr>
          <a:xfrm>
            <a:off x="61696" y="4676407"/>
            <a:ext cx="3476958" cy="261610"/>
          </a:xfrm>
          <a:prstGeom prst="rect">
            <a:avLst/>
          </a:prstGeom>
          <a:noFill/>
          <a:ln>
            <a:noFill/>
          </a:ln>
        </p:spPr>
        <p:txBody>
          <a:bodyPr wrap="square" rtlCol="0">
            <a:spAutoFit/>
          </a:bodyPr>
          <a:lstStyle/>
          <a:p>
            <a:pPr algn="ctr"/>
            <a:r>
              <a:rPr lang="en-US" sz="1100" dirty="0">
                <a:solidFill>
                  <a:schemeClr val="tx1"/>
                </a:solidFill>
                <a:latin typeface="Arial" panose="020B0604020202020204" pitchFamily="34" charset="0"/>
                <a:cs typeface="Arial" panose="020B0604020202020204" pitchFamily="34" charset="0"/>
              </a:rPr>
              <a:t>Receives/logs costumer complaints</a:t>
            </a:r>
            <a:endParaRPr lang="en-IN" sz="1100" dirty="0">
              <a:solidFill>
                <a:schemeClr val="tx1"/>
              </a:solidFill>
              <a:latin typeface="Arial" panose="020B0604020202020204" pitchFamily="34" charset="0"/>
              <a:cs typeface="Arial" panose="020B0604020202020204" pitchFamily="34" charset="0"/>
            </a:endParaRPr>
          </a:p>
        </p:txBody>
      </p:sp>
      <p:pic>
        <p:nvPicPr>
          <p:cNvPr id="14" name="Graphic 13" descr="User with solid fill">
            <a:extLst>
              <a:ext uri="{FF2B5EF4-FFF2-40B4-BE49-F238E27FC236}">
                <a16:creationId xmlns:a16="http://schemas.microsoft.com/office/drawing/2014/main" id="{7E0FDB29-E45D-4D08-9FE3-6F0CFC4142CD}"/>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58381" y="1713044"/>
            <a:ext cx="718773" cy="718773"/>
          </a:xfrm>
          <a:prstGeom prst="rect">
            <a:avLst/>
          </a:prstGeom>
        </p:spPr>
      </p:pic>
      <p:sp>
        <p:nvSpPr>
          <p:cNvPr id="15" name="Rectangle 14">
            <a:extLst>
              <a:ext uri="{FF2B5EF4-FFF2-40B4-BE49-F238E27FC236}">
                <a16:creationId xmlns:a16="http://schemas.microsoft.com/office/drawing/2014/main" id="{B7B83A24-65CA-480C-AC95-68720AAE3107}"/>
              </a:ext>
            </a:extLst>
          </p:cNvPr>
          <p:cNvSpPr/>
          <p:nvPr/>
        </p:nvSpPr>
        <p:spPr>
          <a:xfrm>
            <a:off x="3095295" y="3489339"/>
            <a:ext cx="2884449" cy="986651"/>
          </a:xfrm>
          <a:prstGeom prst="rect">
            <a:avLst/>
          </a:prstGeom>
          <a:noFill/>
          <a:ln w="22225" cap="rnd">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IN" sz="2400" dirty="0">
              <a:solidFill>
                <a:schemeClr val="tx1"/>
              </a:solidFill>
              <a:latin typeface="Calibri" panose="020F0502020204030204"/>
            </a:endParaRPr>
          </a:p>
        </p:txBody>
      </p:sp>
      <p:sp>
        <p:nvSpPr>
          <p:cNvPr id="16" name="TextBox 15">
            <a:extLst>
              <a:ext uri="{FF2B5EF4-FFF2-40B4-BE49-F238E27FC236}">
                <a16:creationId xmlns:a16="http://schemas.microsoft.com/office/drawing/2014/main" id="{FCDB58C5-C441-4077-86EA-114C5DF5DBAE}"/>
              </a:ext>
            </a:extLst>
          </p:cNvPr>
          <p:cNvSpPr txBox="1"/>
          <p:nvPr/>
        </p:nvSpPr>
        <p:spPr>
          <a:xfrm>
            <a:off x="3285840" y="3620406"/>
            <a:ext cx="2473127" cy="379656"/>
          </a:xfrm>
          <a:prstGeom prst="rect">
            <a:avLst/>
          </a:prstGeom>
          <a:noFill/>
          <a:ln>
            <a:solidFill>
              <a:schemeClr val="tx1"/>
            </a:solidFill>
          </a:ln>
        </p:spPr>
        <p:txBody>
          <a:bodyPr wrap="square" rtlCol="0">
            <a:spAutoFit/>
          </a:bodyPr>
          <a:lstStyle/>
          <a:p>
            <a:pPr algn="ctr" defTabSz="1219170"/>
            <a:r>
              <a:rPr lang="en-US" dirty="0">
                <a:solidFill>
                  <a:schemeClr val="tx1"/>
                </a:solidFill>
                <a:latin typeface="Calibri" panose="020F0502020204030204"/>
              </a:rPr>
              <a:t>Python</a:t>
            </a:r>
            <a:r>
              <a:rPr lang="en-IN" dirty="0">
                <a:solidFill>
                  <a:schemeClr val="tx1"/>
                </a:solidFill>
                <a:latin typeface="Calibri" panose="020F0502020204030204"/>
              </a:rPr>
              <a:t> RESTful server</a:t>
            </a:r>
          </a:p>
        </p:txBody>
      </p:sp>
      <p:cxnSp>
        <p:nvCxnSpPr>
          <p:cNvPr id="17" name="Straight Arrow Connector 16">
            <a:extLst>
              <a:ext uri="{FF2B5EF4-FFF2-40B4-BE49-F238E27FC236}">
                <a16:creationId xmlns:a16="http://schemas.microsoft.com/office/drawing/2014/main" id="{0A7D0133-838C-4868-9BF4-4484D21D7CF6}"/>
              </a:ext>
            </a:extLst>
          </p:cNvPr>
          <p:cNvCxnSpPr>
            <a:cxnSpLocks/>
          </p:cNvCxnSpPr>
          <p:nvPr/>
        </p:nvCxnSpPr>
        <p:spPr>
          <a:xfrm>
            <a:off x="2302717" y="2431817"/>
            <a:ext cx="94562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E7C43684-FD48-4973-BE01-24E5792E7747}"/>
              </a:ext>
            </a:extLst>
          </p:cNvPr>
          <p:cNvCxnSpPr>
            <a:cxnSpLocks/>
          </p:cNvCxnSpPr>
          <p:nvPr/>
        </p:nvCxnSpPr>
        <p:spPr>
          <a:xfrm>
            <a:off x="856214" y="2268960"/>
            <a:ext cx="27471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9580E2E1-EB9A-44CA-90CB-D9C07FDDAE02}"/>
              </a:ext>
            </a:extLst>
          </p:cNvPr>
          <p:cNvSpPr txBox="1"/>
          <p:nvPr/>
        </p:nvSpPr>
        <p:spPr>
          <a:xfrm>
            <a:off x="-95779" y="2334793"/>
            <a:ext cx="1264703" cy="430887"/>
          </a:xfrm>
          <a:prstGeom prst="rect">
            <a:avLst/>
          </a:prstGeom>
          <a:noFill/>
          <a:ln>
            <a:noFill/>
          </a:ln>
        </p:spPr>
        <p:txBody>
          <a:bodyPr wrap="square" rtlCol="0">
            <a:spAutoFit/>
          </a:bodyPr>
          <a:lstStyle/>
          <a:p>
            <a:pPr algn="ctr"/>
            <a:r>
              <a:rPr lang="en-IN" sz="1100" dirty="0">
                <a:solidFill>
                  <a:schemeClr val="tx1"/>
                </a:solidFill>
                <a:latin typeface="Arial" panose="020B0604020202020204" pitchFamily="34" charset="0"/>
                <a:cs typeface="Arial" panose="020B0604020202020204" pitchFamily="34" charset="0"/>
              </a:rPr>
              <a:t>Costumer raises complaint</a:t>
            </a:r>
          </a:p>
        </p:txBody>
      </p:sp>
      <p:sp>
        <p:nvSpPr>
          <p:cNvPr id="24" name="TextBox 23">
            <a:extLst>
              <a:ext uri="{FF2B5EF4-FFF2-40B4-BE49-F238E27FC236}">
                <a16:creationId xmlns:a16="http://schemas.microsoft.com/office/drawing/2014/main" id="{8BFABB4C-3AD8-4B0D-AC03-9BBB4C862005}"/>
              </a:ext>
            </a:extLst>
          </p:cNvPr>
          <p:cNvSpPr txBox="1"/>
          <p:nvPr/>
        </p:nvSpPr>
        <p:spPr>
          <a:xfrm>
            <a:off x="3604324" y="4089503"/>
            <a:ext cx="1785600" cy="261610"/>
          </a:xfrm>
          <a:prstGeom prst="rect">
            <a:avLst/>
          </a:prstGeom>
          <a:noFill/>
          <a:ln>
            <a:solidFill>
              <a:schemeClr val="tx1"/>
            </a:solidFill>
          </a:ln>
        </p:spPr>
        <p:txBody>
          <a:bodyPr wrap="square" rtlCol="0">
            <a:spAutoFit/>
          </a:bodyPr>
          <a:lstStyle/>
          <a:p>
            <a:pPr algn="ctr"/>
            <a:r>
              <a:rPr lang="en-IN" sz="1100" dirty="0">
                <a:solidFill>
                  <a:schemeClr val="tx1"/>
                </a:solidFill>
                <a:latin typeface="Arial" panose="020B0604020202020204" pitchFamily="34" charset="0"/>
                <a:cs typeface="Arial" panose="020B0604020202020204" pitchFamily="34" charset="0"/>
              </a:rPr>
              <a:t>Deep learning model </a:t>
            </a:r>
          </a:p>
        </p:txBody>
      </p:sp>
      <p:sp>
        <p:nvSpPr>
          <p:cNvPr id="29" name="TextBox 28">
            <a:extLst>
              <a:ext uri="{FF2B5EF4-FFF2-40B4-BE49-F238E27FC236}">
                <a16:creationId xmlns:a16="http://schemas.microsoft.com/office/drawing/2014/main" id="{A0F63F38-F0C5-49E8-859E-29F4700B02DB}"/>
              </a:ext>
            </a:extLst>
          </p:cNvPr>
          <p:cNvSpPr txBox="1"/>
          <p:nvPr/>
        </p:nvSpPr>
        <p:spPr>
          <a:xfrm>
            <a:off x="7534296" y="1245449"/>
            <a:ext cx="1189722" cy="246221"/>
          </a:xfrm>
          <a:prstGeom prst="rect">
            <a:avLst/>
          </a:prstGeom>
          <a:noFill/>
          <a:ln>
            <a:solidFill>
              <a:schemeClr val="tx1"/>
            </a:solidFill>
          </a:ln>
        </p:spPr>
        <p:txBody>
          <a:bodyPr wrap="square" rtlCol="0">
            <a:spAutoFit/>
          </a:bodyPr>
          <a:lstStyle/>
          <a:p>
            <a:r>
              <a:rPr lang="en-IN" sz="1000" b="0" dirty="0">
                <a:solidFill>
                  <a:schemeClr val="tx1"/>
                </a:solidFill>
                <a:effectLst/>
                <a:latin typeface="Arial" panose="020B0604020202020204" pitchFamily="34" charset="0"/>
                <a:cs typeface="Arial" panose="020B0604020202020204" pitchFamily="34" charset="0"/>
              </a:rPr>
              <a:t>Credit card</a:t>
            </a:r>
          </a:p>
        </p:txBody>
      </p:sp>
      <p:sp>
        <p:nvSpPr>
          <p:cNvPr id="30" name="TextBox 29">
            <a:extLst>
              <a:ext uri="{FF2B5EF4-FFF2-40B4-BE49-F238E27FC236}">
                <a16:creationId xmlns:a16="http://schemas.microsoft.com/office/drawing/2014/main" id="{D70A15C5-2C95-4DBA-B9DC-297F2BAA1501}"/>
              </a:ext>
            </a:extLst>
          </p:cNvPr>
          <p:cNvSpPr txBox="1"/>
          <p:nvPr/>
        </p:nvSpPr>
        <p:spPr>
          <a:xfrm>
            <a:off x="7534297" y="1849205"/>
            <a:ext cx="1189723" cy="246221"/>
          </a:xfrm>
          <a:prstGeom prst="rect">
            <a:avLst/>
          </a:prstGeom>
          <a:noFill/>
          <a:ln>
            <a:solidFill>
              <a:schemeClr val="tx1"/>
            </a:solidFill>
          </a:ln>
        </p:spPr>
        <p:txBody>
          <a:bodyPr wrap="square" rtlCol="0">
            <a:spAutoFit/>
          </a:bodyPr>
          <a:lstStyle/>
          <a:p>
            <a:r>
              <a:rPr lang="en-IN" sz="1000" b="0" dirty="0">
                <a:solidFill>
                  <a:schemeClr val="tx1"/>
                </a:solidFill>
                <a:effectLst/>
                <a:latin typeface="Arial" panose="020B0604020202020204" pitchFamily="34" charset="0"/>
                <a:cs typeface="Arial" panose="020B0604020202020204" pitchFamily="34" charset="0"/>
              </a:rPr>
              <a:t>Savings account</a:t>
            </a:r>
          </a:p>
        </p:txBody>
      </p:sp>
      <p:sp>
        <p:nvSpPr>
          <p:cNvPr id="31" name="TextBox 30">
            <a:extLst>
              <a:ext uri="{FF2B5EF4-FFF2-40B4-BE49-F238E27FC236}">
                <a16:creationId xmlns:a16="http://schemas.microsoft.com/office/drawing/2014/main" id="{76D45CAF-216E-4E5A-ACBB-C141C44EA797}"/>
              </a:ext>
            </a:extLst>
          </p:cNvPr>
          <p:cNvSpPr txBox="1"/>
          <p:nvPr/>
        </p:nvSpPr>
        <p:spPr>
          <a:xfrm>
            <a:off x="7534295" y="2463007"/>
            <a:ext cx="1189723" cy="246221"/>
          </a:xfrm>
          <a:prstGeom prst="rect">
            <a:avLst/>
          </a:prstGeom>
          <a:noFill/>
          <a:ln>
            <a:solidFill>
              <a:schemeClr val="tx1"/>
            </a:solidFill>
          </a:ln>
        </p:spPr>
        <p:txBody>
          <a:bodyPr wrap="square" rtlCol="0">
            <a:spAutoFit/>
          </a:bodyPr>
          <a:lstStyle/>
          <a:p>
            <a:r>
              <a:rPr lang="en-IN" sz="1000" b="0" dirty="0">
                <a:solidFill>
                  <a:schemeClr val="tx1"/>
                </a:solidFill>
                <a:effectLst/>
                <a:latin typeface="Arial" panose="020B0604020202020204" pitchFamily="34" charset="0"/>
                <a:cs typeface="Arial" panose="020B0604020202020204" pitchFamily="34" charset="0"/>
              </a:rPr>
              <a:t>Medical debt</a:t>
            </a:r>
          </a:p>
        </p:txBody>
      </p:sp>
      <p:sp>
        <p:nvSpPr>
          <p:cNvPr id="32" name="TextBox 31">
            <a:extLst>
              <a:ext uri="{FF2B5EF4-FFF2-40B4-BE49-F238E27FC236}">
                <a16:creationId xmlns:a16="http://schemas.microsoft.com/office/drawing/2014/main" id="{C5314FED-B6C6-43E3-80B7-7E71F1C9E92F}"/>
              </a:ext>
            </a:extLst>
          </p:cNvPr>
          <p:cNvSpPr txBox="1"/>
          <p:nvPr/>
        </p:nvSpPr>
        <p:spPr>
          <a:xfrm>
            <a:off x="7524512" y="2990312"/>
            <a:ext cx="1189723" cy="400110"/>
          </a:xfrm>
          <a:prstGeom prst="rect">
            <a:avLst/>
          </a:prstGeom>
          <a:noFill/>
          <a:ln>
            <a:solidFill>
              <a:schemeClr val="tx1"/>
            </a:solidFill>
          </a:ln>
        </p:spPr>
        <p:txBody>
          <a:bodyPr wrap="square" rtlCol="0">
            <a:spAutoFit/>
          </a:bodyPr>
          <a:lstStyle/>
          <a:p>
            <a:r>
              <a:rPr lang="en-IN" sz="1000" b="0" dirty="0">
                <a:solidFill>
                  <a:schemeClr val="tx1"/>
                </a:solidFill>
                <a:effectLst/>
                <a:latin typeface="Arial" panose="020B0604020202020204" pitchFamily="34" charset="0"/>
                <a:cs typeface="Arial" panose="020B0604020202020204" pitchFamily="34" charset="0"/>
              </a:rPr>
              <a:t>Domestic (US) money transfer</a:t>
            </a:r>
          </a:p>
        </p:txBody>
      </p:sp>
      <p:cxnSp>
        <p:nvCxnSpPr>
          <p:cNvPr id="33" name="Straight Arrow Connector 32">
            <a:extLst>
              <a:ext uri="{FF2B5EF4-FFF2-40B4-BE49-F238E27FC236}">
                <a16:creationId xmlns:a16="http://schemas.microsoft.com/office/drawing/2014/main" id="{BA840CCF-440C-4A49-BC0C-11F837FA490D}"/>
              </a:ext>
            </a:extLst>
          </p:cNvPr>
          <p:cNvCxnSpPr>
            <a:cxnSpLocks/>
            <a:stCxn id="51" idx="3"/>
          </p:cNvCxnSpPr>
          <p:nvPr/>
        </p:nvCxnSpPr>
        <p:spPr>
          <a:xfrm flipV="1">
            <a:off x="5481506" y="2247071"/>
            <a:ext cx="1755969" cy="2747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Rectangle: Rounded Corners 33">
            <a:extLst>
              <a:ext uri="{FF2B5EF4-FFF2-40B4-BE49-F238E27FC236}">
                <a16:creationId xmlns:a16="http://schemas.microsoft.com/office/drawing/2014/main" id="{54EB2E00-F2E5-4BFA-960C-797AED267837}"/>
              </a:ext>
            </a:extLst>
          </p:cNvPr>
          <p:cNvSpPr/>
          <p:nvPr/>
        </p:nvSpPr>
        <p:spPr>
          <a:xfrm>
            <a:off x="7323920" y="911868"/>
            <a:ext cx="1590908" cy="3543103"/>
          </a:xfrm>
          <a:prstGeom prst="round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35" name="TextBox 34">
            <a:extLst>
              <a:ext uri="{FF2B5EF4-FFF2-40B4-BE49-F238E27FC236}">
                <a16:creationId xmlns:a16="http://schemas.microsoft.com/office/drawing/2014/main" id="{6CFD5A47-5954-49B7-8B3C-B2FA79E69243}"/>
              </a:ext>
            </a:extLst>
          </p:cNvPr>
          <p:cNvSpPr txBox="1"/>
          <p:nvPr/>
        </p:nvSpPr>
        <p:spPr>
          <a:xfrm>
            <a:off x="7534295" y="3744577"/>
            <a:ext cx="1189723" cy="246221"/>
          </a:xfrm>
          <a:prstGeom prst="rect">
            <a:avLst/>
          </a:prstGeom>
          <a:noFill/>
          <a:ln>
            <a:solidFill>
              <a:schemeClr val="tx1"/>
            </a:solidFill>
          </a:ln>
        </p:spPr>
        <p:txBody>
          <a:bodyPr wrap="square" rtlCol="0">
            <a:spAutoFit/>
          </a:bodyPr>
          <a:lstStyle/>
          <a:p>
            <a:pPr algn="ctr"/>
            <a:r>
              <a:rPr lang="en-IN" sz="1000" b="0" dirty="0">
                <a:solidFill>
                  <a:schemeClr val="tx1"/>
                </a:solidFill>
                <a:effectLst/>
                <a:latin typeface="Arial" panose="020B0604020202020204" pitchFamily="34" charset="0"/>
                <a:cs typeface="Arial" panose="020B0604020202020204" pitchFamily="34" charset="0"/>
              </a:rPr>
              <a:t>Vehicle loan</a:t>
            </a:r>
          </a:p>
        </p:txBody>
      </p:sp>
      <p:pic>
        <p:nvPicPr>
          <p:cNvPr id="43" name="Graphic 42" descr="Call center with solid fill">
            <a:extLst>
              <a:ext uri="{FF2B5EF4-FFF2-40B4-BE49-F238E27FC236}">
                <a16:creationId xmlns:a16="http://schemas.microsoft.com/office/drawing/2014/main" id="{CD8B0DA0-9C78-8E2C-E108-F05FDA5242A3}"/>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2757311" y="675649"/>
            <a:ext cx="652072" cy="652072"/>
          </a:xfrm>
          <a:prstGeom prst="rect">
            <a:avLst/>
          </a:prstGeom>
        </p:spPr>
      </p:pic>
      <p:pic>
        <p:nvPicPr>
          <p:cNvPr id="44" name="Graphic 43" descr="Call center with solid fill">
            <a:extLst>
              <a:ext uri="{FF2B5EF4-FFF2-40B4-BE49-F238E27FC236}">
                <a16:creationId xmlns:a16="http://schemas.microsoft.com/office/drawing/2014/main" id="{A19DC556-6BD2-9AA6-1E30-DAA4AFD3E08F}"/>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3759669" y="675649"/>
            <a:ext cx="652072" cy="652072"/>
          </a:xfrm>
          <a:prstGeom prst="rect">
            <a:avLst/>
          </a:prstGeom>
        </p:spPr>
      </p:pic>
      <p:pic>
        <p:nvPicPr>
          <p:cNvPr id="45" name="Graphic 44" descr="Call center with solid fill">
            <a:extLst>
              <a:ext uri="{FF2B5EF4-FFF2-40B4-BE49-F238E27FC236}">
                <a16:creationId xmlns:a16="http://schemas.microsoft.com/office/drawing/2014/main" id="{E9F79606-0FE1-FC17-4167-E437DD32393C}"/>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3242823" y="675649"/>
            <a:ext cx="652072" cy="652072"/>
          </a:xfrm>
          <a:prstGeom prst="rect">
            <a:avLst/>
          </a:prstGeom>
        </p:spPr>
      </p:pic>
      <p:sp>
        <p:nvSpPr>
          <p:cNvPr id="42" name="Rectangle: Rounded Corners 41">
            <a:extLst>
              <a:ext uri="{FF2B5EF4-FFF2-40B4-BE49-F238E27FC236}">
                <a16:creationId xmlns:a16="http://schemas.microsoft.com/office/drawing/2014/main" id="{4D24B13F-AE4A-5104-DA04-0C33E83D31F4}"/>
              </a:ext>
            </a:extLst>
          </p:cNvPr>
          <p:cNvSpPr/>
          <p:nvPr/>
        </p:nvSpPr>
        <p:spPr>
          <a:xfrm>
            <a:off x="3253119" y="1961357"/>
            <a:ext cx="2069202" cy="60390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47" name="Graphic 46" descr="Call center with solid fill">
            <a:extLst>
              <a:ext uri="{FF2B5EF4-FFF2-40B4-BE49-F238E27FC236}">
                <a16:creationId xmlns:a16="http://schemas.microsoft.com/office/drawing/2014/main" id="{1F1ED6C8-E434-8F1B-7F64-152B762A6F53}"/>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4230758" y="675649"/>
            <a:ext cx="652072" cy="652072"/>
          </a:xfrm>
          <a:prstGeom prst="rect">
            <a:avLst/>
          </a:prstGeom>
        </p:spPr>
      </p:pic>
      <p:pic>
        <p:nvPicPr>
          <p:cNvPr id="48" name="Graphic 47" descr="Call center with solid fill">
            <a:extLst>
              <a:ext uri="{FF2B5EF4-FFF2-40B4-BE49-F238E27FC236}">
                <a16:creationId xmlns:a16="http://schemas.microsoft.com/office/drawing/2014/main" id="{42AFA719-E00B-AA32-579C-23934E8BE1C8}"/>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5228291" y="675649"/>
            <a:ext cx="652072" cy="652072"/>
          </a:xfrm>
          <a:prstGeom prst="rect">
            <a:avLst/>
          </a:prstGeom>
        </p:spPr>
      </p:pic>
      <p:pic>
        <p:nvPicPr>
          <p:cNvPr id="49" name="Graphic 48" descr="Call center with solid fill">
            <a:extLst>
              <a:ext uri="{FF2B5EF4-FFF2-40B4-BE49-F238E27FC236}">
                <a16:creationId xmlns:a16="http://schemas.microsoft.com/office/drawing/2014/main" id="{AF469323-731D-1ABC-C539-677C4529D441}"/>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4737852" y="675649"/>
            <a:ext cx="652072" cy="652072"/>
          </a:xfrm>
          <a:prstGeom prst="rect">
            <a:avLst/>
          </a:prstGeom>
        </p:spPr>
      </p:pic>
      <p:cxnSp>
        <p:nvCxnSpPr>
          <p:cNvPr id="50" name="Straight Arrow Connector 49">
            <a:extLst>
              <a:ext uri="{FF2B5EF4-FFF2-40B4-BE49-F238E27FC236}">
                <a16:creationId xmlns:a16="http://schemas.microsoft.com/office/drawing/2014/main" id="{4FF3FED1-6452-0F4F-FCFD-12AA7E35FDDD}"/>
              </a:ext>
            </a:extLst>
          </p:cNvPr>
          <p:cNvCxnSpPr>
            <a:cxnSpLocks/>
          </p:cNvCxnSpPr>
          <p:nvPr/>
        </p:nvCxnSpPr>
        <p:spPr>
          <a:xfrm flipV="1">
            <a:off x="4287720" y="1389472"/>
            <a:ext cx="1782" cy="529282"/>
          </a:xfrm>
          <a:prstGeom prst="straightConnector1">
            <a:avLst/>
          </a:prstGeom>
          <a:ln>
            <a:solidFill>
              <a:schemeClr val="tx1"/>
            </a:solidFill>
            <a:headEnd type="triangle"/>
            <a:tailEnd type="arrow"/>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DC8132D4-D31D-30CD-8678-32B9ACD13405}"/>
              </a:ext>
            </a:extLst>
          </p:cNvPr>
          <p:cNvSpPr txBox="1"/>
          <p:nvPr/>
        </p:nvSpPr>
        <p:spPr>
          <a:xfrm>
            <a:off x="3412304" y="2043716"/>
            <a:ext cx="2069202" cy="461665"/>
          </a:xfrm>
          <a:prstGeom prst="rect">
            <a:avLst/>
          </a:prstGeom>
          <a:noFill/>
        </p:spPr>
        <p:txBody>
          <a:bodyPr wrap="square" rtlCol="0">
            <a:spAutoFit/>
          </a:bodyPr>
          <a:lstStyle/>
          <a:p>
            <a:r>
              <a:rPr lang="en-IN" sz="1200" dirty="0"/>
              <a:t>Consumer complaint Management system</a:t>
            </a:r>
          </a:p>
        </p:txBody>
      </p:sp>
      <p:sp>
        <p:nvSpPr>
          <p:cNvPr id="52" name="TextBox 51">
            <a:extLst>
              <a:ext uri="{FF2B5EF4-FFF2-40B4-BE49-F238E27FC236}">
                <a16:creationId xmlns:a16="http://schemas.microsoft.com/office/drawing/2014/main" id="{66FACE35-3CAB-FD52-0F42-C028FA5F6375}"/>
              </a:ext>
            </a:extLst>
          </p:cNvPr>
          <p:cNvSpPr txBox="1"/>
          <p:nvPr/>
        </p:nvSpPr>
        <p:spPr>
          <a:xfrm>
            <a:off x="4446905" y="1441069"/>
            <a:ext cx="1780549" cy="400110"/>
          </a:xfrm>
          <a:prstGeom prst="rect">
            <a:avLst/>
          </a:prstGeom>
          <a:noFill/>
        </p:spPr>
        <p:txBody>
          <a:bodyPr wrap="square" rtlCol="0">
            <a:spAutoFit/>
          </a:bodyPr>
          <a:lstStyle/>
          <a:p>
            <a:r>
              <a:rPr lang="en-IN" sz="1000" dirty="0"/>
              <a:t>Analyses complaint and assigns it to a department</a:t>
            </a:r>
          </a:p>
        </p:txBody>
      </p:sp>
      <p:cxnSp>
        <p:nvCxnSpPr>
          <p:cNvPr id="56" name="Straight Arrow Connector 55">
            <a:extLst>
              <a:ext uri="{FF2B5EF4-FFF2-40B4-BE49-F238E27FC236}">
                <a16:creationId xmlns:a16="http://schemas.microsoft.com/office/drawing/2014/main" id="{1BA90BF7-A46D-5DC5-C1A1-9A8F434AB869}"/>
              </a:ext>
            </a:extLst>
          </p:cNvPr>
          <p:cNvCxnSpPr>
            <a:cxnSpLocks/>
          </p:cNvCxnSpPr>
          <p:nvPr/>
        </p:nvCxnSpPr>
        <p:spPr>
          <a:xfrm>
            <a:off x="4357322" y="2571750"/>
            <a:ext cx="0" cy="853721"/>
          </a:xfrm>
          <a:prstGeom prst="straightConnector1">
            <a:avLst/>
          </a:prstGeom>
          <a:ln>
            <a:solidFill>
              <a:schemeClr val="tx1"/>
            </a:solidFill>
            <a:headEnd type="triangle"/>
            <a:tailEnd type="arrow"/>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9E333384-8622-2449-4980-0C841CFE1ECB}"/>
              </a:ext>
            </a:extLst>
          </p:cNvPr>
          <p:cNvSpPr txBox="1"/>
          <p:nvPr/>
        </p:nvSpPr>
        <p:spPr>
          <a:xfrm>
            <a:off x="2427034" y="1364756"/>
            <a:ext cx="1901307" cy="553998"/>
          </a:xfrm>
          <a:prstGeom prst="rect">
            <a:avLst/>
          </a:prstGeom>
          <a:noFill/>
        </p:spPr>
        <p:txBody>
          <a:bodyPr wrap="square" rtlCol="0">
            <a:spAutoFit/>
          </a:bodyPr>
          <a:lstStyle/>
          <a:p>
            <a:pPr marL="171450" indent="-171450">
              <a:buFont typeface="Arial" panose="020B0604020202020204" pitchFamily="34" charset="0"/>
              <a:buChar char="•"/>
            </a:pPr>
            <a:r>
              <a:rPr lang="en-IN" sz="1000" dirty="0">
                <a:solidFill>
                  <a:srgbClr val="FF0000"/>
                </a:solidFill>
              </a:rPr>
              <a:t>Higher turnaround time </a:t>
            </a:r>
          </a:p>
          <a:p>
            <a:pPr marL="171450" indent="-171450">
              <a:buFont typeface="Arial" panose="020B0604020202020204" pitchFamily="34" charset="0"/>
              <a:buChar char="•"/>
            </a:pPr>
            <a:r>
              <a:rPr lang="en-IN" sz="1000" dirty="0">
                <a:solidFill>
                  <a:srgbClr val="FF0000"/>
                </a:solidFill>
              </a:rPr>
              <a:t>Human-error prone</a:t>
            </a:r>
          </a:p>
          <a:p>
            <a:pPr marL="171450" indent="-171450">
              <a:buFont typeface="Arial" panose="020B0604020202020204" pitchFamily="34" charset="0"/>
              <a:buChar char="•"/>
            </a:pPr>
            <a:r>
              <a:rPr lang="en-IN" sz="1000" dirty="0">
                <a:solidFill>
                  <a:srgbClr val="FF0000"/>
                </a:solidFill>
              </a:rPr>
              <a:t>Cost-intensive</a:t>
            </a:r>
          </a:p>
        </p:txBody>
      </p:sp>
      <p:sp>
        <p:nvSpPr>
          <p:cNvPr id="60" name="TextBox 59">
            <a:extLst>
              <a:ext uri="{FF2B5EF4-FFF2-40B4-BE49-F238E27FC236}">
                <a16:creationId xmlns:a16="http://schemas.microsoft.com/office/drawing/2014/main" id="{F51A6B5C-DC8B-8456-A904-49B4B6D02AF9}"/>
              </a:ext>
            </a:extLst>
          </p:cNvPr>
          <p:cNvSpPr txBox="1"/>
          <p:nvPr/>
        </p:nvSpPr>
        <p:spPr>
          <a:xfrm>
            <a:off x="4497124" y="2661327"/>
            <a:ext cx="2545740" cy="861774"/>
          </a:xfrm>
          <a:prstGeom prst="rect">
            <a:avLst/>
          </a:prstGeom>
          <a:noFill/>
        </p:spPr>
        <p:txBody>
          <a:bodyPr wrap="square" rtlCol="0">
            <a:spAutoFit/>
          </a:bodyPr>
          <a:lstStyle/>
          <a:p>
            <a:pPr marL="171450" indent="-171450">
              <a:buFont typeface="Arial" panose="020B0604020202020204" pitchFamily="34" charset="0"/>
              <a:buChar char="•"/>
            </a:pPr>
            <a:r>
              <a:rPr lang="en-IN" sz="1000" dirty="0">
                <a:solidFill>
                  <a:srgbClr val="00B050"/>
                </a:solidFill>
              </a:rPr>
              <a:t>Instant prediction</a:t>
            </a:r>
          </a:p>
          <a:p>
            <a:pPr marL="171450" indent="-171450">
              <a:buFont typeface="Arial" panose="020B0604020202020204" pitchFamily="34" charset="0"/>
              <a:buChar char="•"/>
            </a:pPr>
            <a:r>
              <a:rPr lang="en-IN" sz="1000" dirty="0">
                <a:solidFill>
                  <a:srgbClr val="00B050"/>
                </a:solidFill>
              </a:rPr>
              <a:t>Cheaper and can achieve higher accuracy</a:t>
            </a:r>
          </a:p>
          <a:p>
            <a:pPr marL="171450" indent="-171450">
              <a:buFont typeface="Arial" panose="020B0604020202020204" pitchFamily="34" charset="0"/>
              <a:buChar char="•"/>
            </a:pPr>
            <a:r>
              <a:rPr lang="en-IN" sz="1000" dirty="0">
                <a:solidFill>
                  <a:srgbClr val="00B050"/>
                </a:solidFill>
              </a:rPr>
              <a:t>Can capture Insights and data for further analysis</a:t>
            </a:r>
          </a:p>
        </p:txBody>
      </p:sp>
      <p:sp>
        <p:nvSpPr>
          <p:cNvPr id="61" name="Rectangle 60">
            <a:extLst>
              <a:ext uri="{FF2B5EF4-FFF2-40B4-BE49-F238E27FC236}">
                <a16:creationId xmlns:a16="http://schemas.microsoft.com/office/drawing/2014/main" id="{6C3BF66F-9FFF-F449-A3D8-4DA67C574146}"/>
              </a:ext>
            </a:extLst>
          </p:cNvPr>
          <p:cNvSpPr/>
          <p:nvPr/>
        </p:nvSpPr>
        <p:spPr>
          <a:xfrm>
            <a:off x="2256296" y="249280"/>
            <a:ext cx="4340697" cy="162263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2" name="TextBox 61">
            <a:extLst>
              <a:ext uri="{FF2B5EF4-FFF2-40B4-BE49-F238E27FC236}">
                <a16:creationId xmlns:a16="http://schemas.microsoft.com/office/drawing/2014/main" id="{54A7F255-8995-5231-0C7A-F00B26261DA3}"/>
              </a:ext>
            </a:extLst>
          </p:cNvPr>
          <p:cNvSpPr txBox="1"/>
          <p:nvPr/>
        </p:nvSpPr>
        <p:spPr>
          <a:xfrm>
            <a:off x="2887114" y="2669191"/>
            <a:ext cx="1400603" cy="707886"/>
          </a:xfrm>
          <a:prstGeom prst="rect">
            <a:avLst/>
          </a:prstGeom>
          <a:noFill/>
        </p:spPr>
        <p:txBody>
          <a:bodyPr wrap="square" rtlCol="0">
            <a:spAutoFit/>
          </a:bodyPr>
          <a:lstStyle/>
          <a:p>
            <a:r>
              <a:rPr lang="en-IN" sz="1000" dirty="0"/>
              <a:t>Predicts Department based on complaint information</a:t>
            </a:r>
          </a:p>
        </p:txBody>
      </p:sp>
      <p:sp>
        <p:nvSpPr>
          <p:cNvPr id="63" name="Rectangle: Rounded Corners 62">
            <a:extLst>
              <a:ext uri="{FF2B5EF4-FFF2-40B4-BE49-F238E27FC236}">
                <a16:creationId xmlns:a16="http://schemas.microsoft.com/office/drawing/2014/main" id="{9D1661BE-8477-7FE8-98EE-D6F22BB1949E}"/>
              </a:ext>
            </a:extLst>
          </p:cNvPr>
          <p:cNvSpPr/>
          <p:nvPr/>
        </p:nvSpPr>
        <p:spPr>
          <a:xfrm>
            <a:off x="2537460" y="2631646"/>
            <a:ext cx="4653195" cy="2053056"/>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1"/>
        <p:cNvGrpSpPr/>
        <p:nvPr/>
      </p:nvGrpSpPr>
      <p:grpSpPr>
        <a:xfrm>
          <a:off x="0" y="0"/>
          <a:ext cx="0" cy="0"/>
          <a:chOff x="0" y="0"/>
          <a:chExt cx="0" cy="0"/>
        </a:xfrm>
      </p:grpSpPr>
      <p:sp>
        <p:nvSpPr>
          <p:cNvPr id="95" name="Google Shape;95;p5"/>
          <p:cNvSpPr txBox="1"/>
          <p:nvPr/>
        </p:nvSpPr>
        <p:spPr>
          <a:xfrm>
            <a:off x="487181" y="650575"/>
            <a:ext cx="3653639" cy="3892631"/>
          </a:xfrm>
          <a:prstGeom prst="rect">
            <a:avLst/>
          </a:prstGeom>
        </p:spPr>
        <p:txBody>
          <a:bodyPr spcFirstLastPara="1" vert="horz" lIns="91440" tIns="45720" rIns="91440" bIns="45720" rtlCol="0" anchor="ctr" anchorCtr="0">
            <a:normAutofit/>
          </a:bodyPr>
          <a:lstStyle/>
          <a:p>
            <a:pPr marR="0" lvl="0" defTabSz="914400">
              <a:lnSpc>
                <a:spcPct val="90000"/>
              </a:lnSpc>
              <a:spcBef>
                <a:spcPts val="0"/>
              </a:spcBef>
              <a:spcAft>
                <a:spcPts val="600"/>
              </a:spcAft>
              <a:buClr>
                <a:srgbClr val="000000"/>
              </a:buClr>
              <a:buSzPts val="1800"/>
            </a:pPr>
            <a:r>
              <a:rPr lang="en-US" sz="1300" dirty="0"/>
              <a:t>		</a:t>
            </a:r>
            <a:r>
              <a:rPr lang="en-US" sz="1300" b="0" i="0" dirty="0">
                <a:effectLst/>
              </a:rPr>
              <a:t>            BERT </a:t>
            </a:r>
            <a:r>
              <a:rPr lang="en-US" sz="1300" b="1" i="0" dirty="0">
                <a:effectLst/>
              </a:rPr>
              <a:t> </a:t>
            </a:r>
            <a:r>
              <a:rPr lang="en-US" sz="1300" b="1" dirty="0"/>
              <a:t>based on the Transformer architecture </a:t>
            </a:r>
            <a:r>
              <a:rPr lang="en-US" sz="1300" b="0" i="0" dirty="0">
                <a:effectLst/>
              </a:rPr>
              <a:t>stands for </a:t>
            </a:r>
            <a:r>
              <a:rPr lang="en-US" sz="1300" b="1" i="0" dirty="0">
                <a:effectLst/>
              </a:rPr>
              <a:t>B</a:t>
            </a:r>
            <a:r>
              <a:rPr lang="en-US" sz="1300" b="0" i="0" dirty="0">
                <a:effectLst/>
              </a:rPr>
              <a:t>idirectional </a:t>
            </a:r>
            <a:r>
              <a:rPr lang="en-US" sz="1300" b="1" i="0" dirty="0">
                <a:effectLst/>
              </a:rPr>
              <a:t>E</a:t>
            </a:r>
            <a:r>
              <a:rPr lang="en-US" sz="1300" b="0" i="0" dirty="0">
                <a:effectLst/>
              </a:rPr>
              <a:t>ncoder </a:t>
            </a:r>
            <a:r>
              <a:rPr lang="en-US" sz="1300" b="1" i="0" dirty="0">
                <a:effectLst/>
              </a:rPr>
              <a:t>R</a:t>
            </a:r>
            <a:r>
              <a:rPr lang="en-US" sz="1300" b="0" i="0" dirty="0">
                <a:effectLst/>
              </a:rPr>
              <a:t>epresentations from </a:t>
            </a:r>
            <a:r>
              <a:rPr lang="en-US" sz="1300" b="1" i="0" dirty="0">
                <a:effectLst/>
              </a:rPr>
              <a:t>T</a:t>
            </a:r>
            <a:r>
              <a:rPr lang="en-US" sz="1300" b="0" i="0" dirty="0">
                <a:effectLst/>
              </a:rPr>
              <a:t>ransformers. </a:t>
            </a:r>
          </a:p>
          <a:p>
            <a:pPr marR="0" lvl="0" defTabSz="914400">
              <a:lnSpc>
                <a:spcPct val="90000"/>
              </a:lnSpc>
              <a:spcBef>
                <a:spcPts val="0"/>
              </a:spcBef>
              <a:spcAft>
                <a:spcPts val="600"/>
              </a:spcAft>
              <a:buClr>
                <a:srgbClr val="000000"/>
              </a:buClr>
              <a:buSzPts val="1800"/>
            </a:pPr>
            <a:endParaRPr lang="en-US" sz="1300" u="none" strike="noStrike" cap="none" dirty="0">
              <a:sym typeface="Calibri"/>
            </a:endParaRPr>
          </a:p>
          <a:p>
            <a:pPr marL="0" marR="0" lvl="0" indent="-228600" defTabSz="914400">
              <a:lnSpc>
                <a:spcPct val="90000"/>
              </a:lnSpc>
              <a:spcBef>
                <a:spcPts val="0"/>
              </a:spcBef>
              <a:spcAft>
                <a:spcPts val="600"/>
              </a:spcAft>
              <a:buClr>
                <a:srgbClr val="000000"/>
              </a:buClr>
              <a:buSzPts val="1800"/>
              <a:buFont typeface="Arial" panose="020B0604020202020204" pitchFamily="34" charset="0"/>
              <a:buChar char="•"/>
            </a:pPr>
            <a:r>
              <a:rPr lang="en-US" sz="1300" b="0" i="0" dirty="0">
                <a:effectLst/>
              </a:rPr>
              <a:t>BERT is pre-trained on a large corpus of unlabeled text including the entire Wikipedia(2,500 million words) and Book Corpus (800 million words).</a:t>
            </a:r>
          </a:p>
          <a:p>
            <a:pPr marL="0" marR="0" lvl="0" indent="-228600" defTabSz="914400">
              <a:lnSpc>
                <a:spcPct val="90000"/>
              </a:lnSpc>
              <a:spcBef>
                <a:spcPts val="0"/>
              </a:spcBef>
              <a:spcAft>
                <a:spcPts val="600"/>
              </a:spcAft>
              <a:buClr>
                <a:srgbClr val="000000"/>
              </a:buClr>
              <a:buSzPts val="1800"/>
              <a:buFont typeface="Arial" panose="020B0604020202020204" pitchFamily="34" charset="0"/>
              <a:buChar char="•"/>
            </a:pPr>
            <a:endParaRPr lang="en-US" sz="1300" u="none" strike="noStrike" cap="none" dirty="0">
              <a:sym typeface="Calibri"/>
            </a:endParaRPr>
          </a:p>
          <a:p>
            <a:pPr indent="-228600" defTabSz="914400">
              <a:lnSpc>
                <a:spcPct val="90000"/>
              </a:lnSpc>
              <a:spcAft>
                <a:spcPts val="600"/>
              </a:spcAft>
              <a:buClr>
                <a:srgbClr val="000000"/>
              </a:buClr>
              <a:buSzPts val="1800"/>
              <a:buFont typeface="Arial" panose="020B0604020202020204" pitchFamily="34" charset="0"/>
              <a:buChar char="•"/>
            </a:pPr>
            <a:r>
              <a:rPr lang="en-US" sz="1300" b="0" i="0" dirty="0">
                <a:effectLst/>
              </a:rPr>
              <a:t>As a result, the pre-trained BERT model can be fine-tuned with just one additional output layer to create state-of-the-art models for a wide range of NLP tasks.</a:t>
            </a:r>
          </a:p>
          <a:p>
            <a:pPr marL="0" marR="0" lvl="0" indent="-228600" defTabSz="914400">
              <a:lnSpc>
                <a:spcPct val="90000"/>
              </a:lnSpc>
              <a:spcBef>
                <a:spcPts val="0"/>
              </a:spcBef>
              <a:spcAft>
                <a:spcPts val="600"/>
              </a:spcAft>
              <a:buClr>
                <a:srgbClr val="000000"/>
              </a:buClr>
              <a:buSzPts val="1800"/>
              <a:buFont typeface="Arial" panose="020B0604020202020204" pitchFamily="34" charset="0"/>
              <a:buChar char="•"/>
            </a:pPr>
            <a:endParaRPr lang="en-US" sz="1300" b="0" i="0" u="none" strike="noStrike" cap="none" dirty="0">
              <a:sym typeface="Calibri"/>
            </a:endParaRPr>
          </a:p>
        </p:txBody>
      </p:sp>
      <p:pic>
        <p:nvPicPr>
          <p:cNvPr id="96" name="Google Shape;96;p5" descr="Icon&#10;&#10;Description automatically generated"/>
          <p:cNvPicPr preferRelativeResize="0"/>
          <p:nvPr/>
        </p:nvPicPr>
        <p:blipFill rotWithShape="1">
          <a:blip r:embed="rId3">
            <a:alphaModFix/>
          </a:blip>
          <a:srcRect/>
          <a:stretch/>
        </p:blipFill>
        <p:spPr>
          <a:xfrm>
            <a:off x="8489825" y="178900"/>
            <a:ext cx="471675" cy="471675"/>
          </a:xfrm>
          <a:prstGeom prst="rect">
            <a:avLst/>
          </a:prstGeom>
          <a:noFill/>
          <a:ln>
            <a:noFill/>
          </a:ln>
        </p:spPr>
      </p:pic>
      <p:sp>
        <p:nvSpPr>
          <p:cNvPr id="16" name="TextBox 15">
            <a:extLst>
              <a:ext uri="{FF2B5EF4-FFF2-40B4-BE49-F238E27FC236}">
                <a16:creationId xmlns:a16="http://schemas.microsoft.com/office/drawing/2014/main" id="{845D0184-F5FE-4840-9527-E1903369615B}"/>
              </a:ext>
            </a:extLst>
          </p:cNvPr>
          <p:cNvSpPr txBox="1"/>
          <p:nvPr/>
        </p:nvSpPr>
        <p:spPr>
          <a:xfrm>
            <a:off x="1628753" y="178900"/>
            <a:ext cx="4572000" cy="369332"/>
          </a:xfrm>
          <a:prstGeom prst="rect">
            <a:avLst/>
          </a:prstGeom>
          <a:noFill/>
        </p:spPr>
        <p:txBody>
          <a:bodyPr wrap="square">
            <a:spAutoFit/>
          </a:bodyPr>
          <a:lstStyle/>
          <a:p>
            <a:r>
              <a:rPr lang="en-US" dirty="0"/>
              <a:t>BERT  Transformer Model </a:t>
            </a:r>
          </a:p>
        </p:txBody>
      </p:sp>
      <p:pic>
        <p:nvPicPr>
          <p:cNvPr id="1028" name="Picture 4" descr="Bidirectional Encoder Representations from Transformers (BERT)">
            <a:extLst>
              <a:ext uri="{FF2B5EF4-FFF2-40B4-BE49-F238E27FC236}">
                <a16:creationId xmlns:a16="http://schemas.microsoft.com/office/drawing/2014/main" id="{0E6DC085-544B-4888-8F13-571178B87B0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46640" y="1405884"/>
            <a:ext cx="4638802" cy="25835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92627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3100B71F-98E4-087A-57C5-D38833F14437}"/>
              </a:ext>
            </a:extLst>
          </p:cNvPr>
          <p:cNvSpPr/>
          <p:nvPr/>
        </p:nvSpPr>
        <p:spPr>
          <a:xfrm>
            <a:off x="4082274" y="1599113"/>
            <a:ext cx="1412488" cy="2043619"/>
          </a:xfrm>
          <a:prstGeom prst="round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TextBox 2">
            <a:extLst>
              <a:ext uri="{FF2B5EF4-FFF2-40B4-BE49-F238E27FC236}">
                <a16:creationId xmlns:a16="http://schemas.microsoft.com/office/drawing/2014/main" id="{4BC3F251-9CFE-CAF0-5017-BFB6A29BAF26}"/>
              </a:ext>
            </a:extLst>
          </p:cNvPr>
          <p:cNvSpPr txBox="1"/>
          <p:nvPr/>
        </p:nvSpPr>
        <p:spPr>
          <a:xfrm>
            <a:off x="4033953" y="2233955"/>
            <a:ext cx="1509131" cy="646331"/>
          </a:xfrm>
          <a:prstGeom prst="rect">
            <a:avLst/>
          </a:prstGeom>
          <a:noFill/>
        </p:spPr>
        <p:txBody>
          <a:bodyPr wrap="square" rtlCol="0">
            <a:spAutoFit/>
          </a:bodyPr>
          <a:lstStyle/>
          <a:p>
            <a:pPr algn="ctr"/>
            <a:r>
              <a:rPr lang="en-IN" dirty="0"/>
              <a:t>Transformer </a:t>
            </a:r>
          </a:p>
          <a:p>
            <a:pPr algn="ctr"/>
            <a:r>
              <a:rPr lang="en-IN" dirty="0"/>
              <a:t>Model</a:t>
            </a:r>
          </a:p>
        </p:txBody>
      </p:sp>
      <p:sp>
        <p:nvSpPr>
          <p:cNvPr id="8" name="TextBox 7">
            <a:extLst>
              <a:ext uri="{FF2B5EF4-FFF2-40B4-BE49-F238E27FC236}">
                <a16:creationId xmlns:a16="http://schemas.microsoft.com/office/drawing/2014/main" id="{C66C6D24-57DB-3A46-BA46-4E5E2778A8FD}"/>
              </a:ext>
            </a:extLst>
          </p:cNvPr>
          <p:cNvSpPr txBox="1"/>
          <p:nvPr/>
        </p:nvSpPr>
        <p:spPr>
          <a:xfrm>
            <a:off x="2763643" y="67193"/>
            <a:ext cx="3442009" cy="369332"/>
          </a:xfrm>
          <a:prstGeom prst="rect">
            <a:avLst/>
          </a:prstGeom>
          <a:noFill/>
        </p:spPr>
        <p:txBody>
          <a:bodyPr wrap="square" rtlCol="0">
            <a:spAutoFit/>
          </a:bodyPr>
          <a:lstStyle/>
          <a:p>
            <a:r>
              <a:rPr lang="en-IN" dirty="0">
                <a:latin typeface="+mj-lt"/>
              </a:rPr>
              <a:t>Transformers: BERT Training </a:t>
            </a:r>
          </a:p>
        </p:txBody>
      </p:sp>
      <p:sp>
        <p:nvSpPr>
          <p:cNvPr id="13" name="TextBox 12">
            <a:extLst>
              <a:ext uri="{FF2B5EF4-FFF2-40B4-BE49-F238E27FC236}">
                <a16:creationId xmlns:a16="http://schemas.microsoft.com/office/drawing/2014/main" id="{0DB76CC7-D54B-B28B-5582-1A29E10C90CA}"/>
              </a:ext>
            </a:extLst>
          </p:cNvPr>
          <p:cNvSpPr txBox="1"/>
          <p:nvPr/>
        </p:nvSpPr>
        <p:spPr>
          <a:xfrm>
            <a:off x="96644" y="575024"/>
            <a:ext cx="4388004" cy="307777"/>
          </a:xfrm>
          <a:prstGeom prst="rect">
            <a:avLst/>
          </a:prstGeom>
          <a:noFill/>
        </p:spPr>
        <p:txBody>
          <a:bodyPr wrap="square" rtlCol="0">
            <a:spAutoFit/>
          </a:bodyPr>
          <a:lstStyle/>
          <a:p>
            <a:r>
              <a:rPr lang="en-IN" sz="1400" dirty="0"/>
              <a:t>1. </a:t>
            </a:r>
            <a:r>
              <a:rPr lang="en-IN" sz="1400" b="1" dirty="0"/>
              <a:t>Pretraining</a:t>
            </a:r>
            <a:r>
              <a:rPr lang="en-IN" sz="1400" dirty="0"/>
              <a:t> :Self-supervised learning </a:t>
            </a:r>
          </a:p>
        </p:txBody>
      </p:sp>
      <p:sp>
        <p:nvSpPr>
          <p:cNvPr id="14" name="TextBox 13">
            <a:extLst>
              <a:ext uri="{FF2B5EF4-FFF2-40B4-BE49-F238E27FC236}">
                <a16:creationId xmlns:a16="http://schemas.microsoft.com/office/drawing/2014/main" id="{6A749523-A0E4-E7BA-9FD7-B5439D0C7523}"/>
              </a:ext>
            </a:extLst>
          </p:cNvPr>
          <p:cNvSpPr txBox="1"/>
          <p:nvPr/>
        </p:nvSpPr>
        <p:spPr>
          <a:xfrm>
            <a:off x="245327" y="1519407"/>
            <a:ext cx="1672683" cy="400110"/>
          </a:xfrm>
          <a:prstGeom prst="rect">
            <a:avLst/>
          </a:prstGeom>
          <a:noFill/>
        </p:spPr>
        <p:txBody>
          <a:bodyPr wrap="square" rtlCol="0">
            <a:spAutoFit/>
          </a:bodyPr>
          <a:lstStyle/>
          <a:p>
            <a:pPr marL="171450" indent="-171450">
              <a:buFont typeface="Arial" panose="020B0604020202020204" pitchFamily="34" charset="0"/>
              <a:buChar char="•"/>
            </a:pPr>
            <a:r>
              <a:rPr lang="en-IN" sz="1000" b="1" dirty="0"/>
              <a:t>Masked Language Modelling (MLM)</a:t>
            </a:r>
          </a:p>
        </p:txBody>
      </p:sp>
      <p:sp>
        <p:nvSpPr>
          <p:cNvPr id="15" name="TextBox 14">
            <a:extLst>
              <a:ext uri="{FF2B5EF4-FFF2-40B4-BE49-F238E27FC236}">
                <a16:creationId xmlns:a16="http://schemas.microsoft.com/office/drawing/2014/main" id="{9D6DBD33-265D-55EF-450D-79F3B41B8CA1}"/>
              </a:ext>
            </a:extLst>
          </p:cNvPr>
          <p:cNvSpPr txBox="1"/>
          <p:nvPr/>
        </p:nvSpPr>
        <p:spPr>
          <a:xfrm>
            <a:off x="245327" y="1896053"/>
            <a:ext cx="1672683" cy="400110"/>
          </a:xfrm>
          <a:prstGeom prst="rect">
            <a:avLst/>
          </a:prstGeom>
          <a:noFill/>
        </p:spPr>
        <p:txBody>
          <a:bodyPr wrap="square" rtlCol="0">
            <a:spAutoFit/>
          </a:bodyPr>
          <a:lstStyle/>
          <a:p>
            <a:pPr marL="171450" indent="-171450">
              <a:buFont typeface="Arial" panose="020B0604020202020204" pitchFamily="34" charset="0"/>
              <a:buChar char="•"/>
            </a:pPr>
            <a:r>
              <a:rPr lang="en-IN" sz="1000" b="1" dirty="0"/>
              <a:t>Next Sentence Prediction (NSP)</a:t>
            </a:r>
          </a:p>
        </p:txBody>
      </p:sp>
      <p:sp>
        <p:nvSpPr>
          <p:cNvPr id="16" name="TextBox 15">
            <a:extLst>
              <a:ext uri="{FF2B5EF4-FFF2-40B4-BE49-F238E27FC236}">
                <a16:creationId xmlns:a16="http://schemas.microsoft.com/office/drawing/2014/main" id="{74AA974F-CCDC-618D-B197-EF16F9E7B163}"/>
              </a:ext>
            </a:extLst>
          </p:cNvPr>
          <p:cNvSpPr txBox="1"/>
          <p:nvPr/>
        </p:nvSpPr>
        <p:spPr>
          <a:xfrm>
            <a:off x="1717289" y="1518423"/>
            <a:ext cx="2003503" cy="430887"/>
          </a:xfrm>
          <a:prstGeom prst="rect">
            <a:avLst/>
          </a:prstGeom>
          <a:noFill/>
        </p:spPr>
        <p:txBody>
          <a:bodyPr wrap="square" rtlCol="0">
            <a:spAutoFit/>
          </a:bodyPr>
          <a:lstStyle/>
          <a:p>
            <a:r>
              <a:rPr lang="en-IN" sz="1100" b="1" dirty="0">
                <a:solidFill>
                  <a:schemeClr val="accent1"/>
                </a:solidFill>
              </a:rPr>
              <a:t>Sent. A</a:t>
            </a:r>
            <a:r>
              <a:rPr lang="en-IN" sz="1100" dirty="0"/>
              <a:t>: </a:t>
            </a:r>
            <a:r>
              <a:rPr lang="en-US" sz="1100" i="0" dirty="0">
                <a:effectLst/>
              </a:rPr>
              <a:t>Citi</a:t>
            </a:r>
            <a:r>
              <a:rPr lang="en-US" sz="1100" b="0" i="0" dirty="0">
                <a:effectLst/>
              </a:rPr>
              <a:t> is the </a:t>
            </a:r>
            <a:r>
              <a:rPr lang="en-US" sz="1100" b="1" i="0" dirty="0">
                <a:effectLst/>
              </a:rPr>
              <a:t>&lt;MASK1&gt; </a:t>
            </a:r>
            <a:r>
              <a:rPr lang="en-US" sz="1100" b="0" i="0" dirty="0">
                <a:effectLst/>
              </a:rPr>
              <a:t>global </a:t>
            </a:r>
            <a:r>
              <a:rPr lang="en-US" sz="1100" dirty="0"/>
              <a:t>bank.</a:t>
            </a:r>
            <a:endParaRPr lang="en-IN" sz="1100" dirty="0"/>
          </a:p>
        </p:txBody>
      </p:sp>
      <p:sp>
        <p:nvSpPr>
          <p:cNvPr id="17" name="TextBox 16">
            <a:extLst>
              <a:ext uri="{FF2B5EF4-FFF2-40B4-BE49-F238E27FC236}">
                <a16:creationId xmlns:a16="http://schemas.microsoft.com/office/drawing/2014/main" id="{2A1E3622-D197-046D-AC45-E891829F64AC}"/>
              </a:ext>
            </a:extLst>
          </p:cNvPr>
          <p:cNvSpPr txBox="1"/>
          <p:nvPr/>
        </p:nvSpPr>
        <p:spPr>
          <a:xfrm>
            <a:off x="1717289" y="1953464"/>
            <a:ext cx="2003503" cy="600164"/>
          </a:xfrm>
          <a:prstGeom prst="rect">
            <a:avLst/>
          </a:prstGeom>
          <a:noFill/>
        </p:spPr>
        <p:txBody>
          <a:bodyPr wrap="square" rtlCol="0">
            <a:spAutoFit/>
          </a:bodyPr>
          <a:lstStyle/>
          <a:p>
            <a:r>
              <a:rPr lang="en-IN" sz="1100" b="1" dirty="0">
                <a:solidFill>
                  <a:schemeClr val="accent1"/>
                </a:solidFill>
              </a:rPr>
              <a:t>Sent. B</a:t>
            </a:r>
            <a:r>
              <a:rPr lang="en-IN" sz="1100" dirty="0"/>
              <a:t>: </a:t>
            </a:r>
            <a:r>
              <a:rPr lang="en-US" sz="1100" dirty="0"/>
              <a:t>It is the largest foreign direct </a:t>
            </a:r>
            <a:r>
              <a:rPr lang="en-US" sz="1100" b="1" dirty="0"/>
              <a:t>&lt;MASK2&gt; </a:t>
            </a:r>
            <a:r>
              <a:rPr lang="en-US" sz="1100" dirty="0"/>
              <a:t>in financial services in India.</a:t>
            </a:r>
            <a:endParaRPr lang="en-IN" sz="1100" dirty="0"/>
          </a:p>
        </p:txBody>
      </p:sp>
      <p:cxnSp>
        <p:nvCxnSpPr>
          <p:cNvPr id="19" name="Straight Arrow Connector 18">
            <a:extLst>
              <a:ext uri="{FF2B5EF4-FFF2-40B4-BE49-F238E27FC236}">
                <a16:creationId xmlns:a16="http://schemas.microsoft.com/office/drawing/2014/main" id="{052FC3C3-6314-093C-8C1F-0F9D3F15B176}"/>
              </a:ext>
            </a:extLst>
          </p:cNvPr>
          <p:cNvCxnSpPr>
            <a:cxnSpLocks/>
            <a:stCxn id="22" idx="3"/>
          </p:cNvCxnSpPr>
          <p:nvPr/>
        </p:nvCxnSpPr>
        <p:spPr>
          <a:xfrm>
            <a:off x="3657600" y="2068876"/>
            <a:ext cx="30201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83AC7A0E-689D-F26D-34B8-34BD3CF3A943}"/>
              </a:ext>
            </a:extLst>
          </p:cNvPr>
          <p:cNvSpPr/>
          <p:nvPr/>
        </p:nvSpPr>
        <p:spPr>
          <a:xfrm>
            <a:off x="1717289" y="1518423"/>
            <a:ext cx="1940311" cy="110090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29" name="Straight Arrow Connector 28">
            <a:extLst>
              <a:ext uri="{FF2B5EF4-FFF2-40B4-BE49-F238E27FC236}">
                <a16:creationId xmlns:a16="http://schemas.microsoft.com/office/drawing/2014/main" id="{3E92C530-E996-3125-9885-C17794AF1605}"/>
              </a:ext>
            </a:extLst>
          </p:cNvPr>
          <p:cNvCxnSpPr>
            <a:cxnSpLocks/>
          </p:cNvCxnSpPr>
          <p:nvPr/>
        </p:nvCxnSpPr>
        <p:spPr>
          <a:xfrm>
            <a:off x="5494762" y="2068874"/>
            <a:ext cx="92741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FFD8FCC0-14BE-EDA7-1779-44DA50DAADDF}"/>
              </a:ext>
            </a:extLst>
          </p:cNvPr>
          <p:cNvSpPr txBox="1"/>
          <p:nvPr/>
        </p:nvSpPr>
        <p:spPr>
          <a:xfrm>
            <a:off x="6452840" y="1434388"/>
            <a:ext cx="1412488" cy="553998"/>
          </a:xfrm>
          <a:prstGeom prst="rect">
            <a:avLst/>
          </a:prstGeom>
          <a:noFill/>
        </p:spPr>
        <p:txBody>
          <a:bodyPr wrap="square" rtlCol="0">
            <a:spAutoFit/>
          </a:bodyPr>
          <a:lstStyle/>
          <a:p>
            <a:r>
              <a:rPr lang="en-IN" sz="1000" b="1" dirty="0"/>
              <a:t>MLM: </a:t>
            </a:r>
            <a:r>
              <a:rPr lang="en-IN" sz="1000" dirty="0"/>
              <a:t>MASK1=leading </a:t>
            </a:r>
          </a:p>
          <a:p>
            <a:r>
              <a:rPr lang="en-IN" sz="1000" dirty="0"/>
              <a:t>MASK2=Investor</a:t>
            </a:r>
          </a:p>
        </p:txBody>
      </p:sp>
      <p:sp>
        <p:nvSpPr>
          <p:cNvPr id="35" name="TextBox 34">
            <a:extLst>
              <a:ext uri="{FF2B5EF4-FFF2-40B4-BE49-F238E27FC236}">
                <a16:creationId xmlns:a16="http://schemas.microsoft.com/office/drawing/2014/main" id="{FD5A00DF-D0E2-D598-F4C1-209F4C8FA299}"/>
              </a:ext>
            </a:extLst>
          </p:cNvPr>
          <p:cNvSpPr txBox="1"/>
          <p:nvPr/>
        </p:nvSpPr>
        <p:spPr>
          <a:xfrm>
            <a:off x="6571785" y="2068876"/>
            <a:ext cx="1293543" cy="400110"/>
          </a:xfrm>
          <a:prstGeom prst="rect">
            <a:avLst/>
          </a:prstGeom>
          <a:noFill/>
        </p:spPr>
        <p:txBody>
          <a:bodyPr wrap="square" rtlCol="0">
            <a:spAutoFit/>
          </a:bodyPr>
          <a:lstStyle/>
          <a:p>
            <a:r>
              <a:rPr lang="en-IN" sz="1000" b="1" dirty="0"/>
              <a:t>NSP: </a:t>
            </a:r>
            <a:r>
              <a:rPr lang="en-IN" sz="1000" dirty="0"/>
              <a:t>Yes </a:t>
            </a:r>
            <a:r>
              <a:rPr lang="en-IN" sz="1000" b="1" dirty="0">
                <a:solidFill>
                  <a:schemeClr val="accent1"/>
                </a:solidFill>
              </a:rPr>
              <a:t>Sent. B </a:t>
            </a:r>
            <a:r>
              <a:rPr lang="en-IN" sz="1000" dirty="0"/>
              <a:t>follows</a:t>
            </a:r>
            <a:r>
              <a:rPr lang="en-IN" sz="1000" b="1" dirty="0">
                <a:solidFill>
                  <a:schemeClr val="accent1"/>
                </a:solidFill>
              </a:rPr>
              <a:t> Sent. A</a:t>
            </a:r>
            <a:r>
              <a:rPr lang="en-IN" sz="1000" dirty="0"/>
              <a:t> </a:t>
            </a:r>
          </a:p>
        </p:txBody>
      </p:sp>
      <p:sp>
        <p:nvSpPr>
          <p:cNvPr id="36" name="TextBox 35">
            <a:extLst>
              <a:ext uri="{FF2B5EF4-FFF2-40B4-BE49-F238E27FC236}">
                <a16:creationId xmlns:a16="http://schemas.microsoft.com/office/drawing/2014/main" id="{F793FF77-0004-8BA5-63CB-C9B63AE322DA}"/>
              </a:ext>
            </a:extLst>
          </p:cNvPr>
          <p:cNvSpPr txBox="1"/>
          <p:nvPr/>
        </p:nvSpPr>
        <p:spPr>
          <a:xfrm>
            <a:off x="7865328" y="991658"/>
            <a:ext cx="1107687" cy="1477328"/>
          </a:xfrm>
          <a:prstGeom prst="rect">
            <a:avLst/>
          </a:prstGeom>
          <a:noFill/>
          <a:ln>
            <a:solidFill>
              <a:schemeClr val="tx1"/>
            </a:solidFill>
          </a:ln>
        </p:spPr>
        <p:txBody>
          <a:bodyPr wrap="square" rtlCol="0">
            <a:spAutoFit/>
          </a:bodyPr>
          <a:lstStyle/>
          <a:p>
            <a:r>
              <a:rPr lang="en-IN" sz="1000" b="1" dirty="0"/>
              <a:t>Learning:</a:t>
            </a:r>
          </a:p>
          <a:p>
            <a:r>
              <a:rPr lang="en-IN" sz="1000" dirty="0"/>
              <a:t>Bi-directional context between within sentences and context across different sentences </a:t>
            </a:r>
          </a:p>
        </p:txBody>
      </p:sp>
      <p:sp>
        <p:nvSpPr>
          <p:cNvPr id="43" name="TextBox 42">
            <a:extLst>
              <a:ext uri="{FF2B5EF4-FFF2-40B4-BE49-F238E27FC236}">
                <a16:creationId xmlns:a16="http://schemas.microsoft.com/office/drawing/2014/main" id="{FCF973C8-FEB0-EFE5-F8D4-76DFB5676155}"/>
              </a:ext>
            </a:extLst>
          </p:cNvPr>
          <p:cNvSpPr txBox="1"/>
          <p:nvPr/>
        </p:nvSpPr>
        <p:spPr>
          <a:xfrm>
            <a:off x="431180" y="2914185"/>
            <a:ext cx="3159513" cy="400110"/>
          </a:xfrm>
          <a:prstGeom prst="rect">
            <a:avLst/>
          </a:prstGeom>
          <a:noFill/>
          <a:ln w="25400">
            <a:solidFill>
              <a:schemeClr val="tx1"/>
            </a:solidFill>
            <a:prstDash val="sysDot"/>
          </a:ln>
        </p:spPr>
        <p:txBody>
          <a:bodyPr wrap="square" rtlCol="0">
            <a:spAutoFit/>
          </a:bodyPr>
          <a:lstStyle/>
          <a:p>
            <a:r>
              <a:rPr lang="en-IN" sz="1000" dirty="0"/>
              <a:t>Dataset of all the products , services etc. Document corpus of  domain knowledge</a:t>
            </a:r>
          </a:p>
        </p:txBody>
      </p:sp>
      <p:cxnSp>
        <p:nvCxnSpPr>
          <p:cNvPr id="45" name="Straight Arrow Connector 44">
            <a:extLst>
              <a:ext uri="{FF2B5EF4-FFF2-40B4-BE49-F238E27FC236}">
                <a16:creationId xmlns:a16="http://schemas.microsoft.com/office/drawing/2014/main" id="{930C258A-9F71-E253-9A86-52A27A5EC8EC}"/>
              </a:ext>
            </a:extLst>
          </p:cNvPr>
          <p:cNvCxnSpPr>
            <a:cxnSpLocks/>
          </p:cNvCxnSpPr>
          <p:nvPr/>
        </p:nvCxnSpPr>
        <p:spPr>
          <a:xfrm>
            <a:off x="3291933" y="3114240"/>
            <a:ext cx="7420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D51C1742-91FC-41B6-09C3-17E09DB33502}"/>
              </a:ext>
            </a:extLst>
          </p:cNvPr>
          <p:cNvSpPr txBox="1"/>
          <p:nvPr/>
        </p:nvSpPr>
        <p:spPr>
          <a:xfrm>
            <a:off x="5769825" y="2780400"/>
            <a:ext cx="3114907" cy="1015663"/>
          </a:xfrm>
          <a:prstGeom prst="rect">
            <a:avLst/>
          </a:prstGeom>
          <a:noFill/>
          <a:ln w="22225">
            <a:solidFill>
              <a:schemeClr val="tx1"/>
            </a:solidFill>
            <a:prstDash val="sysDot"/>
          </a:ln>
        </p:spPr>
        <p:txBody>
          <a:bodyPr wrap="square" rtlCol="0">
            <a:spAutoFit/>
          </a:bodyPr>
          <a:lstStyle/>
          <a:p>
            <a:r>
              <a:rPr lang="en-IN" sz="1000" dirty="0"/>
              <a:t>Deep learning model which is well versed in:</a:t>
            </a:r>
          </a:p>
          <a:p>
            <a:endParaRPr lang="en-IN" sz="1000" dirty="0"/>
          </a:p>
          <a:p>
            <a:pPr marL="171450" indent="-171450">
              <a:buFont typeface="Arial" panose="020B0604020202020204" pitchFamily="34" charset="0"/>
              <a:buChar char="•"/>
            </a:pPr>
            <a:r>
              <a:rPr lang="en-IN" sz="1000" dirty="0"/>
              <a:t> organisations Products, services and offerings.   </a:t>
            </a:r>
          </a:p>
          <a:p>
            <a:pPr marL="171450" indent="-171450">
              <a:buFont typeface="Arial" panose="020B0604020202020204" pitchFamily="34" charset="0"/>
              <a:buChar char="•"/>
            </a:pPr>
            <a:r>
              <a:rPr lang="en-IN" sz="1000" dirty="0"/>
              <a:t>Well versed in banking domain and terminology </a:t>
            </a:r>
          </a:p>
        </p:txBody>
      </p:sp>
      <p:cxnSp>
        <p:nvCxnSpPr>
          <p:cNvPr id="53" name="Straight Arrow Connector 52">
            <a:extLst>
              <a:ext uri="{FF2B5EF4-FFF2-40B4-BE49-F238E27FC236}">
                <a16:creationId xmlns:a16="http://schemas.microsoft.com/office/drawing/2014/main" id="{8DE9DD70-0138-E3EB-B52C-9FD5C5761E59}"/>
              </a:ext>
            </a:extLst>
          </p:cNvPr>
          <p:cNvCxnSpPr/>
          <p:nvPr/>
        </p:nvCxnSpPr>
        <p:spPr>
          <a:xfrm>
            <a:off x="5543084" y="3114240"/>
            <a:ext cx="22674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Rectangle: Rounded Corners 55">
            <a:extLst>
              <a:ext uri="{FF2B5EF4-FFF2-40B4-BE49-F238E27FC236}">
                <a16:creationId xmlns:a16="http://schemas.microsoft.com/office/drawing/2014/main" id="{B44C2F81-BE96-5FAE-DF99-C93FE54E273E}"/>
              </a:ext>
            </a:extLst>
          </p:cNvPr>
          <p:cNvSpPr/>
          <p:nvPr/>
        </p:nvSpPr>
        <p:spPr>
          <a:xfrm>
            <a:off x="3720792" y="4090733"/>
            <a:ext cx="2233958" cy="78981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58" name="Straight Arrow Connector 57">
            <a:extLst>
              <a:ext uri="{FF2B5EF4-FFF2-40B4-BE49-F238E27FC236}">
                <a16:creationId xmlns:a16="http://schemas.microsoft.com/office/drawing/2014/main" id="{73E51DDE-E41E-3D15-48D3-1864FAC2DF77}"/>
              </a:ext>
            </a:extLst>
          </p:cNvPr>
          <p:cNvCxnSpPr>
            <a:stCxn id="2" idx="2"/>
          </p:cNvCxnSpPr>
          <p:nvPr/>
        </p:nvCxnSpPr>
        <p:spPr>
          <a:xfrm>
            <a:off x="4788518" y="3642732"/>
            <a:ext cx="0" cy="3494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412E21D6-343F-8467-A449-4EFB7312E302}"/>
              </a:ext>
            </a:extLst>
          </p:cNvPr>
          <p:cNvSpPr txBox="1"/>
          <p:nvPr/>
        </p:nvSpPr>
        <p:spPr>
          <a:xfrm>
            <a:off x="4082274" y="4159606"/>
            <a:ext cx="1754458" cy="646331"/>
          </a:xfrm>
          <a:prstGeom prst="rect">
            <a:avLst/>
          </a:prstGeom>
          <a:noFill/>
        </p:spPr>
        <p:txBody>
          <a:bodyPr wrap="square" rtlCol="0">
            <a:spAutoFit/>
          </a:bodyPr>
          <a:lstStyle/>
          <a:p>
            <a:r>
              <a:rPr lang="en-IN" sz="1200" dirty="0"/>
              <a:t>Pre-trained model ready to fine-tune in various NLP tasks</a:t>
            </a:r>
          </a:p>
        </p:txBody>
      </p:sp>
    </p:spTree>
    <p:extLst>
      <p:ext uri="{BB962C8B-B14F-4D97-AF65-F5344CB8AC3E}">
        <p14:creationId xmlns:p14="http://schemas.microsoft.com/office/powerpoint/2010/main" val="12140192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53479748-7D6B-0CC6-1497-02D529E19D55}"/>
              </a:ext>
            </a:extLst>
          </p:cNvPr>
          <p:cNvSpPr/>
          <p:nvPr/>
        </p:nvSpPr>
        <p:spPr>
          <a:xfrm>
            <a:off x="3865755" y="1026684"/>
            <a:ext cx="1412488" cy="1545066"/>
          </a:xfrm>
          <a:prstGeom prst="round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E5684E39-583D-425B-C3AE-623AE6F86FAC}"/>
              </a:ext>
            </a:extLst>
          </p:cNvPr>
          <p:cNvSpPr txBox="1"/>
          <p:nvPr/>
        </p:nvSpPr>
        <p:spPr>
          <a:xfrm>
            <a:off x="3865755" y="1337552"/>
            <a:ext cx="1509131" cy="923330"/>
          </a:xfrm>
          <a:prstGeom prst="rect">
            <a:avLst/>
          </a:prstGeom>
          <a:noFill/>
        </p:spPr>
        <p:txBody>
          <a:bodyPr wrap="square" rtlCol="0">
            <a:spAutoFit/>
          </a:bodyPr>
          <a:lstStyle/>
          <a:p>
            <a:pPr algn="ctr"/>
            <a:r>
              <a:rPr lang="en-IN" dirty="0"/>
              <a:t>Pretrained Transformer </a:t>
            </a:r>
          </a:p>
          <a:p>
            <a:pPr algn="ctr"/>
            <a:r>
              <a:rPr lang="en-IN" dirty="0"/>
              <a:t>Model </a:t>
            </a:r>
          </a:p>
        </p:txBody>
      </p:sp>
      <p:sp>
        <p:nvSpPr>
          <p:cNvPr id="6" name="TextBox 5">
            <a:extLst>
              <a:ext uri="{FF2B5EF4-FFF2-40B4-BE49-F238E27FC236}">
                <a16:creationId xmlns:a16="http://schemas.microsoft.com/office/drawing/2014/main" id="{116C0C15-C16E-EC39-FADD-3C8277223637}"/>
              </a:ext>
            </a:extLst>
          </p:cNvPr>
          <p:cNvSpPr txBox="1"/>
          <p:nvPr/>
        </p:nvSpPr>
        <p:spPr>
          <a:xfrm>
            <a:off x="2850995" y="0"/>
            <a:ext cx="3442009" cy="369332"/>
          </a:xfrm>
          <a:prstGeom prst="rect">
            <a:avLst/>
          </a:prstGeom>
          <a:noFill/>
        </p:spPr>
        <p:txBody>
          <a:bodyPr wrap="square" rtlCol="0">
            <a:spAutoFit/>
          </a:bodyPr>
          <a:lstStyle/>
          <a:p>
            <a:r>
              <a:rPr lang="en-IN" dirty="0">
                <a:latin typeface="+mj-lt"/>
              </a:rPr>
              <a:t>Transformers: BERT Training </a:t>
            </a:r>
          </a:p>
        </p:txBody>
      </p:sp>
      <p:sp>
        <p:nvSpPr>
          <p:cNvPr id="8" name="Rectangle: Rounded Corners 7">
            <a:extLst>
              <a:ext uri="{FF2B5EF4-FFF2-40B4-BE49-F238E27FC236}">
                <a16:creationId xmlns:a16="http://schemas.microsoft.com/office/drawing/2014/main" id="{333515DE-AEAE-6375-1405-C667AA6FE697}"/>
              </a:ext>
            </a:extLst>
          </p:cNvPr>
          <p:cNvSpPr/>
          <p:nvPr/>
        </p:nvSpPr>
        <p:spPr>
          <a:xfrm>
            <a:off x="6106221" y="1473724"/>
            <a:ext cx="1509131" cy="564995"/>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1200" dirty="0"/>
              <a:t>Question Answering </a:t>
            </a:r>
          </a:p>
        </p:txBody>
      </p:sp>
      <p:sp>
        <p:nvSpPr>
          <p:cNvPr id="9" name="TextBox 8">
            <a:extLst>
              <a:ext uri="{FF2B5EF4-FFF2-40B4-BE49-F238E27FC236}">
                <a16:creationId xmlns:a16="http://schemas.microsoft.com/office/drawing/2014/main" id="{BF67E878-7F81-79FC-5A9F-415C214ED079}"/>
              </a:ext>
            </a:extLst>
          </p:cNvPr>
          <p:cNvSpPr txBox="1"/>
          <p:nvPr/>
        </p:nvSpPr>
        <p:spPr>
          <a:xfrm>
            <a:off x="6418456" y="2105626"/>
            <a:ext cx="2178205" cy="553998"/>
          </a:xfrm>
          <a:prstGeom prst="rect">
            <a:avLst/>
          </a:prstGeom>
          <a:noFill/>
        </p:spPr>
        <p:txBody>
          <a:bodyPr wrap="square" rtlCol="0">
            <a:spAutoFit/>
          </a:bodyPr>
          <a:lstStyle/>
          <a:p>
            <a:r>
              <a:rPr lang="en-IN" sz="1000" i="1" dirty="0">
                <a:solidFill>
                  <a:schemeClr val="accent4"/>
                </a:solidFill>
              </a:rPr>
              <a:t>Can Integrate with a chatbot and answer to queries raised by consumers</a:t>
            </a:r>
          </a:p>
        </p:txBody>
      </p:sp>
      <p:sp>
        <p:nvSpPr>
          <p:cNvPr id="10" name="Rectangle: Rounded Corners 9">
            <a:extLst>
              <a:ext uri="{FF2B5EF4-FFF2-40B4-BE49-F238E27FC236}">
                <a16:creationId xmlns:a16="http://schemas.microsoft.com/office/drawing/2014/main" id="{B8FB13DE-CC88-06DD-8088-C822BCECC1A7}"/>
              </a:ext>
            </a:extLst>
          </p:cNvPr>
          <p:cNvSpPr/>
          <p:nvPr/>
        </p:nvSpPr>
        <p:spPr>
          <a:xfrm>
            <a:off x="6061615" y="2996382"/>
            <a:ext cx="1509131" cy="564995"/>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1200" dirty="0"/>
              <a:t>Sentiment Analysis</a:t>
            </a:r>
          </a:p>
        </p:txBody>
      </p:sp>
      <p:sp>
        <p:nvSpPr>
          <p:cNvPr id="11" name="TextBox 10">
            <a:extLst>
              <a:ext uri="{FF2B5EF4-FFF2-40B4-BE49-F238E27FC236}">
                <a16:creationId xmlns:a16="http://schemas.microsoft.com/office/drawing/2014/main" id="{41E46FB8-3052-712F-D3CB-ABBAECDED21A}"/>
              </a:ext>
            </a:extLst>
          </p:cNvPr>
          <p:cNvSpPr txBox="1"/>
          <p:nvPr/>
        </p:nvSpPr>
        <p:spPr>
          <a:xfrm>
            <a:off x="6399871" y="3617287"/>
            <a:ext cx="2542478" cy="553998"/>
          </a:xfrm>
          <a:prstGeom prst="rect">
            <a:avLst/>
          </a:prstGeom>
          <a:noFill/>
        </p:spPr>
        <p:txBody>
          <a:bodyPr wrap="square" rtlCol="0">
            <a:spAutoFit/>
          </a:bodyPr>
          <a:lstStyle/>
          <a:p>
            <a:r>
              <a:rPr lang="en-IN" sz="1000" i="1" dirty="0">
                <a:solidFill>
                  <a:schemeClr val="accent4"/>
                </a:solidFill>
              </a:rPr>
              <a:t>Analysis of comments and reviews by costumers </a:t>
            </a:r>
            <a:r>
              <a:rPr lang="en-US" sz="1000" b="0" i="1" dirty="0">
                <a:solidFill>
                  <a:schemeClr val="accent4"/>
                </a:solidFill>
                <a:effectLst/>
              </a:rPr>
              <a:t>to determine whether data is positive, negative or neutral</a:t>
            </a:r>
            <a:endParaRPr lang="en-IN" sz="1000" i="1" dirty="0">
              <a:solidFill>
                <a:schemeClr val="accent4"/>
              </a:solidFill>
            </a:endParaRPr>
          </a:p>
        </p:txBody>
      </p:sp>
      <p:sp>
        <p:nvSpPr>
          <p:cNvPr id="12" name="Rectangle: Rounded Corners 11">
            <a:extLst>
              <a:ext uri="{FF2B5EF4-FFF2-40B4-BE49-F238E27FC236}">
                <a16:creationId xmlns:a16="http://schemas.microsoft.com/office/drawing/2014/main" id="{D355A943-FF7B-AE08-E549-26BD0F86D48B}"/>
              </a:ext>
            </a:extLst>
          </p:cNvPr>
          <p:cNvSpPr/>
          <p:nvPr/>
        </p:nvSpPr>
        <p:spPr>
          <a:xfrm>
            <a:off x="900920" y="2996382"/>
            <a:ext cx="1509131" cy="564995"/>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1200" dirty="0"/>
              <a:t>Text summarization</a:t>
            </a:r>
          </a:p>
        </p:txBody>
      </p:sp>
      <p:sp>
        <p:nvSpPr>
          <p:cNvPr id="13" name="TextBox 12">
            <a:extLst>
              <a:ext uri="{FF2B5EF4-FFF2-40B4-BE49-F238E27FC236}">
                <a16:creationId xmlns:a16="http://schemas.microsoft.com/office/drawing/2014/main" id="{4D4D338A-3AC1-BD6B-EFFD-7F0042059E8A}"/>
              </a:ext>
            </a:extLst>
          </p:cNvPr>
          <p:cNvSpPr txBox="1"/>
          <p:nvPr/>
        </p:nvSpPr>
        <p:spPr>
          <a:xfrm>
            <a:off x="900920" y="3617288"/>
            <a:ext cx="1509131" cy="707886"/>
          </a:xfrm>
          <a:prstGeom prst="rect">
            <a:avLst/>
          </a:prstGeom>
          <a:noFill/>
        </p:spPr>
        <p:txBody>
          <a:bodyPr wrap="square" rtlCol="0">
            <a:spAutoFit/>
          </a:bodyPr>
          <a:lstStyle/>
          <a:p>
            <a:r>
              <a:rPr lang="en-IN" sz="1000" i="1" dirty="0">
                <a:solidFill>
                  <a:schemeClr val="accent4"/>
                </a:solidFill>
              </a:rPr>
              <a:t>Summarizes large product reports and other financial /banking information </a:t>
            </a:r>
          </a:p>
        </p:txBody>
      </p:sp>
      <p:sp>
        <p:nvSpPr>
          <p:cNvPr id="15" name="Rectangle: Rounded Corners 14">
            <a:extLst>
              <a:ext uri="{FF2B5EF4-FFF2-40B4-BE49-F238E27FC236}">
                <a16:creationId xmlns:a16="http://schemas.microsoft.com/office/drawing/2014/main" id="{14106A43-5408-72E4-7292-195520D192BC}"/>
              </a:ext>
            </a:extLst>
          </p:cNvPr>
          <p:cNvSpPr/>
          <p:nvPr/>
        </p:nvSpPr>
        <p:spPr>
          <a:xfrm>
            <a:off x="3677109" y="3407756"/>
            <a:ext cx="1509131" cy="564995"/>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1200" dirty="0"/>
              <a:t>Text Classification</a:t>
            </a:r>
          </a:p>
        </p:txBody>
      </p:sp>
      <p:sp>
        <p:nvSpPr>
          <p:cNvPr id="17" name="TextBox 16">
            <a:extLst>
              <a:ext uri="{FF2B5EF4-FFF2-40B4-BE49-F238E27FC236}">
                <a16:creationId xmlns:a16="http://schemas.microsoft.com/office/drawing/2014/main" id="{46898D64-AA6E-77BD-4F6D-FD69E233A5C3}"/>
              </a:ext>
            </a:extLst>
          </p:cNvPr>
          <p:cNvSpPr txBox="1"/>
          <p:nvPr/>
        </p:nvSpPr>
        <p:spPr>
          <a:xfrm>
            <a:off x="3704057" y="4048235"/>
            <a:ext cx="1670829" cy="553998"/>
          </a:xfrm>
          <a:prstGeom prst="rect">
            <a:avLst/>
          </a:prstGeom>
          <a:noFill/>
        </p:spPr>
        <p:txBody>
          <a:bodyPr wrap="square" rtlCol="0">
            <a:spAutoFit/>
          </a:bodyPr>
          <a:lstStyle/>
          <a:p>
            <a:r>
              <a:rPr lang="en-IN" sz="1000" i="1" dirty="0">
                <a:solidFill>
                  <a:schemeClr val="accent4"/>
                </a:solidFill>
              </a:rPr>
              <a:t>Classification of consumer complaints based on the transcript </a:t>
            </a:r>
          </a:p>
        </p:txBody>
      </p:sp>
      <p:sp>
        <p:nvSpPr>
          <p:cNvPr id="18" name="Rectangle: Rounded Corners 17">
            <a:extLst>
              <a:ext uri="{FF2B5EF4-FFF2-40B4-BE49-F238E27FC236}">
                <a16:creationId xmlns:a16="http://schemas.microsoft.com/office/drawing/2014/main" id="{7B8984D9-18A8-05F7-5B93-E1943DB3F59B}"/>
              </a:ext>
            </a:extLst>
          </p:cNvPr>
          <p:cNvSpPr/>
          <p:nvPr/>
        </p:nvSpPr>
        <p:spPr>
          <a:xfrm>
            <a:off x="1430144" y="1206094"/>
            <a:ext cx="1392041" cy="564995"/>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Rectangle: Rounded Corners 18">
            <a:extLst>
              <a:ext uri="{FF2B5EF4-FFF2-40B4-BE49-F238E27FC236}">
                <a16:creationId xmlns:a16="http://schemas.microsoft.com/office/drawing/2014/main" id="{1539013C-D6A0-933B-8F26-E0546292078F}"/>
              </a:ext>
            </a:extLst>
          </p:cNvPr>
          <p:cNvSpPr/>
          <p:nvPr/>
        </p:nvSpPr>
        <p:spPr>
          <a:xfrm>
            <a:off x="1080274" y="1846696"/>
            <a:ext cx="1509131" cy="564995"/>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1200" dirty="0"/>
              <a:t>Speech Recognition</a:t>
            </a:r>
          </a:p>
        </p:txBody>
      </p:sp>
      <p:sp>
        <p:nvSpPr>
          <p:cNvPr id="22" name="Rectangle: Rounded Corners 21">
            <a:extLst>
              <a:ext uri="{FF2B5EF4-FFF2-40B4-BE49-F238E27FC236}">
                <a16:creationId xmlns:a16="http://schemas.microsoft.com/office/drawing/2014/main" id="{AFEFB179-FA65-73DC-F90C-F8B948020686}"/>
              </a:ext>
            </a:extLst>
          </p:cNvPr>
          <p:cNvSpPr/>
          <p:nvPr/>
        </p:nvSpPr>
        <p:spPr>
          <a:xfrm>
            <a:off x="3385325" y="3153841"/>
            <a:ext cx="2103863" cy="1605837"/>
          </a:xfrm>
          <a:prstGeom prst="roundRect">
            <a:avLst/>
          </a:prstGeom>
          <a:solidFill>
            <a:schemeClr val="accent2">
              <a:lumMod val="60000"/>
              <a:lumOff val="40000"/>
              <a:alpha val="30000"/>
            </a:schemeClr>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24" name="Connector: Curved 23">
            <a:extLst>
              <a:ext uri="{FF2B5EF4-FFF2-40B4-BE49-F238E27FC236}">
                <a16:creationId xmlns:a16="http://schemas.microsoft.com/office/drawing/2014/main" id="{996FB0DE-213E-6789-3B99-19AB84F094F3}"/>
              </a:ext>
            </a:extLst>
          </p:cNvPr>
          <p:cNvCxnSpPr>
            <a:stCxn id="5" idx="3"/>
            <a:endCxn id="8" idx="1"/>
          </p:cNvCxnSpPr>
          <p:nvPr/>
        </p:nvCxnSpPr>
        <p:spPr>
          <a:xfrm flipV="1">
            <a:off x="5374886" y="1771089"/>
            <a:ext cx="686729" cy="28128"/>
          </a:xfrm>
          <a:prstGeom prst="curved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26" name="Connector: Curved 25">
            <a:extLst>
              <a:ext uri="{FF2B5EF4-FFF2-40B4-BE49-F238E27FC236}">
                <a16:creationId xmlns:a16="http://schemas.microsoft.com/office/drawing/2014/main" id="{3E741C06-C68C-2186-7614-6A9CADD31D96}"/>
              </a:ext>
            </a:extLst>
          </p:cNvPr>
          <p:cNvCxnSpPr>
            <a:stCxn id="5" idx="3"/>
            <a:endCxn id="10" idx="1"/>
          </p:cNvCxnSpPr>
          <p:nvPr/>
        </p:nvCxnSpPr>
        <p:spPr>
          <a:xfrm>
            <a:off x="5374886" y="1799217"/>
            <a:ext cx="686729" cy="1479663"/>
          </a:xfrm>
          <a:prstGeom prst="curved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28" name="Connector: Curved 27">
            <a:extLst>
              <a:ext uri="{FF2B5EF4-FFF2-40B4-BE49-F238E27FC236}">
                <a16:creationId xmlns:a16="http://schemas.microsoft.com/office/drawing/2014/main" id="{F73089EB-DCD2-61FC-0E93-79998E48E094}"/>
              </a:ext>
            </a:extLst>
          </p:cNvPr>
          <p:cNvCxnSpPr>
            <a:stCxn id="4" idx="2"/>
            <a:endCxn id="22" idx="0"/>
          </p:cNvCxnSpPr>
          <p:nvPr/>
        </p:nvCxnSpPr>
        <p:spPr>
          <a:xfrm rot="5400000">
            <a:off x="4213583" y="2795424"/>
            <a:ext cx="582091" cy="134742"/>
          </a:xfrm>
          <a:prstGeom prst="curvedConnector3">
            <a:avLst/>
          </a:prstGeom>
          <a:ln>
            <a:tailEnd type="triangle"/>
          </a:ln>
        </p:spPr>
        <p:style>
          <a:lnRef idx="1">
            <a:schemeClr val="dk1"/>
          </a:lnRef>
          <a:fillRef idx="0">
            <a:schemeClr val="dk1"/>
          </a:fillRef>
          <a:effectRef idx="0">
            <a:schemeClr val="dk1"/>
          </a:effectRef>
          <a:fontRef idx="minor">
            <a:schemeClr val="tx1"/>
          </a:fontRef>
        </p:style>
      </p:cxnSp>
      <p:sp>
        <p:nvSpPr>
          <p:cNvPr id="29" name="TextBox 28">
            <a:extLst>
              <a:ext uri="{FF2B5EF4-FFF2-40B4-BE49-F238E27FC236}">
                <a16:creationId xmlns:a16="http://schemas.microsoft.com/office/drawing/2014/main" id="{9C73E8C5-BE6B-15DB-B88D-72F030064145}"/>
              </a:ext>
            </a:extLst>
          </p:cNvPr>
          <p:cNvSpPr txBox="1"/>
          <p:nvPr/>
        </p:nvSpPr>
        <p:spPr>
          <a:xfrm>
            <a:off x="997563" y="2382625"/>
            <a:ext cx="1509131" cy="553998"/>
          </a:xfrm>
          <a:prstGeom prst="rect">
            <a:avLst/>
          </a:prstGeom>
          <a:noFill/>
        </p:spPr>
        <p:txBody>
          <a:bodyPr wrap="square" rtlCol="0">
            <a:spAutoFit/>
          </a:bodyPr>
          <a:lstStyle/>
          <a:p>
            <a:r>
              <a:rPr lang="en-IN" sz="1000" i="1" dirty="0">
                <a:solidFill>
                  <a:schemeClr val="accent4"/>
                </a:solidFill>
              </a:rPr>
              <a:t>Costumer Identification &amp; authentication</a:t>
            </a:r>
          </a:p>
        </p:txBody>
      </p:sp>
      <p:cxnSp>
        <p:nvCxnSpPr>
          <p:cNvPr id="30" name="Connector: Curved 29">
            <a:extLst>
              <a:ext uri="{FF2B5EF4-FFF2-40B4-BE49-F238E27FC236}">
                <a16:creationId xmlns:a16="http://schemas.microsoft.com/office/drawing/2014/main" id="{02039310-2EAC-D6D8-5529-0A62CB9D9561}"/>
              </a:ext>
            </a:extLst>
          </p:cNvPr>
          <p:cNvCxnSpPr>
            <a:cxnSpLocks/>
            <a:endCxn id="19" idx="3"/>
          </p:cNvCxnSpPr>
          <p:nvPr/>
        </p:nvCxnSpPr>
        <p:spPr>
          <a:xfrm rot="10800000" flipV="1">
            <a:off x="2589405" y="1762582"/>
            <a:ext cx="1249394" cy="366612"/>
          </a:xfrm>
          <a:prstGeom prst="curved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33" name="Connector: Curved 32">
            <a:extLst>
              <a:ext uri="{FF2B5EF4-FFF2-40B4-BE49-F238E27FC236}">
                <a16:creationId xmlns:a16="http://schemas.microsoft.com/office/drawing/2014/main" id="{0A0AD508-29E0-B5C1-723C-E6A7BF023E77}"/>
              </a:ext>
            </a:extLst>
          </p:cNvPr>
          <p:cNvCxnSpPr>
            <a:stCxn id="5" idx="1"/>
            <a:endCxn id="12" idx="3"/>
          </p:cNvCxnSpPr>
          <p:nvPr/>
        </p:nvCxnSpPr>
        <p:spPr>
          <a:xfrm rot="10800000" flipV="1">
            <a:off x="2410051" y="1799216"/>
            <a:ext cx="1455704" cy="1479663"/>
          </a:xfrm>
          <a:prstGeom prst="curvedConnector3">
            <a:avLst/>
          </a:prstGeom>
          <a:ln>
            <a:tailEnd type="triangle"/>
          </a:ln>
        </p:spPr>
        <p:style>
          <a:lnRef idx="1">
            <a:schemeClr val="dk1"/>
          </a:lnRef>
          <a:fillRef idx="0">
            <a:schemeClr val="dk1"/>
          </a:fillRef>
          <a:effectRef idx="0">
            <a:schemeClr val="dk1"/>
          </a:effectRef>
          <a:fontRef idx="minor">
            <a:schemeClr val="tx1"/>
          </a:fontRef>
        </p:style>
      </p:cxnSp>
      <p:sp>
        <p:nvSpPr>
          <p:cNvPr id="34" name="TextBox 33">
            <a:extLst>
              <a:ext uri="{FF2B5EF4-FFF2-40B4-BE49-F238E27FC236}">
                <a16:creationId xmlns:a16="http://schemas.microsoft.com/office/drawing/2014/main" id="{2B45B967-6E86-2C1E-B9C3-FADFB222BDD6}"/>
              </a:ext>
            </a:extLst>
          </p:cNvPr>
          <p:cNvSpPr txBox="1"/>
          <p:nvPr/>
        </p:nvSpPr>
        <p:spPr>
          <a:xfrm>
            <a:off x="96644" y="575024"/>
            <a:ext cx="4388004" cy="1077218"/>
          </a:xfrm>
          <a:prstGeom prst="rect">
            <a:avLst/>
          </a:prstGeom>
          <a:noFill/>
        </p:spPr>
        <p:txBody>
          <a:bodyPr wrap="square" rtlCol="0">
            <a:spAutoFit/>
          </a:bodyPr>
          <a:lstStyle/>
          <a:p>
            <a:r>
              <a:rPr lang="en-IN" sz="1400" dirty="0"/>
              <a:t>2. Fine-tuning :</a:t>
            </a:r>
          </a:p>
          <a:p>
            <a:pPr marL="171450" indent="-171450">
              <a:buFont typeface="Arial" panose="020B0604020202020204" pitchFamily="34" charset="0"/>
              <a:buChar char="•"/>
            </a:pPr>
            <a:r>
              <a:rPr lang="en-IN" sz="1200" dirty="0"/>
              <a:t>truncate/adding last layers</a:t>
            </a:r>
          </a:p>
          <a:p>
            <a:pPr marL="171450" indent="-171450">
              <a:buFont typeface="Arial" panose="020B0604020202020204" pitchFamily="34" charset="0"/>
              <a:buChar char="•"/>
            </a:pPr>
            <a:r>
              <a:rPr lang="en-IN" sz="1200" dirty="0"/>
              <a:t>Freezing initial layers.</a:t>
            </a:r>
          </a:p>
          <a:p>
            <a:pPr marL="171450" indent="-171450">
              <a:buFont typeface="Arial" panose="020B0604020202020204" pitchFamily="34" charset="0"/>
              <a:buChar char="•"/>
            </a:pPr>
            <a:r>
              <a:rPr lang="en-IN" sz="1200" dirty="0"/>
              <a:t>Adding new output layer</a:t>
            </a:r>
          </a:p>
          <a:p>
            <a:r>
              <a:rPr lang="en-IN" sz="1400" dirty="0"/>
              <a:t>	</a:t>
            </a:r>
          </a:p>
        </p:txBody>
      </p:sp>
    </p:spTree>
    <p:extLst>
      <p:ext uri="{BB962C8B-B14F-4D97-AF65-F5344CB8AC3E}">
        <p14:creationId xmlns:p14="http://schemas.microsoft.com/office/powerpoint/2010/main" val="34372871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Sentence Correctness classifier using Transfer Learning with Huggingface  BERT | by Ayush Chaurasia | Towards Data Science">
            <a:extLst>
              <a:ext uri="{FF2B5EF4-FFF2-40B4-BE49-F238E27FC236}">
                <a16:creationId xmlns:a16="http://schemas.microsoft.com/office/drawing/2014/main" id="{BB5E060C-2932-44E7-B616-7F289DB1FD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9700" y="914400"/>
            <a:ext cx="6426200" cy="38619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4F34B036-B4BD-4BCD-822F-ED55C4DC5AF0}"/>
              </a:ext>
            </a:extLst>
          </p:cNvPr>
          <p:cNvSpPr txBox="1"/>
          <p:nvPr/>
        </p:nvSpPr>
        <p:spPr>
          <a:xfrm>
            <a:off x="432000" y="187200"/>
            <a:ext cx="6271200" cy="369332"/>
          </a:xfrm>
          <a:prstGeom prst="rect">
            <a:avLst/>
          </a:prstGeom>
          <a:noFill/>
        </p:spPr>
        <p:txBody>
          <a:bodyPr wrap="square" rtlCol="0">
            <a:spAutoFit/>
          </a:bodyPr>
          <a:lstStyle/>
          <a:p>
            <a:r>
              <a:rPr lang="en-US" dirty="0"/>
              <a:t>Fine-tuning : Multi-class classification</a:t>
            </a:r>
          </a:p>
        </p:txBody>
      </p:sp>
    </p:spTree>
    <p:extLst>
      <p:ext uri="{BB962C8B-B14F-4D97-AF65-F5344CB8AC3E}">
        <p14:creationId xmlns:p14="http://schemas.microsoft.com/office/powerpoint/2010/main" val="12155095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1"/>
        <p:cNvGrpSpPr/>
        <p:nvPr/>
      </p:nvGrpSpPr>
      <p:grpSpPr>
        <a:xfrm>
          <a:off x="0" y="0"/>
          <a:ext cx="0" cy="0"/>
          <a:chOff x="0" y="0"/>
          <a:chExt cx="0" cy="0"/>
        </a:xfrm>
      </p:grpSpPr>
      <p:grpSp>
        <p:nvGrpSpPr>
          <p:cNvPr id="135" name="Group 134">
            <a:extLst>
              <a:ext uri="{FF2B5EF4-FFF2-40B4-BE49-F238E27FC236}">
                <a16:creationId xmlns:a16="http://schemas.microsoft.com/office/drawing/2014/main" id="{7084313B-C03D-4981-9786-879159A603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9144000" cy="5143500"/>
            <a:chOff x="0" y="0"/>
            <a:chExt cx="12192000" cy="6858000"/>
          </a:xfrm>
        </p:grpSpPr>
        <p:sp>
          <p:nvSpPr>
            <p:cNvPr id="136" name="Rectangle 135">
              <a:extLst>
                <a:ext uri="{FF2B5EF4-FFF2-40B4-BE49-F238E27FC236}">
                  <a16:creationId xmlns:a16="http://schemas.microsoft.com/office/drawing/2014/main" id="{A99190B9-52DD-45DC-BE21-AACE88FEC7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7" name="Oval 136">
              <a:extLst>
                <a:ext uri="{FF2B5EF4-FFF2-40B4-BE49-F238E27FC236}">
                  <a16:creationId xmlns:a16="http://schemas.microsoft.com/office/drawing/2014/main" id="{D1EE260A-12FB-4D71-A318-71BED7FF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8" name="Oval 137">
              <a:extLst>
                <a:ext uri="{FF2B5EF4-FFF2-40B4-BE49-F238E27FC236}">
                  <a16:creationId xmlns:a16="http://schemas.microsoft.com/office/drawing/2014/main" id="{B52EC39A-8D44-4CEF-820F-A442CFA42D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9" name="Oval 138">
              <a:extLst>
                <a:ext uri="{FF2B5EF4-FFF2-40B4-BE49-F238E27FC236}">
                  <a16:creationId xmlns:a16="http://schemas.microsoft.com/office/drawing/2014/main" id="{2D010773-529F-4A3D-A0AB-E7CE12DC61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0" name="Oval 139">
              <a:extLst>
                <a:ext uri="{FF2B5EF4-FFF2-40B4-BE49-F238E27FC236}">
                  <a16:creationId xmlns:a16="http://schemas.microsoft.com/office/drawing/2014/main" id="{D7582733-2D5B-4103-A63C-0D0D81780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1" name="Oval 140">
              <a:extLst>
                <a:ext uri="{FF2B5EF4-FFF2-40B4-BE49-F238E27FC236}">
                  <a16:creationId xmlns:a16="http://schemas.microsoft.com/office/drawing/2014/main" id="{6D073C2A-0E86-458E-88D4-27124FDAD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2" name="Freeform 5">
              <a:extLst>
                <a:ext uri="{FF2B5EF4-FFF2-40B4-BE49-F238E27FC236}">
                  <a16:creationId xmlns:a16="http://schemas.microsoft.com/office/drawing/2014/main" id="{01A64F04-7AF7-48B9-A1B0-956BBCEEFE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3" name="Freeform 5">
              <a:extLst>
                <a:ext uri="{FF2B5EF4-FFF2-40B4-BE49-F238E27FC236}">
                  <a16:creationId xmlns:a16="http://schemas.microsoft.com/office/drawing/2014/main" id="{989ABE99-7694-4211-A627-459BE5422B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4" name="Freeform 5">
              <a:extLst>
                <a:ext uri="{FF2B5EF4-FFF2-40B4-BE49-F238E27FC236}">
                  <a16:creationId xmlns:a16="http://schemas.microsoft.com/office/drawing/2014/main" id="{254B4214-6F53-497C-8322-9CE8158AA3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46" name="Rectangle 145">
            <a:extLst>
              <a:ext uri="{FF2B5EF4-FFF2-40B4-BE49-F238E27FC236}">
                <a16:creationId xmlns:a16="http://schemas.microsoft.com/office/drawing/2014/main" id="{20E145FF-1D18-4246-A2BA-9F6B4D5336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148" name="Rectangle 147">
            <a:extLst>
              <a:ext uri="{FF2B5EF4-FFF2-40B4-BE49-F238E27FC236}">
                <a16:creationId xmlns:a16="http://schemas.microsoft.com/office/drawing/2014/main" id="{324E43EB-867C-4B35-9A5C-E435157C7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0" name="Rectangle 149">
            <a:extLst>
              <a:ext uri="{FF2B5EF4-FFF2-40B4-BE49-F238E27FC236}">
                <a16:creationId xmlns:a16="http://schemas.microsoft.com/office/drawing/2014/main" id="{A7C0F5DA-B59F-4F13-8BB8-FFD8F2C57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52" name="Freeform 5">
            <a:extLst>
              <a:ext uri="{FF2B5EF4-FFF2-40B4-BE49-F238E27FC236}">
                <a16:creationId xmlns:a16="http://schemas.microsoft.com/office/drawing/2014/main" id="{9CEA1DEC-CC9E-4776-9E08-048A15BFA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2355364" y="1369559"/>
            <a:ext cx="2474555" cy="330693"/>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4" name="Freeform: Shape 153">
            <a:extLst>
              <a:ext uri="{FF2B5EF4-FFF2-40B4-BE49-F238E27FC236}">
                <a16:creationId xmlns:a16="http://schemas.microsoft.com/office/drawing/2014/main" id="{9CE399CF-F4B8-4832-A8CB-B93F6B1EF4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3878973" y="-105650"/>
            <a:ext cx="4540253" cy="5354799"/>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bg1"/>
          </a:solidFill>
          <a:ln>
            <a:noFill/>
          </a:ln>
        </p:spPr>
      </p:sp>
      <p:sp>
        <p:nvSpPr>
          <p:cNvPr id="156" name="Freeform 5">
            <a:extLst>
              <a:ext uri="{FF2B5EF4-FFF2-40B4-BE49-F238E27FC236}">
                <a16:creationId xmlns:a16="http://schemas.microsoft.com/office/drawing/2014/main" id="{1F23E73A-FDC8-462C-83C1-3AA896144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190"/>
            <a:ext cx="9144000" cy="5142310"/>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92" name="Google Shape;92;p5"/>
          <p:cNvSpPr txBox="1">
            <a:spLocks noGrp="1"/>
          </p:cNvSpPr>
          <p:nvPr>
            <p:ph type="title" idx="4294967295"/>
          </p:nvPr>
        </p:nvSpPr>
        <p:spPr>
          <a:xfrm>
            <a:off x="745565" y="847952"/>
            <a:ext cx="2506831" cy="3447595"/>
          </a:xfrm>
          <a:prstGeom prst="rect">
            <a:avLst/>
          </a:prstGeom>
        </p:spPr>
        <p:txBody>
          <a:bodyPr spcFirstLastPara="1" vert="horz" lIns="91440" tIns="45720" rIns="91440" bIns="45720" rtlCol="0" anchor="ctr" anchorCtr="0">
            <a:normAutofit/>
          </a:bodyPr>
          <a:lstStyle/>
          <a:p>
            <a:pPr marL="0" lvl="0" indent="0" defTabSz="457200">
              <a:spcAft>
                <a:spcPts val="0"/>
              </a:spcAft>
              <a:buSzPts val="3800"/>
            </a:pPr>
            <a:r>
              <a:rPr lang="en-US" sz="2200" dirty="0">
                <a:solidFill>
                  <a:srgbClr val="EBEBEB"/>
                </a:solidFill>
                <a:sym typeface="Arial"/>
              </a:rPr>
              <a:t>METHODOLOGY</a:t>
            </a:r>
            <a:endParaRPr lang="en-US" sz="2200" dirty="0">
              <a:solidFill>
                <a:srgbClr val="EBEBEB"/>
              </a:solidFill>
            </a:endParaRPr>
          </a:p>
        </p:txBody>
      </p:sp>
      <p:sp>
        <p:nvSpPr>
          <p:cNvPr id="95" name="Google Shape;95;p5"/>
          <p:cNvSpPr txBox="1"/>
          <p:nvPr/>
        </p:nvSpPr>
        <p:spPr>
          <a:xfrm>
            <a:off x="3967557" y="328134"/>
            <a:ext cx="4126961" cy="4465744"/>
          </a:xfrm>
          <a:prstGeom prst="rect">
            <a:avLst/>
          </a:prstGeom>
        </p:spPr>
        <p:txBody>
          <a:bodyPr spcFirstLastPara="1" vert="horz" lIns="91440" tIns="45720" rIns="91440" bIns="45720" rtlCol="0" anchor="ctr" anchorCtr="0">
            <a:normAutofit/>
          </a:bodyPr>
          <a:lstStyle/>
          <a:p>
            <a:pPr marR="0" lvl="0">
              <a:lnSpc>
                <a:spcPct val="90000"/>
              </a:lnSpc>
              <a:spcBef>
                <a:spcPts val="1000"/>
              </a:spcBef>
              <a:buClr>
                <a:schemeClr val="accent1"/>
              </a:buClr>
              <a:buSzPct val="80000"/>
            </a:pPr>
            <a:r>
              <a:rPr lang="en-US" sz="1400" u="none" strike="noStrike" cap="none" dirty="0">
                <a:solidFill>
                  <a:schemeClr val="tx1">
                    <a:lumMod val="75000"/>
                    <a:lumOff val="25000"/>
                  </a:schemeClr>
                </a:solidFill>
                <a:sym typeface="Calibri"/>
              </a:rPr>
              <a:t>Implementation Approach:</a:t>
            </a:r>
          </a:p>
          <a:p>
            <a:pPr marL="0" marR="0" lvl="0" indent="-228600">
              <a:lnSpc>
                <a:spcPct val="90000"/>
              </a:lnSpc>
              <a:spcBef>
                <a:spcPts val="1000"/>
              </a:spcBef>
              <a:buClr>
                <a:schemeClr val="accent1"/>
              </a:buClr>
              <a:buSzPct val="80000"/>
              <a:buFont typeface="Wingdings 3" charset="2"/>
              <a:buChar char=""/>
            </a:pPr>
            <a:endParaRPr lang="en-US" sz="1400" dirty="0">
              <a:solidFill>
                <a:schemeClr val="tx1">
                  <a:lumMod val="75000"/>
                  <a:lumOff val="25000"/>
                </a:schemeClr>
              </a:solidFill>
              <a:sym typeface="Calibri"/>
            </a:endParaRPr>
          </a:p>
          <a:p>
            <a:pPr marR="0" lvl="0">
              <a:lnSpc>
                <a:spcPct val="90000"/>
              </a:lnSpc>
              <a:spcBef>
                <a:spcPts val="1000"/>
              </a:spcBef>
              <a:buClr>
                <a:schemeClr val="accent1"/>
              </a:buClr>
              <a:buSzPct val="80000"/>
            </a:pPr>
            <a:r>
              <a:rPr lang="en-US" sz="1400" u="none" strike="noStrike" cap="none" dirty="0">
                <a:solidFill>
                  <a:schemeClr val="tx1">
                    <a:lumMod val="75000"/>
                    <a:lumOff val="25000"/>
                  </a:schemeClr>
                </a:solidFill>
                <a:sym typeface="Calibri"/>
              </a:rPr>
              <a:t>1. Dataset preparation:</a:t>
            </a:r>
          </a:p>
          <a:p>
            <a:pPr marL="285750" marR="0" lvl="0" indent="-228600">
              <a:lnSpc>
                <a:spcPct val="90000"/>
              </a:lnSpc>
              <a:spcBef>
                <a:spcPts val="1000"/>
              </a:spcBef>
              <a:buClr>
                <a:schemeClr val="accent1"/>
              </a:buClr>
              <a:buSzPct val="80000"/>
              <a:buFont typeface="Wingdings 3" charset="2"/>
              <a:buChar char=""/>
            </a:pPr>
            <a:r>
              <a:rPr lang="en-US" sz="1400" dirty="0">
                <a:solidFill>
                  <a:schemeClr val="tx1">
                    <a:lumMod val="75000"/>
                    <a:lumOff val="25000"/>
                  </a:schemeClr>
                </a:solidFill>
                <a:sym typeface="Calibri"/>
              </a:rPr>
              <a:t>Identification of dataset which consists of vast data of consumer complaints - I have used complaints dataset from </a:t>
            </a:r>
            <a:r>
              <a:rPr lang="en-US" sz="1400" dirty="0">
                <a:solidFill>
                  <a:schemeClr val="tx1">
                    <a:lumMod val="75000"/>
                    <a:lumOff val="25000"/>
                  </a:schemeClr>
                </a:solidFill>
                <a:sym typeface="Calibri"/>
                <a:hlinkClick r:id="rId4"/>
              </a:rPr>
              <a:t>https://www.consumerfinance.gov/data-research/consumer-complaints/</a:t>
            </a:r>
            <a:endParaRPr lang="en-US" sz="1400" dirty="0">
              <a:solidFill>
                <a:schemeClr val="tx1">
                  <a:lumMod val="75000"/>
                  <a:lumOff val="25000"/>
                </a:schemeClr>
              </a:solidFill>
              <a:sym typeface="Calibri"/>
            </a:endParaRPr>
          </a:p>
          <a:p>
            <a:pPr marL="285750" marR="0" lvl="0" indent="-228600">
              <a:lnSpc>
                <a:spcPct val="90000"/>
              </a:lnSpc>
              <a:spcBef>
                <a:spcPts val="1000"/>
              </a:spcBef>
              <a:buClr>
                <a:schemeClr val="accent1"/>
              </a:buClr>
              <a:buSzPct val="80000"/>
              <a:buFont typeface="Wingdings 3" charset="2"/>
              <a:buChar char=""/>
            </a:pPr>
            <a:r>
              <a:rPr lang="en-US" sz="1400" u="none" strike="noStrike" cap="none" dirty="0">
                <a:solidFill>
                  <a:schemeClr val="tx1">
                    <a:lumMod val="75000"/>
                    <a:lumOff val="25000"/>
                  </a:schemeClr>
                </a:solidFill>
                <a:sym typeface="Calibri"/>
              </a:rPr>
              <a:t>Data</a:t>
            </a:r>
            <a:r>
              <a:rPr lang="en-US" sz="1400" dirty="0">
                <a:solidFill>
                  <a:schemeClr val="tx1">
                    <a:lumMod val="75000"/>
                    <a:lumOff val="25000"/>
                  </a:schemeClr>
                </a:solidFill>
                <a:sym typeface="Calibri"/>
              </a:rPr>
              <a:t>-pre-processing and cleaning </a:t>
            </a:r>
          </a:p>
          <a:p>
            <a:pPr marL="285750" marR="0" lvl="0" indent="-228600">
              <a:lnSpc>
                <a:spcPct val="90000"/>
              </a:lnSpc>
              <a:spcBef>
                <a:spcPts val="1000"/>
              </a:spcBef>
              <a:buClr>
                <a:schemeClr val="accent1"/>
              </a:buClr>
              <a:buSzPct val="80000"/>
              <a:buFont typeface="Wingdings 3" charset="2"/>
              <a:buChar char=""/>
            </a:pPr>
            <a:r>
              <a:rPr lang="en-US" sz="1400" u="none" strike="noStrike" cap="none" dirty="0">
                <a:solidFill>
                  <a:schemeClr val="tx1">
                    <a:lumMod val="75000"/>
                    <a:lumOff val="25000"/>
                  </a:schemeClr>
                </a:solidFill>
                <a:sym typeface="Calibri"/>
              </a:rPr>
              <a:t>Preparation of  dataset to train Deep learning neural network.</a:t>
            </a:r>
          </a:p>
          <a:p>
            <a:pPr marL="285750" marR="0" lvl="0" indent="-228600">
              <a:lnSpc>
                <a:spcPct val="90000"/>
              </a:lnSpc>
              <a:spcBef>
                <a:spcPts val="1000"/>
              </a:spcBef>
              <a:buClr>
                <a:schemeClr val="accent1"/>
              </a:buClr>
              <a:buSzPct val="80000"/>
              <a:buFont typeface="Wingdings 3" charset="2"/>
              <a:buChar char=""/>
            </a:pPr>
            <a:r>
              <a:rPr lang="en-US" sz="1400" u="none" strike="noStrike" cap="none" dirty="0">
                <a:solidFill>
                  <a:schemeClr val="tx1">
                    <a:lumMod val="75000"/>
                    <a:lumOff val="25000"/>
                  </a:schemeClr>
                </a:solidFill>
                <a:sym typeface="Calibri"/>
              </a:rPr>
              <a:t> code with details can be found in my Jupyter notebook:</a:t>
            </a:r>
          </a:p>
          <a:p>
            <a:pPr marR="0" lvl="0" indent="-228600">
              <a:lnSpc>
                <a:spcPct val="90000"/>
              </a:lnSpc>
              <a:spcBef>
                <a:spcPts val="1000"/>
              </a:spcBef>
              <a:buClr>
                <a:schemeClr val="accent1"/>
              </a:buClr>
              <a:buSzPct val="80000"/>
              <a:buFont typeface="Wingdings 3" charset="2"/>
              <a:buChar char=""/>
            </a:pPr>
            <a:r>
              <a:rPr lang="en-US" sz="1400" u="none" strike="noStrike" cap="none" dirty="0">
                <a:solidFill>
                  <a:schemeClr val="tx1">
                    <a:lumMod val="75000"/>
                    <a:lumOff val="25000"/>
                  </a:schemeClr>
                </a:solidFill>
                <a:sym typeface="Calibri"/>
              </a:rPr>
              <a:t>https://github.com/tarunmukku/citi-hackathon/blob/main/Consumer_complaints_dataset_prepration.ipynb</a:t>
            </a:r>
          </a:p>
        </p:txBody>
      </p:sp>
      <p:pic>
        <p:nvPicPr>
          <p:cNvPr id="96" name="Google Shape;96;p5"/>
          <p:cNvPicPr preferRelativeResize="0"/>
          <p:nvPr/>
        </p:nvPicPr>
        <p:blipFill rotWithShape="1">
          <a:blip r:embed="rId5">
            <a:alphaModFix/>
          </a:blip>
          <a:srcRect/>
          <a:stretch/>
        </p:blipFill>
        <p:spPr>
          <a:xfrm>
            <a:off x="8489825" y="178900"/>
            <a:ext cx="471675" cy="471675"/>
          </a:xfrm>
          <a:prstGeom prst="rect">
            <a:avLst/>
          </a:prstGeom>
          <a:noFill/>
          <a:ln>
            <a:noFill/>
          </a:ln>
        </p:spPr>
      </p:pic>
    </p:spTree>
    <p:extLst>
      <p:ext uri="{BB962C8B-B14F-4D97-AF65-F5344CB8AC3E}">
        <p14:creationId xmlns:p14="http://schemas.microsoft.com/office/powerpoint/2010/main" val="28575646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9600</TotalTime>
  <Words>1083</Words>
  <Application>Microsoft Office PowerPoint</Application>
  <PresentationFormat>On-screen Show (16:9)</PresentationFormat>
  <Paragraphs>137</Paragraphs>
  <Slides>20</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Calibri</vt:lpstr>
      <vt:lpstr>Roboto</vt:lpstr>
      <vt:lpstr>Century Gothic</vt:lpstr>
      <vt:lpstr>Wingdings 3</vt:lpstr>
      <vt:lpstr>Arial</vt:lpstr>
      <vt:lpstr>Ion Boardroom</vt:lpstr>
      <vt:lpstr>PowerPoint Presentation</vt:lpstr>
      <vt:lpstr>PROBLEM STATEMENT</vt:lpstr>
      <vt:lpstr>SOLUTION</vt:lpstr>
      <vt:lpstr>PowerPoint Presentation</vt:lpstr>
      <vt:lpstr>PowerPoint Presentation</vt:lpstr>
      <vt:lpstr>PowerPoint Presentation</vt:lpstr>
      <vt:lpstr>PowerPoint Presentation</vt:lpstr>
      <vt:lpstr>PowerPoint Presentation</vt:lpstr>
      <vt:lpstr>METHODOLOGY</vt:lpstr>
      <vt:lpstr>PowerPoint Presentation</vt:lpstr>
      <vt:lpstr>PowerPoint Presentation</vt:lpstr>
      <vt:lpstr>PowerPoint Presentation</vt:lpstr>
      <vt:lpstr>PowerPoint Presentation</vt:lpstr>
      <vt:lpstr>Business  Considerations </vt:lpstr>
      <vt:lpstr>PowerPoint Presentation</vt:lpstr>
      <vt:lpstr>WORKING PROTOTYPE</vt:lpstr>
      <vt:lpstr>Swagger Docs for API server</vt:lpstr>
      <vt:lpstr>API call to the Deep learning neural network</vt:lpstr>
      <vt:lpstr>Sample request and response from the RESTFul API server of Deep learning model</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Tarun Mukku</cp:lastModifiedBy>
  <cp:revision>22</cp:revision>
  <dcterms:modified xsi:type="dcterms:W3CDTF">2022-05-18T06:54:11Z</dcterms:modified>
</cp:coreProperties>
</file>