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28-12-2020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Tarun Mukku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understand the global trends in investments.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333333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Identify most suitable investment type for Spark Funds.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333333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Analyze the based in the selected investment type and identify the top English-speaking countries.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333333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Identify the top sectors based on the  number of investments in the top 3 countries. 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333333"/>
                </a:solidFill>
                <a:latin typeface="Linux Libertine G" panose="02000503000000000000" pitchFamily="2" charset="0"/>
                <a:ea typeface="Linux Libertine G" panose="02000503000000000000" pitchFamily="2" charset="0"/>
                <a:cs typeface="Linux Libertine G" panose="02000503000000000000" pitchFamily="2" charset="0"/>
              </a:rPr>
              <a:t>Recommend main sectors and countries based on Spark Funds requirement.</a:t>
            </a:r>
          </a:p>
          <a:p>
            <a:endParaRPr lang="en-US" sz="2000" dirty="0">
              <a:solidFill>
                <a:srgbClr val="333333"/>
              </a:solidFill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endParaRPr lang="en-US" sz="2000" dirty="0">
              <a:solidFill>
                <a:srgbClr val="333333"/>
              </a:solidFill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endParaRPr lang="en-US" sz="2000" dirty="0">
              <a:solidFill>
                <a:srgbClr val="333333"/>
              </a:solidFill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endParaRPr lang="en-US" sz="2000" b="0" i="0" dirty="0">
              <a:solidFill>
                <a:srgbClr val="333333"/>
              </a:solidFill>
              <a:effectLst/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endParaRPr lang="en-US" sz="2000" b="0" i="0" dirty="0">
              <a:solidFill>
                <a:srgbClr val="333333"/>
              </a:solidFill>
              <a:effectLst/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  <a:p>
            <a:endParaRPr lang="en-IN" sz="2000" dirty="0">
              <a:latin typeface="Linux Libertine G" panose="02000503000000000000" pitchFamily="2" charset="0"/>
              <a:ea typeface="Linux Libertine G" panose="02000503000000000000" pitchFamily="2" charset="0"/>
              <a:cs typeface="Linux Libertine G" panose="02000503000000000000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58813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 Spark Funds: Investment Assignment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3F384-8A4E-441A-9945-047D73BAD6B4}"/>
              </a:ext>
            </a:extLst>
          </p:cNvPr>
          <p:cNvSpPr/>
          <p:nvPr/>
        </p:nvSpPr>
        <p:spPr>
          <a:xfrm>
            <a:off x="1482570" y="2254928"/>
            <a:ext cx="118812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Analyse rounds2 and companies csv files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86483-624A-4671-A137-5F74BE3413BB}"/>
              </a:ext>
            </a:extLst>
          </p:cNvPr>
          <p:cNvSpPr/>
          <p:nvPr/>
        </p:nvSpPr>
        <p:spPr>
          <a:xfrm>
            <a:off x="3395701" y="2263806"/>
            <a:ext cx="1273953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Create master frame by merging data of both csv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716307-DF63-4CCC-A5D0-68A3FB89F3EF}"/>
              </a:ext>
            </a:extLst>
          </p:cNvPr>
          <p:cNvSpPr/>
          <p:nvPr/>
        </p:nvSpPr>
        <p:spPr>
          <a:xfrm>
            <a:off x="5394655" y="2296688"/>
            <a:ext cx="118812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Analyse the funding amount based on funding types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72FD87-BD18-4344-99F1-AA1C87E3DEC4}"/>
              </a:ext>
            </a:extLst>
          </p:cNvPr>
          <p:cNvSpPr/>
          <p:nvPr/>
        </p:nvSpPr>
        <p:spPr>
          <a:xfrm>
            <a:off x="7133206" y="2893711"/>
            <a:ext cx="1188129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Plot boxplot based on the funding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9A11-AF67-49F5-A371-65BC1DB0AF46}"/>
              </a:ext>
            </a:extLst>
          </p:cNvPr>
          <p:cNvSpPr/>
          <p:nvPr/>
        </p:nvSpPr>
        <p:spPr>
          <a:xfrm>
            <a:off x="5394655" y="3429000"/>
            <a:ext cx="1273953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Identify most suitable investment for spark funds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F5AB4-704B-45E8-BD30-E518A4D9F333}"/>
              </a:ext>
            </a:extLst>
          </p:cNvPr>
          <p:cNvSpPr/>
          <p:nvPr/>
        </p:nvSpPr>
        <p:spPr>
          <a:xfrm>
            <a:off x="3438613" y="3429000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Plot boxplot based on the funding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4FA30-D322-4947-93A1-A1CFF6AB5DBC}"/>
              </a:ext>
            </a:extLst>
          </p:cNvPr>
          <p:cNvSpPr/>
          <p:nvPr/>
        </p:nvSpPr>
        <p:spPr>
          <a:xfrm>
            <a:off x="1482571" y="3429000"/>
            <a:ext cx="1231040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Filter data by identified funding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970C73-FC13-43B6-9DAF-03871B374B14}"/>
              </a:ext>
            </a:extLst>
          </p:cNvPr>
          <p:cNvSpPr/>
          <p:nvPr/>
        </p:nvSpPr>
        <p:spPr>
          <a:xfrm>
            <a:off x="1439657" y="4868662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Identify top 9 countries by </a:t>
            </a:r>
            <a:r>
              <a:rPr lang="en-US" sz="1000" dirty="0"/>
              <a:t>on the total investment</a:t>
            </a:r>
            <a:endParaRPr lang="en-IN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3E718-7B94-4E45-989F-38DF591269E3}"/>
              </a:ext>
            </a:extLst>
          </p:cNvPr>
          <p:cNvSpPr/>
          <p:nvPr/>
        </p:nvSpPr>
        <p:spPr>
          <a:xfrm>
            <a:off x="3481524" y="4868662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Identify top 3 English speaking countries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AA628-D51C-47F6-9554-44C5DC4CFE2A}"/>
              </a:ext>
            </a:extLst>
          </p:cNvPr>
          <p:cNvSpPr/>
          <p:nvPr/>
        </p:nvSpPr>
        <p:spPr>
          <a:xfrm>
            <a:off x="5437566" y="4868662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Identify top 3 English speaking countries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6E533-94D7-49C9-8BF3-CC806F022494}"/>
              </a:ext>
            </a:extLst>
          </p:cNvPr>
          <p:cNvSpPr/>
          <p:nvPr/>
        </p:nvSpPr>
        <p:spPr>
          <a:xfrm>
            <a:off x="7393608" y="4868662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Map top3 countries data  categories list to one of main sector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CE03ED-4FC7-4669-8251-D00A2975C2EA}"/>
              </a:ext>
            </a:extLst>
          </p:cNvPr>
          <p:cNvSpPr/>
          <p:nvPr/>
        </p:nvSpPr>
        <p:spPr>
          <a:xfrm>
            <a:off x="9349650" y="4868662"/>
            <a:ext cx="127395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dirty="0"/>
              <a:t>Identify top 3 sectors and their investment details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C6A28E3-75F6-4913-98AB-733EBF415E3B}"/>
              </a:ext>
            </a:extLst>
          </p:cNvPr>
          <p:cNvSpPr/>
          <p:nvPr/>
        </p:nvSpPr>
        <p:spPr>
          <a:xfrm>
            <a:off x="4725878" y="2528248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3B9A783-DB98-47F8-9686-DC6B7B787D96}"/>
              </a:ext>
            </a:extLst>
          </p:cNvPr>
          <p:cNvSpPr/>
          <p:nvPr/>
        </p:nvSpPr>
        <p:spPr>
          <a:xfrm>
            <a:off x="2726924" y="2544463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8E8BD6A-A029-45BD-9575-C9E3F72B97A9}"/>
              </a:ext>
            </a:extLst>
          </p:cNvPr>
          <p:cNvSpPr/>
          <p:nvPr/>
        </p:nvSpPr>
        <p:spPr>
          <a:xfrm rot="1196663">
            <a:off x="6638194" y="2637883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FA5FF37-D877-47BA-A1BA-554905E949FA}"/>
              </a:ext>
            </a:extLst>
          </p:cNvPr>
          <p:cNvSpPr/>
          <p:nvPr/>
        </p:nvSpPr>
        <p:spPr>
          <a:xfrm rot="9598120">
            <a:off x="6709571" y="3637321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47FD8B1-108D-499A-A75D-98B5919C9A60}"/>
              </a:ext>
            </a:extLst>
          </p:cNvPr>
          <p:cNvSpPr/>
          <p:nvPr/>
        </p:nvSpPr>
        <p:spPr>
          <a:xfrm rot="10800000" flipV="1">
            <a:off x="4744968" y="3723245"/>
            <a:ext cx="612553" cy="1173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C79BDC-974C-446E-A36C-792C3219CB7F}"/>
              </a:ext>
            </a:extLst>
          </p:cNvPr>
          <p:cNvSpPr/>
          <p:nvPr/>
        </p:nvSpPr>
        <p:spPr>
          <a:xfrm rot="10800000" flipV="1">
            <a:off x="2766052" y="3689938"/>
            <a:ext cx="612553" cy="1173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5C50737-8C3F-41D1-9621-CDDBD972F487}"/>
              </a:ext>
            </a:extLst>
          </p:cNvPr>
          <p:cNvSpPr/>
          <p:nvPr/>
        </p:nvSpPr>
        <p:spPr>
          <a:xfrm rot="5400000" flipV="1">
            <a:off x="1711701" y="4397720"/>
            <a:ext cx="612553" cy="11731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02AE19B-9E19-42D5-ADBE-AE7E0DA98C7A}"/>
              </a:ext>
            </a:extLst>
          </p:cNvPr>
          <p:cNvSpPr/>
          <p:nvPr/>
        </p:nvSpPr>
        <p:spPr>
          <a:xfrm>
            <a:off x="2826060" y="5122989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7219996-4A1C-484F-88C9-76F917A998D1}"/>
              </a:ext>
            </a:extLst>
          </p:cNvPr>
          <p:cNvSpPr/>
          <p:nvPr/>
        </p:nvSpPr>
        <p:spPr>
          <a:xfrm>
            <a:off x="4790245" y="5132936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5E5E21C-AF2A-4BB1-AE27-E1A673364C14}"/>
              </a:ext>
            </a:extLst>
          </p:cNvPr>
          <p:cNvSpPr/>
          <p:nvPr/>
        </p:nvSpPr>
        <p:spPr>
          <a:xfrm>
            <a:off x="6746288" y="5152830"/>
            <a:ext cx="639664" cy="11064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327DB37-9103-46B2-9C15-81A0AF2F4995}"/>
              </a:ext>
            </a:extLst>
          </p:cNvPr>
          <p:cNvSpPr/>
          <p:nvPr/>
        </p:nvSpPr>
        <p:spPr>
          <a:xfrm>
            <a:off x="8702329" y="5152830"/>
            <a:ext cx="612553" cy="1305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Funding Type Analysis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6107B-2272-428E-9C2C-06323111DD55}"/>
              </a:ext>
            </a:extLst>
          </p:cNvPr>
          <p:cNvSpPr txBox="1"/>
          <p:nvPr/>
        </p:nvSpPr>
        <p:spPr>
          <a:xfrm>
            <a:off x="1296140" y="1819922"/>
            <a:ext cx="8424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per the </a:t>
            </a:r>
            <a:r>
              <a:rPr lang="en-IN" b="0" i="0" dirty="0">
                <a:solidFill>
                  <a:srgbClr val="333333"/>
                </a:solidFill>
                <a:effectLst/>
                <a:latin typeface="Merriweather"/>
              </a:rPr>
              <a:t>investment type analysis:</a:t>
            </a:r>
          </a:p>
          <a:p>
            <a:endParaRPr lang="en-IN" dirty="0">
              <a:solidFill>
                <a:srgbClr val="333333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Representative funding amount of venture type is 5 Million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Representative funding amount of angel type is 0.4 Million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Representative funding amount of seed type is 0.275 Million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Merriweath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Representative funding amount of private equity type is 20 Million dollars</a:t>
            </a:r>
          </a:p>
          <a:p>
            <a:endParaRPr lang="en-US" dirty="0">
              <a:solidFill>
                <a:srgbClr val="333333"/>
              </a:solidFill>
              <a:latin typeface="Merriweathe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Merriweather"/>
            </a:endParaRPr>
          </a:p>
          <a:p>
            <a:r>
              <a:rPr lang="en-US" dirty="0">
                <a:solidFill>
                  <a:srgbClr val="333333"/>
                </a:solidFill>
                <a:latin typeface="Merriweather"/>
              </a:rPr>
              <a:t>Considering that Spark Funds wants to invest between 5 to 15 million USD per  investment round, 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/>
              </a:rPr>
              <a:t>venture type</a:t>
            </a:r>
            <a:r>
              <a:rPr lang="en-US" b="1" dirty="0">
                <a:solidFill>
                  <a:srgbClr val="333333"/>
                </a:solidFill>
                <a:latin typeface="Merriweather"/>
              </a:rPr>
              <a:t> investment 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type is the most suitable fund.</a:t>
            </a:r>
            <a:endParaRPr lang="en-IN" b="0" i="0" dirty="0">
              <a:solidFill>
                <a:srgbClr val="333333"/>
              </a:solidFill>
              <a:effectLst/>
              <a:latin typeface="Merriweather"/>
            </a:endParaRPr>
          </a:p>
          <a:p>
            <a:endParaRPr lang="en-IN" dirty="0">
              <a:solidFill>
                <a:srgbClr val="333333"/>
              </a:solidFill>
              <a:latin typeface="Merriweather"/>
            </a:endParaRPr>
          </a:p>
          <a:p>
            <a:endParaRPr lang="en-IN" dirty="0">
              <a:solidFill>
                <a:srgbClr val="333333"/>
              </a:solidFill>
              <a:latin typeface="Merriweath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3535" y="59611"/>
            <a:ext cx="9313817" cy="856138"/>
          </a:xfrm>
        </p:spPr>
        <p:txBody>
          <a:bodyPr>
            <a:normAutofit/>
          </a:bodyPr>
          <a:lstStyle/>
          <a:p>
            <a:r>
              <a:rPr lang="en-IN" sz="2800" b="1" dirty="0"/>
              <a:t>Box plot based on the investment type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04F55-1ED8-4B57-9CA3-616735D924BA}"/>
              </a:ext>
            </a:extLst>
          </p:cNvPr>
          <p:cNvSpPr txBox="1"/>
          <p:nvPr/>
        </p:nvSpPr>
        <p:spPr>
          <a:xfrm>
            <a:off x="1278384" y="862614"/>
            <a:ext cx="9863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Box plot showing different investment types, median is chosen as representative amount due to high amount outliners in each investment type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1E9F4C-EC73-4987-AA4D-B06883914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3" y="1223909"/>
            <a:ext cx="8748713" cy="547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Country 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71" y="1366654"/>
            <a:ext cx="11168742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Merriweather"/>
                <a:cs typeface="+mn-cs"/>
              </a:rPr>
              <a:t>Below are the top 9 countries based on the investment:</a:t>
            </a:r>
          </a:p>
          <a:p>
            <a:pPr marL="0" indent="0">
              <a:buNone/>
            </a:pPr>
            <a:r>
              <a:rPr lang="en-IN" sz="1800" dirty="0">
                <a:latin typeface="+mn-lt"/>
                <a:cs typeface="+mn-cs"/>
              </a:rPr>
              <a:t>`</a:t>
            </a:r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338EAE-6063-4BF1-982A-7153423D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2813"/>
              </p:ext>
            </p:extLst>
          </p:nvPr>
        </p:nvGraphicFramePr>
        <p:xfrm>
          <a:off x="470516" y="1886244"/>
          <a:ext cx="6098960" cy="3657600"/>
        </p:xfrm>
        <a:graphic>
          <a:graphicData uri="http://schemas.openxmlformats.org/drawingml/2006/table">
            <a:tbl>
              <a:tblPr/>
              <a:tblGrid>
                <a:gridCol w="3049480">
                  <a:extLst>
                    <a:ext uri="{9D8B030D-6E8A-4147-A177-3AD203B41FA5}">
                      <a16:colId xmlns:a16="http://schemas.microsoft.com/office/drawing/2014/main" val="1369332822"/>
                    </a:ext>
                  </a:extLst>
                </a:gridCol>
                <a:gridCol w="3049480">
                  <a:extLst>
                    <a:ext uri="{9D8B030D-6E8A-4147-A177-3AD203B41FA5}">
                      <a16:colId xmlns:a16="http://schemas.microsoft.com/office/drawing/2014/main" val="1667623618"/>
                    </a:ext>
                  </a:extLst>
                </a:gridCol>
              </a:tblGrid>
              <a:tr h="300458"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effectLst/>
                        </a:rPr>
                        <a:t>Country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>
                          <a:effectLst/>
                        </a:rPr>
                        <a:t>Amount raised USD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922504"/>
                  </a:ext>
                </a:extLst>
              </a:tr>
              <a:tr h="30045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422510842796.00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91401"/>
                  </a:ext>
                </a:extLst>
              </a:tr>
              <a:tr h="30045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CHN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39835418773.00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809433"/>
                  </a:ext>
                </a:extLst>
              </a:tr>
              <a:tr h="30045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GBR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20245627416.00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77743"/>
                  </a:ext>
                </a:extLst>
              </a:tr>
              <a:tr h="30045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IND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14391858718.00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870829"/>
                  </a:ext>
                </a:extLst>
              </a:tr>
              <a:tr h="30045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CAN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9583332317.00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878363"/>
                  </a:ext>
                </a:extLst>
              </a:tr>
              <a:tr h="30045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FRA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7259536732.00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540543"/>
                  </a:ext>
                </a:extLst>
              </a:tr>
              <a:tr h="30045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ISR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6907514579.00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199986"/>
                  </a:ext>
                </a:extLst>
              </a:tr>
              <a:tr h="30045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DEU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6346959822.00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263460"/>
                  </a:ext>
                </a:extLst>
              </a:tr>
              <a:tr h="30045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JPN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3363676611.00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951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4136B0-6040-4BEA-8919-310C60812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14288"/>
              </p:ext>
            </p:extLst>
          </p:nvPr>
        </p:nvGraphicFramePr>
        <p:xfrm>
          <a:off x="7022484" y="3715044"/>
          <a:ext cx="46990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1881407398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99670449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Top English speaking country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USA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766864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Second English speaking country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GBR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87405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u="none" strike="noStrike">
                          <a:effectLst/>
                        </a:rPr>
                        <a:t>Third English speaking country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IND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42424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1D0648-1DF4-4139-9CBD-122F2F1FF740}"/>
              </a:ext>
            </a:extLst>
          </p:cNvPr>
          <p:cNvSpPr txBox="1"/>
          <p:nvPr/>
        </p:nvSpPr>
        <p:spPr>
          <a:xfrm>
            <a:off x="6940258" y="2725445"/>
            <a:ext cx="46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Identified top 3 English speaking countries based on the top 9 list: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C544F3B-CD5B-4BF3-B3F0-BB057B80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619678"/>
            <a:ext cx="10429875" cy="538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CE6BA7-1B87-4F50-9B8B-A66A4AFBF61F}"/>
              </a:ext>
            </a:extLst>
          </p:cNvPr>
          <p:cNvSpPr txBox="1"/>
          <p:nvPr/>
        </p:nvSpPr>
        <p:spPr>
          <a:xfrm>
            <a:off x="1109709" y="6005744"/>
            <a:ext cx="1042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Plot showing top 9 countries with venture investment type, non-English countries are marked as ‘XX’ top 3 countries are: United states of America, United Kingdom, India 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0AFAEE-CB5C-4C37-9569-A0F4EF84D064}"/>
              </a:ext>
            </a:extLst>
          </p:cNvPr>
          <p:cNvSpPr txBox="1"/>
          <p:nvPr/>
        </p:nvSpPr>
        <p:spPr>
          <a:xfrm>
            <a:off x="1287262" y="337351"/>
            <a:ext cx="78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graph showing number of investments in each sector in Top 3 countries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3558A3-EC16-4316-8919-8888F4B2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690504"/>
            <a:ext cx="7699375" cy="61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-26909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D64E8-2248-4E1A-AC66-CBB4F1CFDC2A}"/>
              </a:ext>
            </a:extLst>
          </p:cNvPr>
          <p:cNvSpPr txBox="1"/>
          <p:nvPr/>
        </p:nvSpPr>
        <p:spPr>
          <a:xfrm>
            <a:off x="1211802" y="915554"/>
            <a:ext cx="88421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Ideal countries and sectors to Invest: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United states of America: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</a:rPr>
              <a:t>35759 Investments in venture investment type with total amount </a:t>
            </a:r>
            <a:r>
              <a:rPr lang="en-IN" sz="1800" u="none" strike="noStrike" dirty="0">
                <a:effectLst/>
              </a:rPr>
              <a:t>394.68 Billion dollars.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/>
              <a:t>Top 3 sectors data:</a:t>
            </a:r>
            <a:endParaRPr lang="en-IN" sz="1800" u="none" strike="noStrike" dirty="0"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ctr"/>
            <a:r>
              <a:rPr lang="en-US" sz="1800" u="none" strike="noStrike" dirty="0">
                <a:effectLst/>
              </a:rPr>
              <a:t> 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United Kingdom: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2158</a:t>
            </a:r>
            <a:r>
              <a:rPr lang="en-US" sz="1800" u="none" strike="noStrike" dirty="0">
                <a:effectLst/>
              </a:rPr>
              <a:t> Investments in venture investment type with total amount </a:t>
            </a:r>
            <a:r>
              <a:rPr lang="en-IN" dirty="0"/>
              <a:t>19</a:t>
            </a:r>
            <a:r>
              <a:rPr lang="en-IN" sz="1800" u="none" strike="noStrike" dirty="0">
                <a:effectLst/>
              </a:rPr>
              <a:t>.09 Billion dollars.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/>
              <a:t>Top 3 sectors data:</a:t>
            </a:r>
            <a:endParaRPr lang="en-IN" sz="1800" u="none" strike="noStrike" dirty="0">
              <a:effectLst/>
            </a:endParaRPr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0" algn="l" rtl="0" eaLnBrk="1" fontAlgn="b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ctr"/>
            <a:r>
              <a:rPr lang="en-US" sz="1800" u="none" strike="noStrike" dirty="0">
                <a:effectLst/>
              </a:rPr>
              <a:t> 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India: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effectLst/>
              </a:rPr>
              <a:t>898 Investments in venture investment type with total amount </a:t>
            </a:r>
            <a:r>
              <a:rPr lang="en-IN" sz="1800" u="none" strike="noStrike" dirty="0">
                <a:effectLst/>
              </a:rPr>
              <a:t>13.66 Billion dollars.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/>
              <a:t>Top 3 sectors data:</a:t>
            </a:r>
            <a:endParaRPr lang="en-IN" sz="1800" u="none" strike="noStrike" dirty="0">
              <a:effectLst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EFFCD12-644C-455D-87A3-0FDE5937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43579"/>
              </p:ext>
            </p:extLst>
          </p:nvPr>
        </p:nvGraphicFramePr>
        <p:xfrm>
          <a:off x="1343855" y="2075024"/>
          <a:ext cx="8775579" cy="940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63">
                  <a:extLst>
                    <a:ext uri="{9D8B030D-6E8A-4147-A177-3AD203B41FA5}">
                      <a16:colId xmlns:a16="http://schemas.microsoft.com/office/drawing/2014/main" val="3955383877"/>
                    </a:ext>
                  </a:extLst>
                </a:gridCol>
                <a:gridCol w="3781926">
                  <a:extLst>
                    <a:ext uri="{9D8B030D-6E8A-4147-A177-3AD203B41FA5}">
                      <a16:colId xmlns:a16="http://schemas.microsoft.com/office/drawing/2014/main" val="72785463"/>
                    </a:ext>
                  </a:extLst>
                </a:gridCol>
                <a:gridCol w="2193895">
                  <a:extLst>
                    <a:ext uri="{9D8B030D-6E8A-4147-A177-3AD203B41FA5}">
                      <a16:colId xmlns:a16="http://schemas.microsoft.com/office/drawing/2014/main" val="2313484361"/>
                    </a:ext>
                  </a:extLst>
                </a:gridCol>
                <a:gridCol w="2193895">
                  <a:extLst>
                    <a:ext uri="{9D8B030D-6E8A-4147-A177-3AD203B41FA5}">
                      <a16:colId xmlns:a16="http://schemas.microsoft.com/office/drawing/2014/main" val="1933527388"/>
                    </a:ext>
                  </a:extLst>
                </a:gridCol>
              </a:tblGrid>
              <a:tr h="201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Investments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company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04140"/>
                  </a:ext>
                </a:extLst>
              </a:tr>
              <a:tr h="201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Others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8693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5876429"/>
                  </a:ext>
                </a:extLst>
              </a:tr>
              <a:tr h="262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Cleantech / Semiconductors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8113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Freescale Semiconductor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9218345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Social, Finance, Analytics, Advertising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5553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29303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40833BF-967E-4F6A-BF95-42495BDE8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78541"/>
              </p:ext>
            </p:extLst>
          </p:nvPr>
        </p:nvGraphicFramePr>
        <p:xfrm>
          <a:off x="1405587" y="4118071"/>
          <a:ext cx="8775579" cy="940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63">
                  <a:extLst>
                    <a:ext uri="{9D8B030D-6E8A-4147-A177-3AD203B41FA5}">
                      <a16:colId xmlns:a16="http://schemas.microsoft.com/office/drawing/2014/main" val="3955383877"/>
                    </a:ext>
                  </a:extLst>
                </a:gridCol>
                <a:gridCol w="3781926">
                  <a:extLst>
                    <a:ext uri="{9D8B030D-6E8A-4147-A177-3AD203B41FA5}">
                      <a16:colId xmlns:a16="http://schemas.microsoft.com/office/drawing/2014/main" val="72785463"/>
                    </a:ext>
                  </a:extLst>
                </a:gridCol>
                <a:gridCol w="2193895">
                  <a:extLst>
                    <a:ext uri="{9D8B030D-6E8A-4147-A177-3AD203B41FA5}">
                      <a16:colId xmlns:a16="http://schemas.microsoft.com/office/drawing/2014/main" val="2313484361"/>
                    </a:ext>
                  </a:extLst>
                </a:gridCol>
                <a:gridCol w="2193895">
                  <a:extLst>
                    <a:ext uri="{9D8B030D-6E8A-4147-A177-3AD203B41FA5}">
                      <a16:colId xmlns:a16="http://schemas.microsoft.com/office/drawing/2014/main" val="1933527388"/>
                    </a:ext>
                  </a:extLst>
                </a:gridCol>
              </a:tblGrid>
              <a:tr h="201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Investments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company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04140"/>
                  </a:ext>
                </a:extLst>
              </a:tr>
              <a:tr h="201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Others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oneweb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5876429"/>
                  </a:ext>
                </a:extLst>
              </a:tr>
              <a:tr h="262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Immunocore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9218345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29303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E620A2-288B-4074-BD1D-3D98C6178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75778"/>
              </p:ext>
            </p:extLst>
          </p:nvPr>
        </p:nvGraphicFramePr>
        <p:xfrm>
          <a:off x="1405586" y="5917257"/>
          <a:ext cx="8775579" cy="940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863">
                  <a:extLst>
                    <a:ext uri="{9D8B030D-6E8A-4147-A177-3AD203B41FA5}">
                      <a16:colId xmlns:a16="http://schemas.microsoft.com/office/drawing/2014/main" val="3955383877"/>
                    </a:ext>
                  </a:extLst>
                </a:gridCol>
                <a:gridCol w="3781926">
                  <a:extLst>
                    <a:ext uri="{9D8B030D-6E8A-4147-A177-3AD203B41FA5}">
                      <a16:colId xmlns:a16="http://schemas.microsoft.com/office/drawing/2014/main" val="72785463"/>
                    </a:ext>
                  </a:extLst>
                </a:gridCol>
                <a:gridCol w="2193895">
                  <a:extLst>
                    <a:ext uri="{9D8B030D-6E8A-4147-A177-3AD203B41FA5}">
                      <a16:colId xmlns:a16="http://schemas.microsoft.com/office/drawing/2014/main" val="2313484361"/>
                    </a:ext>
                  </a:extLst>
                </a:gridCol>
                <a:gridCol w="2193895">
                  <a:extLst>
                    <a:ext uri="{9D8B030D-6E8A-4147-A177-3AD203B41FA5}">
                      <a16:colId xmlns:a16="http://schemas.microsoft.com/office/drawing/2014/main" val="1933527388"/>
                    </a:ext>
                  </a:extLst>
                </a:gridCol>
              </a:tblGrid>
              <a:tr h="201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Investments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company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04140"/>
                  </a:ext>
                </a:extLst>
              </a:tr>
              <a:tr h="2015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flipkart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5876429"/>
                  </a:ext>
                </a:extLst>
              </a:tr>
              <a:tr h="26241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News, Search and Messaging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quikr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India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9218345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293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547</Words>
  <Application>Microsoft Office PowerPoint</Application>
  <PresentationFormat>Widescreen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Linux Libertine G</vt:lpstr>
      <vt:lpstr>Merriweather</vt:lpstr>
      <vt:lpstr>Times New Roman</vt:lpstr>
      <vt:lpstr>Office Theme</vt:lpstr>
      <vt:lpstr>INVESTMENT ASSIGNMENT  SUBMISSION </vt:lpstr>
      <vt:lpstr> Spark Funds: Investment Assignment</vt:lpstr>
      <vt:lpstr> Problem solving methodology</vt:lpstr>
      <vt:lpstr>Funding Type Analysis</vt:lpstr>
      <vt:lpstr>Box plot based on the investment type</vt:lpstr>
      <vt:lpstr>Country Analysis</vt:lpstr>
      <vt:lpstr>PowerPoint Presentation</vt:lpstr>
      <vt:lpstr>PowerPoint Presentation</vt:lpstr>
      <vt:lpstr> Conclusions: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Mukku, Tarun</cp:lastModifiedBy>
  <cp:revision>45</cp:revision>
  <dcterms:created xsi:type="dcterms:W3CDTF">2016-06-09T08:16:28Z</dcterms:created>
  <dcterms:modified xsi:type="dcterms:W3CDTF">2020-12-28T18:01:16Z</dcterms:modified>
</cp:coreProperties>
</file>