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70" r:id="rId6"/>
    <p:sldId id="272" r:id="rId7"/>
    <p:sldId id="271" r:id="rId8"/>
    <p:sldId id="268" r:id="rId9"/>
    <p:sldId id="27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18-01-2021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09-06-2016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18-01-2021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18-01-2021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18-01-2021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18-01-2021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LENDING CLUB – CASE STUDY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Tarun Mukku and Kaushal Macwan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-26909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Conclusions: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C94C34-FF59-43B0-A66E-2AAC9C8A66F3}"/>
              </a:ext>
            </a:extLst>
          </p:cNvPr>
          <p:cNvSpPr txBox="1"/>
          <p:nvPr/>
        </p:nvSpPr>
        <p:spPr>
          <a:xfrm>
            <a:off x="621231" y="1099595"/>
            <a:ext cx="103014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Insights on loan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</a:rPr>
              <a:t>1000$ is the most representable value of loan amount and most of the loans are between 5500$ and 15000$.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11.83% is the most representable value for interest rate and most of the interest rates are between are between 8.94% and 24%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average annual income of the borrowers is between 4100 to 8300 dollars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Most loans ar</a:t>
            </a:r>
            <a:r>
              <a:rPr lang="en-US" sz="1800" dirty="0">
                <a:solidFill>
                  <a:srgbClr val="000000"/>
                </a:solidFill>
              </a:rPr>
              <a:t>e Issued in 2011 with over 50% and lowest in 2007 with 0.2%</a:t>
            </a: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endParaRPr lang="en-IN" sz="1800" dirty="0"/>
          </a:p>
          <a:p>
            <a:endParaRPr lang="en-US" sz="1800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641ED-7F3D-43D7-B827-662762EE2381}"/>
              </a:ext>
            </a:extLst>
          </p:cNvPr>
          <p:cNvSpPr txBox="1"/>
          <p:nvPr/>
        </p:nvSpPr>
        <p:spPr>
          <a:xfrm>
            <a:off x="621231" y="3429000"/>
            <a:ext cx="1142801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000000"/>
                </a:solidFill>
                <a:latin typeface="Abadi" panose="020B0604020202020204" pitchFamily="34" charset="0"/>
              </a:rPr>
              <a:t>Most driving factors for loan defaults: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Borrowers with lower grades and sub grades have higher chance of defaulting the loans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Borrowers who have are living in rented place and mortgages have higher risk of defaulting the 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Loans with higher interest are more likely  to be defaulted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Borrowers with public bankruptcies record have higher risk in defaulting the 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Plot shows states with higher defaulted loans highlighted darker.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NE state has most percentage of loans which are charged off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Plot shows states with fully paid loans highlighted darker.</a:t>
            </a:r>
            <a:r>
              <a:rPr lang="en-US" dirty="0">
                <a:solidFill>
                  <a:srgbClr val="000000"/>
                </a:solidFill>
              </a:rPr>
              <a:t>WY and VR are states which have high good loans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b="0" i="0" dirty="0">
                <a:solidFill>
                  <a:srgbClr val="333333"/>
                </a:solidFill>
                <a:effectLst/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understand the </a:t>
            </a:r>
            <a:r>
              <a:rPr lang="en-US" sz="2000" dirty="0">
                <a:solidFill>
                  <a:srgbClr val="333333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loan dataset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333333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Process the loan dataset data and  Identify the required features.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333333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Analysis on the loan data features and understand processes the feature columns.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333333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understand the driving factors behind loan default.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333333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Define the conclusions on the EDA analysis.</a:t>
            </a:r>
          </a:p>
          <a:p>
            <a:endParaRPr lang="en-US" sz="2000" dirty="0">
              <a:solidFill>
                <a:srgbClr val="333333"/>
              </a:solidFill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endParaRPr lang="en-US" sz="2000" dirty="0">
              <a:solidFill>
                <a:srgbClr val="333333"/>
              </a:solidFill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endParaRPr lang="en-US" sz="2000" b="0" i="0" dirty="0">
              <a:solidFill>
                <a:srgbClr val="333333"/>
              </a:solidFill>
              <a:effectLst/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endParaRPr lang="en-US" sz="2000" b="0" i="0" dirty="0">
              <a:solidFill>
                <a:srgbClr val="333333"/>
              </a:solidFill>
              <a:effectLst/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endParaRPr lang="en-IN" sz="2000" dirty="0"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58813"/>
            <a:ext cx="9313817" cy="856138"/>
          </a:xfrm>
        </p:spPr>
        <p:txBody>
          <a:bodyPr>
            <a:normAutofit/>
          </a:bodyPr>
          <a:lstStyle/>
          <a:p>
            <a:r>
              <a:rPr lang="en-IN" sz="3200" b="1" dirty="0"/>
              <a:t> Lending Club: EDA Analysis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Problem solving methodology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3F384-8A4E-441A-9945-047D73BAD6B4}"/>
              </a:ext>
            </a:extLst>
          </p:cNvPr>
          <p:cNvSpPr/>
          <p:nvPr/>
        </p:nvSpPr>
        <p:spPr>
          <a:xfrm>
            <a:off x="1482570" y="2254928"/>
            <a:ext cx="1188129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/>
              <a:t>Analyse the loans dataset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886483-624A-4671-A137-5F74BE3413BB}"/>
              </a:ext>
            </a:extLst>
          </p:cNvPr>
          <p:cNvSpPr/>
          <p:nvPr/>
        </p:nvSpPr>
        <p:spPr>
          <a:xfrm>
            <a:off x="3395701" y="2263806"/>
            <a:ext cx="1273953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/>
              <a:t>Data cleaning: Remove columns with all null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716307-DF63-4CCC-A5D0-68A3FB89F3EF}"/>
              </a:ext>
            </a:extLst>
          </p:cNvPr>
          <p:cNvSpPr/>
          <p:nvPr/>
        </p:nvSpPr>
        <p:spPr>
          <a:xfrm>
            <a:off x="5394655" y="2296688"/>
            <a:ext cx="1188129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/>
              <a:t>Data cleaning:</a:t>
            </a:r>
            <a:r>
              <a:rPr lang="en-US" sz="1000" dirty="0"/>
              <a:t>Removing the loan status of 'current' type</a:t>
            </a:r>
            <a:endParaRPr lang="en-IN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A49A11-AF67-49F5-A371-65BC1DB0AF46}"/>
              </a:ext>
            </a:extLst>
          </p:cNvPr>
          <p:cNvSpPr/>
          <p:nvPr/>
        </p:nvSpPr>
        <p:spPr>
          <a:xfrm>
            <a:off x="5394655" y="3429000"/>
            <a:ext cx="1273953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/>
              <a:t>Data Cleaning : Removing the loans  which are unique id values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7F5AB4-704B-45E8-BD30-E518A4D9F333}"/>
              </a:ext>
            </a:extLst>
          </p:cNvPr>
          <p:cNvSpPr/>
          <p:nvPr/>
        </p:nvSpPr>
        <p:spPr>
          <a:xfrm>
            <a:off x="3438613" y="3429000"/>
            <a:ext cx="1273954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/>
              <a:t>Data Cleaning: Drop duplicate and redundant columns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B4FA30-D322-4947-93A1-A1CFF6AB5DBC}"/>
              </a:ext>
            </a:extLst>
          </p:cNvPr>
          <p:cNvSpPr/>
          <p:nvPr/>
        </p:nvSpPr>
        <p:spPr>
          <a:xfrm>
            <a:off x="1482571" y="3429000"/>
            <a:ext cx="1231040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/>
              <a:t>Data processing: re-format and reprocess the data for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970C73-FC13-43B6-9DAF-03871B374B14}"/>
              </a:ext>
            </a:extLst>
          </p:cNvPr>
          <p:cNvSpPr/>
          <p:nvPr/>
        </p:nvSpPr>
        <p:spPr>
          <a:xfrm>
            <a:off x="1439657" y="4868662"/>
            <a:ext cx="1273954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Univariate Analysis: Analyze loan dataset columns</a:t>
            </a:r>
            <a:endParaRPr lang="en-IN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03E718-7B94-4E45-989F-38DF591269E3}"/>
              </a:ext>
            </a:extLst>
          </p:cNvPr>
          <p:cNvSpPr/>
          <p:nvPr/>
        </p:nvSpPr>
        <p:spPr>
          <a:xfrm>
            <a:off x="3481524" y="4868662"/>
            <a:ext cx="1273954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Co-relation Matrix: Analysis of relation b/w columns </a:t>
            </a:r>
            <a:endParaRPr lang="en-IN" sz="1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8AA628-D51C-47F6-9554-44C5DC4CFE2A}"/>
              </a:ext>
            </a:extLst>
          </p:cNvPr>
          <p:cNvSpPr/>
          <p:nvPr/>
        </p:nvSpPr>
        <p:spPr>
          <a:xfrm>
            <a:off x="5437566" y="4868662"/>
            <a:ext cx="1273954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/>
              <a:t>Bi-variate Analysis:</a:t>
            </a:r>
          </a:p>
          <a:p>
            <a:r>
              <a:rPr lang="en-IN" sz="1000" dirty="0"/>
              <a:t>Analyses data on its affects default loans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D6E533-94D7-49C9-8BF3-CC806F022494}"/>
              </a:ext>
            </a:extLst>
          </p:cNvPr>
          <p:cNvSpPr/>
          <p:nvPr/>
        </p:nvSpPr>
        <p:spPr>
          <a:xfrm>
            <a:off x="7393608" y="4868662"/>
            <a:ext cx="1273954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/>
              <a:t>Conclusions on the analysis for loan defaults 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C6A28E3-75F6-4913-98AB-733EBF415E3B}"/>
              </a:ext>
            </a:extLst>
          </p:cNvPr>
          <p:cNvSpPr/>
          <p:nvPr/>
        </p:nvSpPr>
        <p:spPr>
          <a:xfrm>
            <a:off x="4725878" y="2528248"/>
            <a:ext cx="612553" cy="1305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3B9A783-DB98-47F8-9686-DC6B7B787D96}"/>
              </a:ext>
            </a:extLst>
          </p:cNvPr>
          <p:cNvSpPr/>
          <p:nvPr/>
        </p:nvSpPr>
        <p:spPr>
          <a:xfrm>
            <a:off x="2726924" y="2544463"/>
            <a:ext cx="612553" cy="1305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8E8BD6A-A029-45BD-9575-C9E3F72B97A9}"/>
              </a:ext>
            </a:extLst>
          </p:cNvPr>
          <p:cNvSpPr/>
          <p:nvPr/>
        </p:nvSpPr>
        <p:spPr>
          <a:xfrm rot="5400000">
            <a:off x="5818465" y="3128799"/>
            <a:ext cx="447790" cy="10728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47FD8B1-108D-499A-A75D-98B5919C9A60}"/>
              </a:ext>
            </a:extLst>
          </p:cNvPr>
          <p:cNvSpPr/>
          <p:nvPr/>
        </p:nvSpPr>
        <p:spPr>
          <a:xfrm rot="10800000" flipV="1">
            <a:off x="4744968" y="3723245"/>
            <a:ext cx="612553" cy="11731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AC79BDC-974C-446E-A36C-792C3219CB7F}"/>
              </a:ext>
            </a:extLst>
          </p:cNvPr>
          <p:cNvSpPr/>
          <p:nvPr/>
        </p:nvSpPr>
        <p:spPr>
          <a:xfrm rot="10800000" flipV="1">
            <a:off x="2766052" y="3689938"/>
            <a:ext cx="612553" cy="11731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5C50737-8C3F-41D1-9621-CDDBD972F487}"/>
              </a:ext>
            </a:extLst>
          </p:cNvPr>
          <p:cNvSpPr/>
          <p:nvPr/>
        </p:nvSpPr>
        <p:spPr>
          <a:xfrm rot="5400000" flipV="1">
            <a:off x="1711701" y="4397720"/>
            <a:ext cx="612553" cy="11731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02AE19B-9E19-42D5-ADBE-AE7E0DA98C7A}"/>
              </a:ext>
            </a:extLst>
          </p:cNvPr>
          <p:cNvSpPr/>
          <p:nvPr/>
        </p:nvSpPr>
        <p:spPr>
          <a:xfrm>
            <a:off x="2826060" y="5122989"/>
            <a:ext cx="612553" cy="1305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7219996-4A1C-484F-88C9-76F917A998D1}"/>
              </a:ext>
            </a:extLst>
          </p:cNvPr>
          <p:cNvSpPr/>
          <p:nvPr/>
        </p:nvSpPr>
        <p:spPr>
          <a:xfrm>
            <a:off x="4790245" y="5132936"/>
            <a:ext cx="612553" cy="1305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5E5E21C-AF2A-4BB1-AE27-E1A673364C14}"/>
              </a:ext>
            </a:extLst>
          </p:cNvPr>
          <p:cNvSpPr/>
          <p:nvPr/>
        </p:nvSpPr>
        <p:spPr>
          <a:xfrm>
            <a:off x="6746288" y="5152830"/>
            <a:ext cx="639664" cy="1106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13535" y="59611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b="1" dirty="0"/>
              <a:t>Loan dataset  Univariate Analysis: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BAA296-0EBA-4FB9-8CE3-F77EA7571B0D}"/>
              </a:ext>
            </a:extLst>
          </p:cNvPr>
          <p:cNvSpPr txBox="1"/>
          <p:nvPr/>
        </p:nvSpPr>
        <p:spPr>
          <a:xfrm>
            <a:off x="477054" y="3444312"/>
            <a:ext cx="5742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200" dirty="0">
                <a:solidFill>
                  <a:srgbClr val="000000"/>
                </a:solidFill>
                <a:effectLst/>
              </a:rPr>
              <a:t>1000$ is the most representable value of loan amount and most of the loans are between 5500$ and 15000$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sz="120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0012F826-3136-4824-A7B0-C3E8DA72B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88" y="915749"/>
            <a:ext cx="36957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2388C2D-0812-4C41-8142-8AC277F33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170" y="615001"/>
            <a:ext cx="36004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E420E00-3F0F-4583-956B-066EF8D00916}"/>
              </a:ext>
            </a:extLst>
          </p:cNvPr>
          <p:cNvSpPr txBox="1"/>
          <p:nvPr/>
        </p:nvSpPr>
        <p:spPr>
          <a:xfrm>
            <a:off x="6772424" y="3139126"/>
            <a:ext cx="5323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</a:rPr>
              <a:t>11.83% is the most representable value for interest rate and most of the interest rates are between are between 8.94% and 24%</a:t>
            </a:r>
            <a:endParaRPr lang="en-IN" sz="1200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06B418A2-755A-4F4D-94FE-E082654B4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35" y="3814422"/>
            <a:ext cx="37528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8CC1645-7F8F-44C5-9354-89A4F3329440}"/>
              </a:ext>
            </a:extLst>
          </p:cNvPr>
          <p:cNvSpPr txBox="1"/>
          <p:nvPr/>
        </p:nvSpPr>
        <p:spPr>
          <a:xfrm>
            <a:off x="678354" y="6338547"/>
            <a:ext cx="60940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</a:rPr>
              <a:t>The average annual income of the borrowers is between 4100 to 8300 dollars</a:t>
            </a:r>
            <a:endParaRPr lang="en-IN" sz="1200" dirty="0"/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DE2A3CE6-2719-47E5-891E-4003AB81A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991" y="3526153"/>
            <a:ext cx="4568655" cy="288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CCF619E-2BD9-4EDF-8AAA-2F0DE56C528B}"/>
              </a:ext>
            </a:extLst>
          </p:cNvPr>
          <p:cNvSpPr txBox="1"/>
          <p:nvPr/>
        </p:nvSpPr>
        <p:spPr>
          <a:xfrm>
            <a:off x="6772424" y="6339358"/>
            <a:ext cx="60940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</a:rPr>
              <a:t>Most loans ar</a:t>
            </a:r>
            <a:r>
              <a:rPr lang="en-US" sz="1200" dirty="0">
                <a:solidFill>
                  <a:srgbClr val="000000"/>
                </a:solidFill>
              </a:rPr>
              <a:t>e Issued in 2011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13535" y="59611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b="1" dirty="0"/>
              <a:t>Loan dataset  Univariate Analysis: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BAA296-0EBA-4FB9-8CE3-F77EA7571B0D}"/>
              </a:ext>
            </a:extLst>
          </p:cNvPr>
          <p:cNvSpPr txBox="1"/>
          <p:nvPr/>
        </p:nvSpPr>
        <p:spPr>
          <a:xfrm>
            <a:off x="1030388" y="3448420"/>
            <a:ext cx="37528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200" b="0" i="0" dirty="0">
                <a:solidFill>
                  <a:srgbClr val="000000"/>
                </a:solidFill>
                <a:latin typeface="Helvetica Neue"/>
              </a:rPr>
              <a:t>Around 15% of loans are charged off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CC1645-7F8F-44C5-9354-89A4F3329440}"/>
              </a:ext>
            </a:extLst>
          </p:cNvPr>
          <p:cNvSpPr txBox="1"/>
          <p:nvPr/>
        </p:nvSpPr>
        <p:spPr>
          <a:xfrm>
            <a:off x="678354" y="6581001"/>
            <a:ext cx="60940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Debt consolidation is the most common purpose of the loan followed by credit card</a:t>
            </a:r>
            <a:endParaRPr lang="en-IN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CF619E-2BD9-4EDF-8AAA-2F0DE56C528B}"/>
              </a:ext>
            </a:extLst>
          </p:cNvPr>
          <p:cNvSpPr txBox="1"/>
          <p:nvPr/>
        </p:nvSpPr>
        <p:spPr>
          <a:xfrm>
            <a:off x="7061791" y="6508207"/>
            <a:ext cx="35606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</a:rPr>
              <a:t>Most loans ar</a:t>
            </a:r>
            <a:r>
              <a:rPr lang="en-US" sz="1200" dirty="0">
                <a:solidFill>
                  <a:srgbClr val="000000"/>
                </a:solidFill>
              </a:rPr>
              <a:t>e Issued to CA country followed by NY</a:t>
            </a:r>
            <a:endParaRPr lang="en-IN" sz="1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8BE487-382C-43E2-824F-DCE20E8E6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01" y="659400"/>
            <a:ext cx="36957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C4A8C36E-CB32-471A-AA23-E700A0528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339" y="659400"/>
            <a:ext cx="4306302" cy="573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5BF69B1-3BFE-46D4-9D60-AE627C83F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72" y="3621732"/>
            <a:ext cx="6373097" cy="295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6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13535" y="59611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b="1" dirty="0"/>
              <a:t>Loan dataset  Co-relation Matrix:</a:t>
            </a:r>
            <a:endParaRPr lang="en-IN" sz="2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F061938-488E-4213-B2BE-09E02BF03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983" y="1011941"/>
            <a:ext cx="6286500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94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13535" y="59611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b="1" dirty="0"/>
              <a:t>Bivariate Analysis: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BAA296-0EBA-4FB9-8CE3-F77EA7571B0D}"/>
              </a:ext>
            </a:extLst>
          </p:cNvPr>
          <p:cNvSpPr txBox="1"/>
          <p:nvPr/>
        </p:nvSpPr>
        <p:spPr>
          <a:xfrm>
            <a:off x="560083" y="3235125"/>
            <a:ext cx="54358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Borrowers with lower grades and sub grades have higher chance of defaulting the loans</a:t>
            </a:r>
            <a:endParaRPr lang="en-IN" sz="12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72A135F-9177-4C51-91E2-B0D0DAF78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10" y="59611"/>
            <a:ext cx="58197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>
            <a:extLst>
              <a:ext uri="{FF2B5EF4-FFF2-40B4-BE49-F238E27FC236}">
                <a16:creationId xmlns:a16="http://schemas.microsoft.com/office/drawing/2014/main" id="{4C7216EC-95D8-465C-95FA-29CCE0926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761" y="59611"/>
            <a:ext cx="5454984" cy="293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A19FFF-DBB4-4150-9E68-0C9D28645674}"/>
              </a:ext>
            </a:extLst>
          </p:cNvPr>
          <p:cNvSpPr txBox="1"/>
          <p:nvPr/>
        </p:nvSpPr>
        <p:spPr>
          <a:xfrm>
            <a:off x="6196117" y="3050459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</a:rPr>
              <a:t>Borrowers who have are living in rented place and mortgages have higher risk of defaulting the loan</a:t>
            </a:r>
            <a:endParaRPr lang="en-IN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FB9F52-38A0-4807-85BA-67E3AB2B61C2}"/>
              </a:ext>
            </a:extLst>
          </p:cNvPr>
          <p:cNvSpPr txBox="1"/>
          <p:nvPr/>
        </p:nvSpPr>
        <p:spPr>
          <a:xfrm>
            <a:off x="5995885" y="6336724"/>
            <a:ext cx="60940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</a:rPr>
              <a:t>Borrowers with public bankruptcies record have higher risk in defaulting the loan</a:t>
            </a:r>
            <a:endParaRPr lang="en-IN" sz="1200" dirty="0"/>
          </a:p>
        </p:txBody>
      </p:sp>
      <p:pic>
        <p:nvPicPr>
          <p:cNvPr id="3095" name="Picture 23">
            <a:extLst>
              <a:ext uri="{FF2B5EF4-FFF2-40B4-BE49-F238E27FC236}">
                <a16:creationId xmlns:a16="http://schemas.microsoft.com/office/drawing/2014/main" id="{212C2D98-1265-4323-A780-A858A3DEF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51" y="3696790"/>
            <a:ext cx="5230721" cy="275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36EFAD0-CA4F-4687-ABEE-1DEE48E0A306}"/>
              </a:ext>
            </a:extLst>
          </p:cNvPr>
          <p:cNvSpPr txBox="1"/>
          <p:nvPr/>
        </p:nvSpPr>
        <p:spPr>
          <a:xfrm>
            <a:off x="560083" y="6448307"/>
            <a:ext cx="60940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Loans with higher interest are more like  to be defaulted</a:t>
            </a:r>
            <a:endParaRPr lang="en-IN" sz="1200" dirty="0"/>
          </a:p>
        </p:txBody>
      </p:sp>
      <p:pic>
        <p:nvPicPr>
          <p:cNvPr id="3099" name="Picture 27">
            <a:extLst>
              <a:ext uri="{FF2B5EF4-FFF2-40B4-BE49-F238E27FC236}">
                <a16:creationId xmlns:a16="http://schemas.microsoft.com/office/drawing/2014/main" id="{BFA33501-5B73-4ECC-AA87-51E80B5F2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761" y="3571382"/>
            <a:ext cx="4920791" cy="240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91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DCE6BA7-1B87-4F50-9B8B-A66A4AFBF61F}"/>
              </a:ext>
            </a:extLst>
          </p:cNvPr>
          <p:cNvSpPr txBox="1"/>
          <p:nvPr/>
        </p:nvSpPr>
        <p:spPr>
          <a:xfrm>
            <a:off x="1109709" y="6005744"/>
            <a:ext cx="1042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Plot shows states with higher defaulted loans highlighted darker.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NE state has most percentage of loans which are charged off</a:t>
            </a:r>
            <a:endParaRPr lang="en-IN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BB9308D8-E076-4F64-B720-70226549D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952500"/>
            <a:ext cx="818197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859AC66-3492-4D87-A839-47FDAAB0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535" y="59611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b="1" dirty="0"/>
              <a:t>Loan dataset  bi-variate analysis by state: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DCE6BA7-1B87-4F50-9B8B-A66A4AFBF61F}"/>
              </a:ext>
            </a:extLst>
          </p:cNvPr>
          <p:cNvSpPr txBox="1"/>
          <p:nvPr/>
        </p:nvSpPr>
        <p:spPr>
          <a:xfrm>
            <a:off x="1109709" y="6005744"/>
            <a:ext cx="104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Plot shows states with fully paid loans highlighted darker.</a:t>
            </a:r>
            <a:r>
              <a:rPr lang="en-US" dirty="0">
                <a:solidFill>
                  <a:srgbClr val="000000"/>
                </a:solidFill>
              </a:rPr>
              <a:t>WY and VR are states which have high good loans</a:t>
            </a: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859AC66-3492-4D87-A839-47FDAAB0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535" y="59611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b="1" dirty="0"/>
              <a:t>Loan dataset  bi-variate analysis by state:</a:t>
            </a:r>
            <a:endParaRPr lang="en-IN" sz="28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4456F67-6545-4524-A2A7-6A4A92622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2" y="1052744"/>
            <a:ext cx="818197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76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1200</TotalTime>
  <Words>569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Abadi</vt:lpstr>
      <vt:lpstr>Arial</vt:lpstr>
      <vt:lpstr>Calibri</vt:lpstr>
      <vt:lpstr>Helvetica Neue</vt:lpstr>
      <vt:lpstr>Linux Libertine G</vt:lpstr>
      <vt:lpstr>Times New Roman</vt:lpstr>
      <vt:lpstr>Office Theme</vt:lpstr>
      <vt:lpstr>LENDING CLUB – CASE STUDY  SUBMISSION </vt:lpstr>
      <vt:lpstr> Lending Club: EDA Analysis</vt:lpstr>
      <vt:lpstr> Problem solving methodology</vt:lpstr>
      <vt:lpstr>Loan dataset  Univariate Analysis:</vt:lpstr>
      <vt:lpstr>Loan dataset  Univariate Analysis:</vt:lpstr>
      <vt:lpstr>Loan dataset  Co-relation Matrix:</vt:lpstr>
      <vt:lpstr>Bivariate Analysis:</vt:lpstr>
      <vt:lpstr>Loan dataset  bi-variate analysis by state:</vt:lpstr>
      <vt:lpstr>Loan dataset  bi-variate analysis by state:</vt:lpstr>
      <vt:lpstr> Conclusions: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Mukku, Tarun</cp:lastModifiedBy>
  <cp:revision>61</cp:revision>
  <dcterms:created xsi:type="dcterms:W3CDTF">2016-06-09T08:16:28Z</dcterms:created>
  <dcterms:modified xsi:type="dcterms:W3CDTF">2021-01-18T16:19:03Z</dcterms:modified>
</cp:coreProperties>
</file>