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8" r:id="rId6"/>
    <p:sldId id="262" r:id="rId7"/>
    <p:sldId id="269" r:id="rId8"/>
    <p:sldId id="263" r:id="rId9"/>
    <p:sldId id="267" r:id="rId10"/>
    <p:sldId id="264" r:id="rId11"/>
    <p:sldId id="266" r:id="rId12"/>
    <p:sldId id="270" r:id="rId13"/>
    <p:sldId id="271" r:id="rId14"/>
    <p:sldId id="272"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24" autoAdjust="0"/>
  </p:normalViewPr>
  <p:slideViewPr>
    <p:cSldViewPr>
      <p:cViewPr varScale="1">
        <p:scale>
          <a:sx n="78" d="100"/>
          <a:sy n="78" d="100"/>
        </p:scale>
        <p:origin x="8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6/20/2022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1340768"/>
            <a:ext cx="6858048" cy="1000132"/>
          </a:xfrm>
        </p:spPr>
        <p:txBody>
          <a:bodyPr>
            <a:normAutofit fontScale="85000" lnSpcReduction="20000"/>
          </a:bodyPr>
          <a:lstStyle/>
          <a:p>
            <a:endParaRPr lang="en-US" sz="3600" b="1" dirty="0">
              <a:solidFill>
                <a:schemeClr val="tx1"/>
              </a:solidFill>
              <a:latin typeface="Arial Black" pitchFamily="34" charset="0"/>
            </a:endParaRPr>
          </a:p>
          <a:p>
            <a:r>
              <a:rPr lang="en-IN" sz="3600" b="1" dirty="0"/>
              <a:t>Machine Learning Hackathon CG 2022</a:t>
            </a:r>
          </a:p>
        </p:txBody>
      </p:sp>
      <p:sp>
        <p:nvSpPr>
          <p:cNvPr id="7" name="Rectangle 6"/>
          <p:cNvSpPr/>
          <p:nvPr/>
        </p:nvSpPr>
        <p:spPr>
          <a:xfrm>
            <a:off x="2000232" y="3717032"/>
            <a:ext cx="5380080" cy="923330"/>
          </a:xfrm>
          <a:prstGeom prst="rect">
            <a:avLst/>
          </a:prstGeom>
        </p:spPr>
        <p:txBody>
          <a:bodyPr wrap="square">
            <a:spAutoFit/>
          </a:bodyPr>
          <a:lstStyle/>
          <a:p>
            <a:r>
              <a:rPr lang="en-IN" dirty="0"/>
              <a:t>Team Name- </a:t>
            </a:r>
            <a:r>
              <a:rPr lang="en-IN" b="1" i="0" dirty="0" err="1">
                <a:solidFill>
                  <a:srgbClr val="19171A"/>
                </a:solidFill>
                <a:effectLst/>
                <a:latin typeface="Lato" panose="020F0502020204030203" pitchFamily="34" charset="0"/>
              </a:rPr>
              <a:t>Tarun_MT</a:t>
            </a:r>
            <a:endParaRPr lang="en-IN" dirty="0"/>
          </a:p>
          <a:p>
            <a:r>
              <a:rPr lang="en-IN" dirty="0"/>
              <a:t>Team Leader Name- Tarun Mukku</a:t>
            </a:r>
          </a:p>
          <a:p>
            <a:r>
              <a:rPr lang="en-IN" dirty="0"/>
              <a:t>Team Leader Email Address- Tarun.Mukku@gmail.com</a:t>
            </a:r>
          </a:p>
        </p:txBody>
      </p:sp>
      <p:pic>
        <p:nvPicPr>
          <p:cNvPr id="4" name="Picture 3"/>
          <p:cNvPicPr>
            <a:picLocks noChangeAspect="1"/>
          </p:cNvPicPr>
          <p:nvPr/>
        </p:nvPicPr>
        <p:blipFill>
          <a:blip r:embed="rId2"/>
          <a:stretch>
            <a:fillRect/>
          </a:stretch>
        </p:blipFill>
        <p:spPr>
          <a:xfrm>
            <a:off x="7991797" y="260648"/>
            <a:ext cx="828675" cy="819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57158" y="928670"/>
            <a:ext cx="8520600" cy="572700"/>
          </a:xfrm>
          <a:prstGeom prst="rect">
            <a:avLst/>
          </a:prstGeom>
        </p:spPr>
        <p:txBody>
          <a:bodyPr spcFirstLastPara="1" vert="horz" wrap="square" lIns="91425" tIns="91425" rIns="91425" bIns="91425" rtlCol="0" anchor="t" anchorCtr="0">
            <a:normAutofit fontScale="85000" lnSpcReduction="10000"/>
          </a:bodyPr>
          <a:lstStyle/>
          <a:p>
            <a:pPr>
              <a:defRPr/>
            </a:pPr>
            <a:r>
              <a:rPr lang="en-IN" sz="2400" b="1" dirty="0" err="1">
                <a:latin typeface="Verdana" panose="020B0604030504040204" pitchFamily="34" charset="0"/>
                <a:ea typeface="Verdana" panose="020B0604030504040204" pitchFamily="34" charset="0"/>
                <a:cs typeface="+mj-cs"/>
              </a:rPr>
              <a:t>TabNet</a:t>
            </a:r>
            <a:r>
              <a:rPr lang="en-IN" sz="2400" b="1" dirty="0">
                <a:latin typeface="Verdana" panose="020B0604030504040204" pitchFamily="34" charset="0"/>
                <a:ea typeface="Verdana" panose="020B0604030504040204" pitchFamily="34" charset="0"/>
                <a:cs typeface="+mj-cs"/>
              </a:rPr>
              <a:t> Classifier :</a:t>
            </a:r>
            <a:r>
              <a:rPr lang="en-IN" sz="2400" b="1" i="0" dirty="0">
                <a:solidFill>
                  <a:srgbClr val="404040"/>
                </a:solidFill>
                <a:effectLst/>
                <a:latin typeface="Roboto Slab" pitchFamily="2" charset="0"/>
              </a:rPr>
              <a:t> Attentive Interpretable Tabular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endParaRPr>
          </a:p>
        </p:txBody>
      </p:sp>
      <p:pic>
        <p:nvPicPr>
          <p:cNvPr id="5" name="Picture 4"/>
          <p:cNvPicPr>
            <a:picLocks noChangeAspect="1"/>
          </p:cNvPicPr>
          <p:nvPr/>
        </p:nvPicPr>
        <p:blipFill>
          <a:blip r:embed="rId2"/>
          <a:stretch>
            <a:fillRect/>
          </a:stretch>
        </p:blipFill>
        <p:spPr>
          <a:xfrm>
            <a:off x="8063805" y="188640"/>
            <a:ext cx="828675" cy="819150"/>
          </a:xfrm>
          <a:prstGeom prst="rect">
            <a:avLst/>
          </a:prstGeom>
        </p:spPr>
      </p:pic>
      <p:pic>
        <p:nvPicPr>
          <p:cNvPr id="1026" name="Picture 2" descr="TabNet: The End of Gradient Boosting? | by Adam Shafi | Towards Data Science">
            <a:extLst>
              <a:ext uri="{FF2B5EF4-FFF2-40B4-BE49-F238E27FC236}">
                <a16:creationId xmlns:a16="http://schemas.microsoft.com/office/drawing/2014/main" id="{A31938F7-48D2-B6D1-0ABB-FEF0DF700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58" y="1747820"/>
            <a:ext cx="7721864" cy="3532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623400" y="192792"/>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cs typeface="+mj-cs"/>
              </a:rPr>
              <a:t>TabNet</a:t>
            </a: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 : Accuracy vs Epoch</a:t>
            </a:r>
          </a:p>
        </p:txBody>
      </p:sp>
      <p:pic>
        <p:nvPicPr>
          <p:cNvPr id="4" name="Picture 3"/>
          <p:cNvPicPr>
            <a:picLocks noChangeAspect="1"/>
          </p:cNvPicPr>
          <p:nvPr/>
        </p:nvPicPr>
        <p:blipFill>
          <a:blip r:embed="rId2"/>
          <a:stretch>
            <a:fillRect/>
          </a:stretch>
        </p:blipFill>
        <p:spPr>
          <a:xfrm>
            <a:off x="8063805" y="188640"/>
            <a:ext cx="828675" cy="819150"/>
          </a:xfrm>
          <a:prstGeom prst="rect">
            <a:avLst/>
          </a:prstGeom>
        </p:spPr>
      </p:pic>
      <p:pic>
        <p:nvPicPr>
          <p:cNvPr id="2050" name="Picture 2">
            <a:extLst>
              <a:ext uri="{FF2B5EF4-FFF2-40B4-BE49-F238E27FC236}">
                <a16:creationId xmlns:a16="http://schemas.microsoft.com/office/drawing/2014/main" id="{EFB037A8-7664-C6A8-70BF-289D9B139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61069"/>
            <a:ext cx="6190200" cy="40612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78B69D-8C70-866E-9406-234C9E29E72E}"/>
              </a:ext>
            </a:extLst>
          </p:cNvPr>
          <p:cNvSpPr txBox="1"/>
          <p:nvPr/>
        </p:nvSpPr>
        <p:spPr>
          <a:xfrm>
            <a:off x="21910" y="3047949"/>
            <a:ext cx="1440160" cy="369332"/>
          </a:xfrm>
          <a:prstGeom prst="rect">
            <a:avLst/>
          </a:prstGeom>
          <a:noFill/>
        </p:spPr>
        <p:txBody>
          <a:bodyPr wrap="square" rtlCol="0">
            <a:spAutoFit/>
          </a:bodyPr>
          <a:lstStyle/>
          <a:p>
            <a:r>
              <a:rPr lang="en-IN" dirty="0"/>
              <a:t>Accuracy</a:t>
            </a:r>
          </a:p>
        </p:txBody>
      </p:sp>
      <p:sp>
        <p:nvSpPr>
          <p:cNvPr id="5" name="TextBox 4">
            <a:extLst>
              <a:ext uri="{FF2B5EF4-FFF2-40B4-BE49-F238E27FC236}">
                <a16:creationId xmlns:a16="http://schemas.microsoft.com/office/drawing/2014/main" id="{A61F8C59-B192-3FDA-3656-38643CA2BF66}"/>
              </a:ext>
            </a:extLst>
          </p:cNvPr>
          <p:cNvSpPr txBox="1"/>
          <p:nvPr/>
        </p:nvSpPr>
        <p:spPr>
          <a:xfrm>
            <a:off x="3923928" y="5719592"/>
            <a:ext cx="1944216" cy="369332"/>
          </a:xfrm>
          <a:prstGeom prst="rect">
            <a:avLst/>
          </a:prstGeom>
          <a:noFill/>
        </p:spPr>
        <p:txBody>
          <a:bodyPr wrap="square" rtlCol="0">
            <a:spAutoFit/>
          </a:bodyPr>
          <a:lstStyle/>
          <a:p>
            <a:r>
              <a:rPr lang="en-IN" dirty="0"/>
              <a:t>Epoch</a:t>
            </a:r>
          </a:p>
        </p:txBody>
      </p:sp>
      <p:sp>
        <p:nvSpPr>
          <p:cNvPr id="10" name="Rectangle 9">
            <a:extLst>
              <a:ext uri="{FF2B5EF4-FFF2-40B4-BE49-F238E27FC236}">
                <a16:creationId xmlns:a16="http://schemas.microsoft.com/office/drawing/2014/main" id="{22842BBF-9B1A-EC37-5845-C046E7BA773F}"/>
              </a:ext>
            </a:extLst>
          </p:cNvPr>
          <p:cNvSpPr/>
          <p:nvPr/>
        </p:nvSpPr>
        <p:spPr>
          <a:xfrm>
            <a:off x="7161800" y="1772816"/>
            <a:ext cx="227864"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213A12F-6313-43BF-C6D5-921C1846CFBD}"/>
              </a:ext>
            </a:extLst>
          </p:cNvPr>
          <p:cNvSpPr/>
          <p:nvPr/>
        </p:nvSpPr>
        <p:spPr>
          <a:xfrm>
            <a:off x="7161800" y="2053459"/>
            <a:ext cx="227864" cy="2160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68E3FC3-C348-48E6-F8DF-FAAD1D519673}"/>
              </a:ext>
            </a:extLst>
          </p:cNvPr>
          <p:cNvSpPr txBox="1"/>
          <p:nvPr/>
        </p:nvSpPr>
        <p:spPr>
          <a:xfrm>
            <a:off x="7365834" y="1687771"/>
            <a:ext cx="1547664" cy="646331"/>
          </a:xfrm>
          <a:prstGeom prst="rect">
            <a:avLst/>
          </a:prstGeom>
          <a:noFill/>
        </p:spPr>
        <p:txBody>
          <a:bodyPr wrap="square" rtlCol="0">
            <a:spAutoFit/>
          </a:bodyPr>
          <a:lstStyle/>
          <a:p>
            <a:r>
              <a:rPr lang="en-IN" dirty="0"/>
              <a:t>Training</a:t>
            </a:r>
          </a:p>
          <a:p>
            <a:r>
              <a:rPr lang="en-IN" dirty="0"/>
              <a:t>Validation</a:t>
            </a:r>
          </a:p>
        </p:txBody>
      </p:sp>
    </p:spTree>
    <p:extLst>
      <p:ext uri="{BB962C8B-B14F-4D97-AF65-F5344CB8AC3E}">
        <p14:creationId xmlns:p14="http://schemas.microsoft.com/office/powerpoint/2010/main" val="334966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BB97-CB89-2890-2E6C-7BE817511A57}"/>
              </a:ext>
            </a:extLst>
          </p:cNvPr>
          <p:cNvSpPr>
            <a:spLocks noGrp="1"/>
          </p:cNvSpPr>
          <p:nvPr>
            <p:ph type="title"/>
          </p:nvPr>
        </p:nvSpPr>
        <p:spPr/>
        <p:txBody>
          <a:bodyPr/>
          <a:lstStyle/>
          <a:p>
            <a:r>
              <a:rPr lang="en-IN" dirty="0" err="1"/>
              <a:t>TabNet</a:t>
            </a:r>
            <a:r>
              <a:rPr lang="en-IN" dirty="0"/>
              <a:t> Classifier :Loss vs Epoch</a:t>
            </a:r>
          </a:p>
        </p:txBody>
      </p:sp>
      <p:pic>
        <p:nvPicPr>
          <p:cNvPr id="3074" name="Picture 2">
            <a:extLst>
              <a:ext uri="{FF2B5EF4-FFF2-40B4-BE49-F238E27FC236}">
                <a16:creationId xmlns:a16="http://schemas.microsoft.com/office/drawing/2014/main" id="{FA23D62E-2FA1-6107-1045-34985D58D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99096"/>
            <a:ext cx="4968577" cy="3259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3B2083-B9E2-9BFF-54CA-7C7B6ABE0200}"/>
              </a:ext>
            </a:extLst>
          </p:cNvPr>
          <p:cNvSpPr txBox="1"/>
          <p:nvPr/>
        </p:nvSpPr>
        <p:spPr>
          <a:xfrm>
            <a:off x="3923928" y="5719592"/>
            <a:ext cx="1944216" cy="369332"/>
          </a:xfrm>
          <a:prstGeom prst="rect">
            <a:avLst/>
          </a:prstGeom>
          <a:noFill/>
        </p:spPr>
        <p:txBody>
          <a:bodyPr wrap="square" rtlCol="0">
            <a:spAutoFit/>
          </a:bodyPr>
          <a:lstStyle/>
          <a:p>
            <a:r>
              <a:rPr lang="en-IN" dirty="0"/>
              <a:t>Epoch</a:t>
            </a:r>
          </a:p>
        </p:txBody>
      </p:sp>
      <p:sp>
        <p:nvSpPr>
          <p:cNvPr id="7" name="TextBox 6">
            <a:extLst>
              <a:ext uri="{FF2B5EF4-FFF2-40B4-BE49-F238E27FC236}">
                <a16:creationId xmlns:a16="http://schemas.microsoft.com/office/drawing/2014/main" id="{206C2F4E-D572-5F0B-D2C6-A46A0EF47D76}"/>
              </a:ext>
            </a:extLst>
          </p:cNvPr>
          <p:cNvSpPr txBox="1"/>
          <p:nvPr/>
        </p:nvSpPr>
        <p:spPr>
          <a:xfrm>
            <a:off x="1295636" y="2924944"/>
            <a:ext cx="1944216" cy="369332"/>
          </a:xfrm>
          <a:prstGeom prst="rect">
            <a:avLst/>
          </a:prstGeom>
          <a:noFill/>
        </p:spPr>
        <p:txBody>
          <a:bodyPr wrap="square" rtlCol="0">
            <a:spAutoFit/>
          </a:bodyPr>
          <a:lstStyle/>
          <a:p>
            <a:r>
              <a:rPr lang="en-IN" dirty="0"/>
              <a:t>Loss</a:t>
            </a:r>
          </a:p>
        </p:txBody>
      </p:sp>
    </p:spTree>
    <p:extLst>
      <p:ext uri="{BB962C8B-B14F-4D97-AF65-F5344CB8AC3E}">
        <p14:creationId xmlns:p14="http://schemas.microsoft.com/office/powerpoint/2010/main" val="358504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71D4-6F6A-29AF-8E0F-D0DDC5590DA5}"/>
              </a:ext>
            </a:extLst>
          </p:cNvPr>
          <p:cNvSpPr>
            <a:spLocks noGrp="1"/>
          </p:cNvSpPr>
          <p:nvPr>
            <p:ph type="title"/>
          </p:nvPr>
        </p:nvSpPr>
        <p:spPr/>
        <p:txBody>
          <a:bodyPr>
            <a:normAutofit fontScale="90000"/>
          </a:bodyPr>
          <a:lstStyle/>
          <a:p>
            <a:r>
              <a:rPr lang="en-IN" dirty="0" err="1"/>
              <a:t>TabNet</a:t>
            </a:r>
            <a:r>
              <a:rPr lang="en-IN" dirty="0"/>
              <a:t> Classifier :Classification report</a:t>
            </a:r>
          </a:p>
        </p:txBody>
      </p:sp>
      <p:pic>
        <p:nvPicPr>
          <p:cNvPr id="5" name="Picture 4">
            <a:extLst>
              <a:ext uri="{FF2B5EF4-FFF2-40B4-BE49-F238E27FC236}">
                <a16:creationId xmlns:a16="http://schemas.microsoft.com/office/drawing/2014/main" id="{654D05C4-D11A-5F89-AFBC-C780B1155B0D}"/>
              </a:ext>
            </a:extLst>
          </p:cNvPr>
          <p:cNvPicPr>
            <a:picLocks noChangeAspect="1"/>
          </p:cNvPicPr>
          <p:nvPr/>
        </p:nvPicPr>
        <p:blipFill>
          <a:blip r:embed="rId2"/>
          <a:stretch>
            <a:fillRect/>
          </a:stretch>
        </p:blipFill>
        <p:spPr>
          <a:xfrm>
            <a:off x="1043608" y="1860427"/>
            <a:ext cx="6764384" cy="2216645"/>
          </a:xfrm>
          <a:prstGeom prst="rect">
            <a:avLst/>
          </a:prstGeom>
        </p:spPr>
      </p:pic>
    </p:spTree>
    <p:extLst>
      <p:ext uri="{BB962C8B-B14F-4D97-AF65-F5344CB8AC3E}">
        <p14:creationId xmlns:p14="http://schemas.microsoft.com/office/powerpoint/2010/main" val="1920516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9388-CF83-8901-C032-B41B3A7E313A}"/>
              </a:ext>
            </a:extLst>
          </p:cNvPr>
          <p:cNvSpPr>
            <a:spLocks noGrp="1"/>
          </p:cNvSpPr>
          <p:nvPr>
            <p:ph type="title"/>
          </p:nvPr>
        </p:nvSpPr>
        <p:spPr/>
        <p:txBody>
          <a:bodyPr>
            <a:normAutofit fontScale="90000"/>
          </a:bodyPr>
          <a:lstStyle/>
          <a:p>
            <a:r>
              <a:rPr lang="en-IN" dirty="0" err="1"/>
              <a:t>TabNet</a:t>
            </a:r>
            <a:r>
              <a:rPr lang="en-IN" dirty="0"/>
              <a:t> Classifier: feature Importance</a:t>
            </a:r>
          </a:p>
        </p:txBody>
      </p:sp>
      <p:pic>
        <p:nvPicPr>
          <p:cNvPr id="4098" name="Picture 2">
            <a:extLst>
              <a:ext uri="{FF2B5EF4-FFF2-40B4-BE49-F238E27FC236}">
                <a16:creationId xmlns:a16="http://schemas.microsoft.com/office/drawing/2014/main" id="{C507014E-1823-9AA4-A586-15B8E8335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32" y="1417638"/>
            <a:ext cx="6859331" cy="496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44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4" name="Picture 3"/>
          <p:cNvPicPr>
            <a:picLocks noChangeAspect="1"/>
          </p:cNvPicPr>
          <p:nvPr/>
        </p:nvPicPr>
        <p:blipFill>
          <a:blip r:embed="rId2"/>
          <a:stretch>
            <a:fillRect/>
          </a:stretch>
        </p:blipFill>
        <p:spPr>
          <a:xfrm>
            <a:off x="8063805" y="188640"/>
            <a:ext cx="828675" cy="819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4889134"/>
          </a:xfrm>
          <a:prstGeom prst="rect">
            <a:avLst/>
          </a:prstGeom>
        </p:spPr>
        <p:txBody>
          <a:bodyPr spcFirstLastPara="1" vert="horz" wrap="square" lIns="91425" tIns="91425" rIns="91425" bIns="91425" rtlCol="0" anchor="t" anchorCtr="0">
            <a:normAutofit/>
          </a:bodyPr>
          <a:lstStyle/>
          <a:p>
            <a:pPr lvl="0"/>
            <a:r>
              <a:rPr lang="en-US" sz="2400" b="1" dirty="0">
                <a:latin typeface="Verdana" pitchFamily="34" charset="0"/>
                <a:ea typeface="Verdana" pitchFamily="34" charset="0"/>
              </a:rPr>
              <a:t>Brief description of the problem at hand:</a:t>
            </a:r>
          </a:p>
          <a:p>
            <a:pPr lvl="0"/>
            <a:endParaRPr lang="en-US" sz="2400" b="1" dirty="0">
              <a:latin typeface="Verdana" pitchFamily="34" charset="0"/>
              <a:ea typeface="Verdana" pitchFamily="34" charset="0"/>
            </a:endParaRPr>
          </a:p>
          <a:p>
            <a:pPr algn="l" rtl="0">
              <a:spcBef>
                <a:spcPts val="0"/>
              </a:spcBef>
              <a:spcAft>
                <a:spcPts val="0"/>
              </a:spcAft>
            </a:pPr>
            <a:r>
              <a:rPr lang="en-US" sz="1800" b="0" i="0" dirty="0">
                <a:solidFill>
                  <a:srgbClr val="000000"/>
                </a:solidFill>
                <a:effectLst/>
                <a:latin typeface="Arial" panose="020B0604020202020204" pitchFamily="34" charset="0"/>
              </a:rPr>
              <a:t>As each coin has two sides, so does technology. On one hand, with the advancement in technology the lives are getting better, on the other hand, the ill use of technology is also increasing. The suspicious activities are increasing ranging from dos attacks, phishing, hacking etc. In this hackathon, we are concerned with the increasing phishing attacks.</a:t>
            </a:r>
            <a:endParaRPr lang="en-US" sz="2400" b="0" i="0" dirty="0">
              <a:solidFill>
                <a:srgbClr val="4A4548"/>
              </a:solidFill>
              <a:effectLst/>
              <a:latin typeface="lato" panose="020F0502020204030203" pitchFamily="34" charset="0"/>
            </a:endParaRPr>
          </a:p>
          <a:p>
            <a:pPr algn="l" rtl="0">
              <a:spcBef>
                <a:spcPts val="0"/>
              </a:spcBef>
              <a:spcAft>
                <a:spcPts val="0"/>
              </a:spcAft>
            </a:pPr>
            <a:br>
              <a:rPr lang="en-US" sz="2400" dirty="0"/>
            </a:br>
            <a:r>
              <a:rPr lang="en-US" sz="1800" b="0" i="0" dirty="0">
                <a:solidFill>
                  <a:srgbClr val="000000"/>
                </a:solidFill>
                <a:effectLst/>
                <a:latin typeface="Arial" panose="020B0604020202020204" pitchFamily="34" charset="0"/>
              </a:rPr>
              <a:t>Typically, Phishing is a type of social engineering where an attacker sends a fraudulent (e.g., spoofed, fake, or otherwise deceptive) message designed to trick a person into revealing sensitive information to the attacker or to deploy malicious software on the victim's infrastructure like ransomware.</a:t>
            </a:r>
            <a:endParaRPr lang="en-US" sz="2400" b="0" i="0" dirty="0">
              <a:solidFill>
                <a:srgbClr val="4A4548"/>
              </a:solidFill>
              <a:effectLst/>
              <a:latin typeface="lato" panose="020F0502020204030203" pitchFamily="34" charset="0"/>
            </a:endParaRPr>
          </a:p>
          <a:p>
            <a:endParaRPr lang="en-US" sz="2400" dirty="0"/>
          </a:p>
          <a:p>
            <a:pPr algn="l" rtl="0">
              <a:spcBef>
                <a:spcPts val="0"/>
              </a:spcBef>
              <a:spcAft>
                <a:spcPts val="0"/>
              </a:spcAft>
            </a:pPr>
            <a:endParaRPr lang="en-US" sz="2400" b="0" i="0" dirty="0">
              <a:solidFill>
                <a:srgbClr val="4A4548"/>
              </a:solidFill>
              <a:effectLst/>
              <a:latin typeface="lato" panose="020F0502020204030203" pitchFamily="34" charset="0"/>
            </a:endParaRPr>
          </a:p>
        </p:txBody>
      </p:sp>
      <p:pic>
        <p:nvPicPr>
          <p:cNvPr id="2" name="Picture 1"/>
          <p:cNvPicPr>
            <a:picLocks noChangeAspect="1"/>
          </p:cNvPicPr>
          <p:nvPr/>
        </p:nvPicPr>
        <p:blipFill>
          <a:blip r:embed="rId2"/>
          <a:stretch>
            <a:fillRect/>
          </a:stretch>
        </p:blipFill>
        <p:spPr>
          <a:xfrm>
            <a:off x="7991797" y="260648"/>
            <a:ext cx="828675" cy="819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7158" y="857232"/>
            <a:ext cx="8520600" cy="5236064"/>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Solution proposed and description:</a:t>
            </a:r>
          </a:p>
          <a:p>
            <a:pPr algn="l" rtl="0">
              <a:spcBef>
                <a:spcPts val="0"/>
              </a:spcBef>
              <a:spcAft>
                <a:spcPts val="0"/>
              </a:spcAft>
            </a:pPr>
            <a:r>
              <a:rPr lang="en-US" sz="2400" b="0" i="0" dirty="0">
                <a:solidFill>
                  <a:srgbClr val="000000"/>
                </a:solidFill>
                <a:effectLst/>
                <a:latin typeface="Arial" panose="020B0604020202020204" pitchFamily="34" charset="0"/>
              </a:rPr>
              <a:t>create a model based on the data analysis to identify if the website is legitimate or a phishing website. The Result will be determined by the two values </a:t>
            </a:r>
            <a:r>
              <a:rPr lang="en-US" sz="2400" b="1" i="0" dirty="0">
                <a:solidFill>
                  <a:srgbClr val="000000"/>
                </a:solidFill>
                <a:effectLst/>
                <a:latin typeface="Arial" panose="020B0604020202020204" pitchFamily="34" charset="0"/>
              </a:rPr>
              <a:t>[1, -1]</a:t>
            </a:r>
            <a:r>
              <a:rPr lang="en-US" sz="2400" b="0" i="0" dirty="0">
                <a:solidFill>
                  <a:srgbClr val="000000"/>
                </a:solidFill>
                <a:effectLst/>
                <a:latin typeface="Arial" panose="020B0604020202020204" pitchFamily="34" charset="0"/>
              </a:rPr>
              <a:t> where </a:t>
            </a:r>
            <a:r>
              <a:rPr lang="en-US" sz="2400" b="1" i="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represent the legitimate and </a:t>
            </a:r>
            <a:r>
              <a:rPr lang="en-US" sz="2400" b="1" i="0" dirty="0">
                <a:solidFill>
                  <a:srgbClr val="000000"/>
                </a:solidFill>
                <a:effectLst/>
                <a:latin typeface="Arial" panose="020B0604020202020204" pitchFamily="34" charset="0"/>
              </a:rPr>
              <a:t>-1</a:t>
            </a:r>
            <a:r>
              <a:rPr lang="en-US" sz="2400" b="0" i="0" dirty="0">
                <a:solidFill>
                  <a:srgbClr val="000000"/>
                </a:solidFill>
                <a:effectLst/>
                <a:latin typeface="Arial" panose="020B0604020202020204" pitchFamily="34" charset="0"/>
              </a:rPr>
              <a:t> represents phishing</a:t>
            </a:r>
            <a:endParaRPr lang="en-US" sz="3200" b="0" i="0" dirty="0">
              <a:solidFill>
                <a:srgbClr val="4A4548"/>
              </a:solidFill>
              <a:effectLst/>
              <a:latin typeface="lato" panose="020F0502020204030203" pitchFamily="34" charset="0"/>
            </a:endParaRPr>
          </a:p>
          <a:p>
            <a:br>
              <a:rPr lang="en-US" sz="3200" dirty="0"/>
            </a:br>
            <a:r>
              <a:rPr lang="en-US" sz="2400" dirty="0"/>
              <a:t>Build a model based on the techniques :</a:t>
            </a:r>
          </a:p>
          <a:p>
            <a:pPr marL="342900" indent="-342900">
              <a:buFont typeface="Arial" panose="020B0604020202020204" pitchFamily="34" charset="0"/>
              <a:buChar char="•"/>
            </a:pPr>
            <a:r>
              <a:rPr lang="en-US" sz="2400" dirty="0"/>
              <a:t>Binary Logistic Regression</a:t>
            </a:r>
          </a:p>
          <a:p>
            <a:pPr marL="342900" indent="-342900">
              <a:buFont typeface="Arial" panose="020B0604020202020204" pitchFamily="34" charset="0"/>
              <a:buChar char="•"/>
            </a:pPr>
            <a:r>
              <a:rPr lang="en-US" sz="2400" dirty="0"/>
              <a:t>Random Forest Classifier</a:t>
            </a:r>
          </a:p>
          <a:p>
            <a:pPr marL="342900" indent="-342900">
              <a:buFont typeface="Arial" panose="020B0604020202020204" pitchFamily="34" charset="0"/>
              <a:buChar char="•"/>
            </a:pPr>
            <a:r>
              <a:rPr lang="en-US" sz="2400" dirty="0" err="1"/>
              <a:t>XGBoost</a:t>
            </a:r>
            <a:r>
              <a:rPr lang="en-US" sz="2400" dirty="0"/>
              <a:t> Classifier</a:t>
            </a:r>
          </a:p>
          <a:p>
            <a:pPr marL="342900" indent="-342900">
              <a:buFont typeface="Arial" panose="020B0604020202020204" pitchFamily="34" charset="0"/>
              <a:buChar char="•"/>
            </a:pPr>
            <a:r>
              <a:rPr lang="en-US" sz="2400" dirty="0" err="1"/>
              <a:t>CatBoost</a:t>
            </a:r>
            <a:r>
              <a:rPr lang="en-US" sz="2400" dirty="0"/>
              <a:t> Classifier</a:t>
            </a:r>
          </a:p>
          <a:p>
            <a:pPr marL="342900" indent="-342900">
              <a:buFont typeface="Arial" panose="020B0604020202020204" pitchFamily="34" charset="0"/>
              <a:buChar char="•"/>
            </a:pPr>
            <a:r>
              <a:rPr lang="en-US" sz="2400" dirty="0" err="1"/>
              <a:t>TabNet</a:t>
            </a:r>
            <a:r>
              <a:rPr lang="en-US" sz="2400" dirty="0"/>
              <a:t> Classifier ( </a:t>
            </a:r>
            <a:r>
              <a:rPr lang="en-IN" sz="2400" dirty="0"/>
              <a:t>sequential attention</a:t>
            </a:r>
            <a:r>
              <a:rPr lang="en-US" sz="2400" dirty="0"/>
              <a:t> deep learning Model)</a:t>
            </a:r>
          </a:p>
          <a:p>
            <a:br>
              <a:rPr lang="en-US" sz="3200" dirty="0"/>
            </a:br>
            <a:endParaRPr kumimoji="0" lang="en-US" sz="3200" b="1" i="0" u="none" strike="noStrike" kern="1200" cap="none" spc="0" normalizeH="0" baseline="0" noProof="0" dirty="0">
              <a:ln>
                <a:noFill/>
              </a:ln>
              <a:solidFill>
                <a:schemeClr val="tx1"/>
              </a:solidFill>
              <a:effectLst/>
              <a:uLnTx/>
              <a:uFillTx/>
              <a:latin typeface="Verdana" pitchFamily="34" charset="0"/>
              <a:ea typeface="Verdana" pitchFamily="34" charset="0"/>
              <a:cs typeface="+mj-cs"/>
            </a:endParaRPr>
          </a:p>
          <a:p>
            <a:pPr marL="0" marR="0" lvl="0" indent="0" algn="l" defTabSz="914400" rtl="0" eaLnBrk="1" fontAlgn="auto" latinLnBrk="0" hangingPunct="1">
              <a:lnSpc>
                <a:spcPct val="115000"/>
              </a:lnSpc>
              <a:spcBef>
                <a:spcPts val="0"/>
              </a:spcBef>
              <a:spcAft>
                <a:spcPts val="0"/>
              </a:spcAft>
              <a:buClrTx/>
              <a:buSzTx/>
              <a:buFontTx/>
              <a:buNone/>
              <a:tabLst/>
              <a:defRPr/>
            </a:pPr>
            <a:b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7956376" y="233586"/>
            <a:ext cx="828675" cy="819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229776" y="411384"/>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EDA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05" y="188640"/>
            <a:ext cx="828675" cy="819150"/>
          </a:xfrm>
          <a:prstGeom prst="rect">
            <a:avLst/>
          </a:prstGeom>
        </p:spPr>
      </p:pic>
      <p:pic>
        <p:nvPicPr>
          <p:cNvPr id="1028" name="Picture 4">
            <a:extLst>
              <a:ext uri="{FF2B5EF4-FFF2-40B4-BE49-F238E27FC236}">
                <a16:creationId xmlns:a16="http://schemas.microsoft.com/office/drawing/2014/main" id="{5158EE52-68D2-4F3A-1C9D-DF90F6F8E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5108"/>
            <a:ext cx="9144000" cy="4549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059EC0D-EEFF-3218-F7DB-DA64AAED2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5700"/>
            <a:ext cx="9144000"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02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4;p18"/>
          <p:cNvSpPr txBox="1">
            <a:spLocks/>
          </p:cNvSpPr>
          <p:nvPr/>
        </p:nvSpPr>
        <p:spPr>
          <a:xfrm>
            <a:off x="251520" y="4728508"/>
            <a:ext cx="8520600" cy="572700"/>
          </a:xfrm>
          <a:prstGeom prst="rect">
            <a:avLst/>
          </a:prstGeom>
        </p:spPr>
        <p:txBody>
          <a:bodyPr spcFirstLastPara="1" vert="horz" wrap="square" lIns="91425" tIns="91425" rIns="91425" bIns="91425" rtlCol="0" anchor="t" anchorCtr="0">
            <a:normAutofit fontScale="6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05" y="188640"/>
            <a:ext cx="828675" cy="819150"/>
          </a:xfrm>
          <a:prstGeom prst="rect">
            <a:avLst/>
          </a:prstGeom>
        </p:spPr>
      </p:pic>
      <p:pic>
        <p:nvPicPr>
          <p:cNvPr id="3074" name="Picture 2">
            <a:extLst>
              <a:ext uri="{FF2B5EF4-FFF2-40B4-BE49-F238E27FC236}">
                <a16:creationId xmlns:a16="http://schemas.microsoft.com/office/drawing/2014/main" id="{CA5870B1-8588-4E5E-93B0-10FBDA590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00808"/>
            <a:ext cx="6834648" cy="4264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B78D-0AE9-EB97-0DF9-BC2C28E5852F}"/>
              </a:ext>
            </a:extLst>
          </p:cNvPr>
          <p:cNvSpPr>
            <a:spLocks noGrp="1"/>
          </p:cNvSpPr>
          <p:nvPr>
            <p:ph type="title"/>
          </p:nvPr>
        </p:nvSpPr>
        <p:spPr/>
        <p:txBody>
          <a:bodyPr/>
          <a:lstStyle/>
          <a:p>
            <a:r>
              <a:rPr lang="en-IN" dirty="0"/>
              <a:t>Correlation Analysis</a:t>
            </a:r>
          </a:p>
        </p:txBody>
      </p:sp>
      <p:pic>
        <p:nvPicPr>
          <p:cNvPr id="5" name="Picture 4">
            <a:extLst>
              <a:ext uri="{FF2B5EF4-FFF2-40B4-BE49-F238E27FC236}">
                <a16:creationId xmlns:a16="http://schemas.microsoft.com/office/drawing/2014/main" id="{2B0ED7E9-D3E0-8FEA-E2C1-A4840180839D}"/>
              </a:ext>
            </a:extLst>
          </p:cNvPr>
          <p:cNvPicPr>
            <a:picLocks noChangeAspect="1"/>
          </p:cNvPicPr>
          <p:nvPr/>
        </p:nvPicPr>
        <p:blipFill>
          <a:blip r:embed="rId2"/>
          <a:stretch>
            <a:fillRect/>
          </a:stretch>
        </p:blipFill>
        <p:spPr>
          <a:xfrm>
            <a:off x="1763688" y="1417638"/>
            <a:ext cx="6226840" cy="4653604"/>
          </a:xfrm>
          <a:prstGeom prst="rect">
            <a:avLst/>
          </a:prstGeom>
        </p:spPr>
      </p:pic>
    </p:spTree>
    <p:extLst>
      <p:ext uri="{BB962C8B-B14F-4D97-AF65-F5344CB8AC3E}">
        <p14:creationId xmlns:p14="http://schemas.microsoft.com/office/powerpoint/2010/main" val="331727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51520" y="327692"/>
            <a:ext cx="8174712" cy="541045"/>
          </a:xfrm>
          <a:prstGeom prst="rect">
            <a:avLst/>
          </a:prstGeom>
        </p:spPr>
        <p:txBody>
          <a:bodyPr spcFirstLastPara="1" vert="horz" wrap="square" lIns="91425" tIns="91425" rIns="91425" bIns="91425" rtlCol="0" anchor="t" anchorCtr="0">
            <a:normAutofit fontScale="6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Methodology</a:t>
            </a:r>
          </a:p>
        </p:txBody>
      </p:sp>
      <p:pic>
        <p:nvPicPr>
          <p:cNvPr id="5" name="Picture 4"/>
          <p:cNvPicPr>
            <a:picLocks noChangeAspect="1"/>
          </p:cNvPicPr>
          <p:nvPr/>
        </p:nvPicPr>
        <p:blipFill>
          <a:blip r:embed="rId2"/>
          <a:stretch>
            <a:fillRect/>
          </a:stretch>
        </p:blipFill>
        <p:spPr>
          <a:xfrm>
            <a:off x="8063805" y="188640"/>
            <a:ext cx="828675" cy="819150"/>
          </a:xfrm>
          <a:prstGeom prst="rect">
            <a:avLst/>
          </a:prstGeom>
        </p:spPr>
      </p:pic>
      <p:sp>
        <p:nvSpPr>
          <p:cNvPr id="2" name="Rectangle: Rounded Corners 1">
            <a:extLst>
              <a:ext uri="{FF2B5EF4-FFF2-40B4-BE49-F238E27FC236}">
                <a16:creationId xmlns:a16="http://schemas.microsoft.com/office/drawing/2014/main" id="{D5FA4F6E-92C3-7803-6354-A97B14B702B2}"/>
              </a:ext>
            </a:extLst>
          </p:cNvPr>
          <p:cNvSpPr/>
          <p:nvPr/>
        </p:nvSpPr>
        <p:spPr>
          <a:xfrm>
            <a:off x="251520" y="1844824"/>
            <a:ext cx="1152128"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96EDB2A2-B93B-273C-7867-7719BFDBF00C}"/>
              </a:ext>
            </a:extLst>
          </p:cNvPr>
          <p:cNvSpPr/>
          <p:nvPr/>
        </p:nvSpPr>
        <p:spPr>
          <a:xfrm>
            <a:off x="395536" y="2132856"/>
            <a:ext cx="8640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Train dataset</a:t>
            </a:r>
          </a:p>
        </p:txBody>
      </p:sp>
      <p:sp>
        <p:nvSpPr>
          <p:cNvPr id="6" name="Rectangle: Rounded Corners 5">
            <a:extLst>
              <a:ext uri="{FF2B5EF4-FFF2-40B4-BE49-F238E27FC236}">
                <a16:creationId xmlns:a16="http://schemas.microsoft.com/office/drawing/2014/main" id="{7A13167D-90BE-06EF-E53F-C29E9181EB8B}"/>
              </a:ext>
            </a:extLst>
          </p:cNvPr>
          <p:cNvSpPr/>
          <p:nvPr/>
        </p:nvSpPr>
        <p:spPr>
          <a:xfrm>
            <a:off x="395536" y="2868389"/>
            <a:ext cx="8640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Test dataset</a:t>
            </a:r>
          </a:p>
        </p:txBody>
      </p:sp>
      <p:sp>
        <p:nvSpPr>
          <p:cNvPr id="7" name="Rectangle: Rounded Corners 6">
            <a:extLst>
              <a:ext uri="{FF2B5EF4-FFF2-40B4-BE49-F238E27FC236}">
                <a16:creationId xmlns:a16="http://schemas.microsoft.com/office/drawing/2014/main" id="{4D8619F7-A74D-915E-B111-30E11C5FC241}"/>
              </a:ext>
            </a:extLst>
          </p:cNvPr>
          <p:cNvSpPr/>
          <p:nvPr/>
        </p:nvSpPr>
        <p:spPr>
          <a:xfrm>
            <a:off x="1736762" y="1412889"/>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EDA Analysis</a:t>
            </a:r>
          </a:p>
        </p:txBody>
      </p:sp>
      <p:sp>
        <p:nvSpPr>
          <p:cNvPr id="8" name="Rectangle: Rounded Corners 7">
            <a:extLst>
              <a:ext uri="{FF2B5EF4-FFF2-40B4-BE49-F238E27FC236}">
                <a16:creationId xmlns:a16="http://schemas.microsoft.com/office/drawing/2014/main" id="{01426290-D554-8D7B-F263-AEF242E42F59}"/>
              </a:ext>
            </a:extLst>
          </p:cNvPr>
          <p:cNvSpPr/>
          <p:nvPr/>
        </p:nvSpPr>
        <p:spPr>
          <a:xfrm>
            <a:off x="3418690" y="1412776"/>
            <a:ext cx="11521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One-hot Encoding</a:t>
            </a:r>
          </a:p>
        </p:txBody>
      </p:sp>
      <p:sp>
        <p:nvSpPr>
          <p:cNvPr id="9" name="Rectangle 8">
            <a:extLst>
              <a:ext uri="{FF2B5EF4-FFF2-40B4-BE49-F238E27FC236}">
                <a16:creationId xmlns:a16="http://schemas.microsoft.com/office/drawing/2014/main" id="{249936CC-8937-9796-A2B6-21C853516B2D}"/>
              </a:ext>
            </a:extLst>
          </p:cNvPr>
          <p:cNvSpPr/>
          <p:nvPr/>
        </p:nvSpPr>
        <p:spPr>
          <a:xfrm>
            <a:off x="3275856" y="1007788"/>
            <a:ext cx="1512168" cy="119707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5AFC770-A8AA-CCAC-7CA4-C5A4942B3C98}"/>
              </a:ext>
            </a:extLst>
          </p:cNvPr>
          <p:cNvSpPr/>
          <p:nvPr/>
        </p:nvSpPr>
        <p:spPr>
          <a:xfrm>
            <a:off x="6201258" y="700391"/>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collinearity Analysis</a:t>
            </a:r>
          </a:p>
        </p:txBody>
      </p:sp>
      <p:sp>
        <p:nvSpPr>
          <p:cNvPr id="13" name="Rectangle: Rounded Corners 12">
            <a:extLst>
              <a:ext uri="{FF2B5EF4-FFF2-40B4-BE49-F238E27FC236}">
                <a16:creationId xmlns:a16="http://schemas.microsoft.com/office/drawing/2014/main" id="{63DA49BF-7A6F-0C8A-760C-3C72E7ECAE2B}"/>
              </a:ext>
            </a:extLst>
          </p:cNvPr>
          <p:cNvSpPr/>
          <p:nvPr/>
        </p:nvSpPr>
        <p:spPr>
          <a:xfrm>
            <a:off x="6210192" y="1442946"/>
            <a:ext cx="1512168" cy="735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Drop highly corelated features</a:t>
            </a:r>
          </a:p>
        </p:txBody>
      </p:sp>
      <p:sp>
        <p:nvSpPr>
          <p:cNvPr id="14" name="Rectangle 13">
            <a:extLst>
              <a:ext uri="{FF2B5EF4-FFF2-40B4-BE49-F238E27FC236}">
                <a16:creationId xmlns:a16="http://schemas.microsoft.com/office/drawing/2014/main" id="{25C4DBF5-989D-5315-183A-8A1D298C2A94}"/>
              </a:ext>
            </a:extLst>
          </p:cNvPr>
          <p:cNvSpPr/>
          <p:nvPr/>
        </p:nvSpPr>
        <p:spPr>
          <a:xfrm>
            <a:off x="5868144" y="437354"/>
            <a:ext cx="2133314" cy="302181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02B1DC3-DB45-9628-2010-2B438354AB31}"/>
              </a:ext>
            </a:extLst>
          </p:cNvPr>
          <p:cNvSpPr/>
          <p:nvPr/>
        </p:nvSpPr>
        <p:spPr>
          <a:xfrm>
            <a:off x="6273266" y="2523066"/>
            <a:ext cx="1512168" cy="735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Recursive feature elimination (RFE)</a:t>
            </a:r>
          </a:p>
        </p:txBody>
      </p:sp>
      <p:sp>
        <p:nvSpPr>
          <p:cNvPr id="16" name="Rectangle: Rounded Corners 15">
            <a:extLst>
              <a:ext uri="{FF2B5EF4-FFF2-40B4-BE49-F238E27FC236}">
                <a16:creationId xmlns:a16="http://schemas.microsoft.com/office/drawing/2014/main" id="{E727D692-C55C-EF9A-5FA4-CD017B0D519D}"/>
              </a:ext>
            </a:extLst>
          </p:cNvPr>
          <p:cNvSpPr/>
          <p:nvPr/>
        </p:nvSpPr>
        <p:spPr>
          <a:xfrm>
            <a:off x="2888890" y="2752688"/>
            <a:ext cx="2259174" cy="964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Repeated stratified K-fold - split ratio 80:20</a:t>
            </a:r>
          </a:p>
        </p:txBody>
      </p:sp>
      <p:sp>
        <p:nvSpPr>
          <p:cNvPr id="17" name="Rectangle: Rounded Corners 16">
            <a:extLst>
              <a:ext uri="{FF2B5EF4-FFF2-40B4-BE49-F238E27FC236}">
                <a16:creationId xmlns:a16="http://schemas.microsoft.com/office/drawing/2014/main" id="{03B05377-1EAE-C10F-B10E-DC62F4AEF12F}"/>
              </a:ext>
            </a:extLst>
          </p:cNvPr>
          <p:cNvSpPr/>
          <p:nvPr/>
        </p:nvSpPr>
        <p:spPr>
          <a:xfrm>
            <a:off x="6372200" y="4351911"/>
            <a:ext cx="1872208" cy="1122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Model building</a:t>
            </a:r>
          </a:p>
          <a:p>
            <a:pPr algn="ctr"/>
            <a:r>
              <a:rPr lang="en-IN" sz="1200" dirty="0"/>
              <a:t>Loss </a:t>
            </a:r>
            <a:r>
              <a:rPr lang="en-IN" sz="1200" dirty="0" err="1"/>
              <a:t>fn</a:t>
            </a:r>
            <a:r>
              <a:rPr lang="en-IN" sz="1200" dirty="0"/>
              <a:t> : Cross-</a:t>
            </a:r>
            <a:r>
              <a:rPr lang="en-IN" sz="1200" dirty="0" err="1"/>
              <a:t>Enthropy</a:t>
            </a:r>
            <a:endParaRPr lang="en-IN" sz="1200" dirty="0"/>
          </a:p>
          <a:p>
            <a:pPr algn="ctr"/>
            <a:r>
              <a:rPr lang="en-IN" sz="1200" dirty="0" err="1"/>
              <a:t>Evalvulation</a:t>
            </a:r>
            <a:r>
              <a:rPr lang="en-IN" sz="1200" dirty="0"/>
              <a:t> : accuracy</a:t>
            </a:r>
          </a:p>
          <a:p>
            <a:pPr algn="ctr"/>
            <a:r>
              <a:rPr lang="en-IN" sz="1200" dirty="0"/>
              <a:t> </a:t>
            </a:r>
          </a:p>
        </p:txBody>
      </p:sp>
      <p:sp>
        <p:nvSpPr>
          <p:cNvPr id="18" name="Rectangle: Rounded Corners 17">
            <a:extLst>
              <a:ext uri="{FF2B5EF4-FFF2-40B4-BE49-F238E27FC236}">
                <a16:creationId xmlns:a16="http://schemas.microsoft.com/office/drawing/2014/main" id="{926ED044-E48A-97DF-A759-9326E12AEBD6}"/>
              </a:ext>
            </a:extLst>
          </p:cNvPr>
          <p:cNvSpPr/>
          <p:nvPr/>
        </p:nvSpPr>
        <p:spPr>
          <a:xfrm>
            <a:off x="3779912" y="4349533"/>
            <a:ext cx="1872208" cy="1122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Hyper-parameter tuning:</a:t>
            </a:r>
          </a:p>
          <a:p>
            <a:pPr algn="ctr"/>
            <a:r>
              <a:rPr lang="en-IN" sz="1200" dirty="0" err="1"/>
              <a:t>GridsearchCV,Optuna</a:t>
            </a:r>
            <a:endParaRPr lang="en-IN" sz="1200" dirty="0"/>
          </a:p>
        </p:txBody>
      </p:sp>
      <p:sp>
        <p:nvSpPr>
          <p:cNvPr id="19" name="Rectangle: Rounded Corners 18">
            <a:extLst>
              <a:ext uri="{FF2B5EF4-FFF2-40B4-BE49-F238E27FC236}">
                <a16:creationId xmlns:a16="http://schemas.microsoft.com/office/drawing/2014/main" id="{E574FDB1-B9CA-7DC9-870D-3A763E2875D0}"/>
              </a:ext>
            </a:extLst>
          </p:cNvPr>
          <p:cNvSpPr/>
          <p:nvPr/>
        </p:nvSpPr>
        <p:spPr>
          <a:xfrm>
            <a:off x="1546482" y="4349533"/>
            <a:ext cx="1513350" cy="663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Best Model</a:t>
            </a:r>
          </a:p>
        </p:txBody>
      </p:sp>
      <p:sp>
        <p:nvSpPr>
          <p:cNvPr id="20" name="Rectangle: Rounded Corners 19">
            <a:extLst>
              <a:ext uri="{FF2B5EF4-FFF2-40B4-BE49-F238E27FC236}">
                <a16:creationId xmlns:a16="http://schemas.microsoft.com/office/drawing/2014/main" id="{2BD59F61-0FA6-4C63-0AAA-1C91206E562C}"/>
              </a:ext>
            </a:extLst>
          </p:cNvPr>
          <p:cNvSpPr/>
          <p:nvPr/>
        </p:nvSpPr>
        <p:spPr>
          <a:xfrm>
            <a:off x="70909" y="5534546"/>
            <a:ext cx="1513350" cy="663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Final result</a:t>
            </a:r>
          </a:p>
        </p:txBody>
      </p:sp>
      <p:cxnSp>
        <p:nvCxnSpPr>
          <p:cNvPr id="24" name="Connector: Elbow 23">
            <a:extLst>
              <a:ext uri="{FF2B5EF4-FFF2-40B4-BE49-F238E27FC236}">
                <a16:creationId xmlns:a16="http://schemas.microsoft.com/office/drawing/2014/main" id="{0D554025-BAD3-B53F-8355-D5445B2C3192}"/>
              </a:ext>
            </a:extLst>
          </p:cNvPr>
          <p:cNvCxnSpPr>
            <a:stCxn id="4" idx="0"/>
            <a:endCxn id="7" idx="1"/>
          </p:cNvCxnSpPr>
          <p:nvPr/>
        </p:nvCxnSpPr>
        <p:spPr>
          <a:xfrm rot="5400000" flipH="1" flipV="1">
            <a:off x="1030202" y="1426296"/>
            <a:ext cx="503943" cy="9091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F7286-DE34-A881-3FB0-E84082A0FE38}"/>
              </a:ext>
            </a:extLst>
          </p:cNvPr>
          <p:cNvCxnSpPr>
            <a:cxnSpLocks/>
            <a:stCxn id="7" idx="3"/>
            <a:endCxn id="8" idx="1"/>
          </p:cNvCxnSpPr>
          <p:nvPr/>
        </p:nvCxnSpPr>
        <p:spPr>
          <a:xfrm flipV="1">
            <a:off x="2888890" y="1628800"/>
            <a:ext cx="529800" cy="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09492D7-2232-5BC6-3ACE-146D393725E1}"/>
              </a:ext>
            </a:extLst>
          </p:cNvPr>
          <p:cNvSpPr txBox="1"/>
          <p:nvPr/>
        </p:nvSpPr>
        <p:spPr>
          <a:xfrm>
            <a:off x="2970114" y="620927"/>
            <a:ext cx="2133314" cy="369332"/>
          </a:xfrm>
          <a:prstGeom prst="rect">
            <a:avLst/>
          </a:prstGeom>
          <a:noFill/>
        </p:spPr>
        <p:txBody>
          <a:bodyPr wrap="square" rtlCol="0">
            <a:spAutoFit/>
          </a:bodyPr>
          <a:lstStyle/>
          <a:p>
            <a:r>
              <a:rPr lang="en-IN" dirty="0"/>
              <a:t>Feature Engineering</a:t>
            </a:r>
          </a:p>
        </p:txBody>
      </p:sp>
      <p:sp>
        <p:nvSpPr>
          <p:cNvPr id="32" name="TextBox 31">
            <a:extLst>
              <a:ext uri="{FF2B5EF4-FFF2-40B4-BE49-F238E27FC236}">
                <a16:creationId xmlns:a16="http://schemas.microsoft.com/office/drawing/2014/main" id="{B83182DB-B0DB-7230-C9D4-E97F751B8E20}"/>
              </a:ext>
            </a:extLst>
          </p:cNvPr>
          <p:cNvSpPr txBox="1"/>
          <p:nvPr/>
        </p:nvSpPr>
        <p:spPr>
          <a:xfrm>
            <a:off x="5535030" y="124123"/>
            <a:ext cx="2709378" cy="276999"/>
          </a:xfrm>
          <a:prstGeom prst="rect">
            <a:avLst/>
          </a:prstGeom>
          <a:noFill/>
        </p:spPr>
        <p:txBody>
          <a:bodyPr wrap="square" rtlCol="0">
            <a:spAutoFit/>
          </a:bodyPr>
          <a:lstStyle/>
          <a:p>
            <a:r>
              <a:rPr lang="en-IN" sz="1200" dirty="0"/>
              <a:t>Feature Selection (Logistic regression)</a:t>
            </a:r>
          </a:p>
        </p:txBody>
      </p:sp>
      <p:sp>
        <p:nvSpPr>
          <p:cNvPr id="33" name="TextBox 32">
            <a:extLst>
              <a:ext uri="{FF2B5EF4-FFF2-40B4-BE49-F238E27FC236}">
                <a16:creationId xmlns:a16="http://schemas.microsoft.com/office/drawing/2014/main" id="{62883819-EB3F-4A94-9620-3F307DA77D85}"/>
              </a:ext>
            </a:extLst>
          </p:cNvPr>
          <p:cNvSpPr txBox="1"/>
          <p:nvPr/>
        </p:nvSpPr>
        <p:spPr>
          <a:xfrm>
            <a:off x="2688817" y="5898178"/>
            <a:ext cx="6358654" cy="461665"/>
          </a:xfrm>
          <a:prstGeom prst="rect">
            <a:avLst/>
          </a:prstGeom>
          <a:noFill/>
        </p:spPr>
        <p:txBody>
          <a:bodyPr wrap="square" rtlCol="0">
            <a:spAutoFit/>
          </a:bodyPr>
          <a:lstStyle/>
          <a:p>
            <a:r>
              <a:rPr lang="en-IN" sz="1200" dirty="0"/>
              <a:t>Feature selection is performed only for logistic regression as decision and boosting trees are immune to collinearity and the dataset does not contain large number of features </a:t>
            </a:r>
          </a:p>
        </p:txBody>
      </p:sp>
      <p:cxnSp>
        <p:nvCxnSpPr>
          <p:cNvPr id="35" name="Straight Arrow Connector 34">
            <a:extLst>
              <a:ext uri="{FF2B5EF4-FFF2-40B4-BE49-F238E27FC236}">
                <a16:creationId xmlns:a16="http://schemas.microsoft.com/office/drawing/2014/main" id="{6CBA1BB1-6455-107D-EFA8-221D5EFC8817}"/>
              </a:ext>
            </a:extLst>
          </p:cNvPr>
          <p:cNvCxnSpPr>
            <a:cxnSpLocks/>
          </p:cNvCxnSpPr>
          <p:nvPr/>
        </p:nvCxnSpPr>
        <p:spPr>
          <a:xfrm>
            <a:off x="5123330" y="3149421"/>
            <a:ext cx="744814" cy="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29E9731-F1B5-DE61-CA72-492F39BF766E}"/>
              </a:ext>
            </a:extLst>
          </p:cNvPr>
          <p:cNvCxnSpPr>
            <a:stCxn id="17" idx="1"/>
            <a:endCxn id="18" idx="3"/>
          </p:cNvCxnSpPr>
          <p:nvPr/>
        </p:nvCxnSpPr>
        <p:spPr>
          <a:xfrm flipH="1" flipV="1">
            <a:off x="5652120" y="4910550"/>
            <a:ext cx="720080" cy="2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B15955D-41D0-00A9-E8E7-6610EF571035}"/>
              </a:ext>
            </a:extLst>
          </p:cNvPr>
          <p:cNvCxnSpPr>
            <a:endCxn id="19" idx="3"/>
          </p:cNvCxnSpPr>
          <p:nvPr/>
        </p:nvCxnSpPr>
        <p:spPr>
          <a:xfrm rot="10800000">
            <a:off x="3059832" y="4681299"/>
            <a:ext cx="648072" cy="456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83FCF6D-127B-ABD2-919C-46053B37F55E}"/>
              </a:ext>
            </a:extLst>
          </p:cNvPr>
          <p:cNvCxnSpPr>
            <a:stCxn id="19" idx="2"/>
            <a:endCxn id="20" idx="3"/>
          </p:cNvCxnSpPr>
          <p:nvPr/>
        </p:nvCxnSpPr>
        <p:spPr>
          <a:xfrm rot="5400000">
            <a:off x="1517084" y="5080239"/>
            <a:ext cx="853248" cy="7188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30055E-E3B5-2D57-4B9D-1E3BF1AAFE51}"/>
              </a:ext>
            </a:extLst>
          </p:cNvPr>
          <p:cNvCxnSpPr>
            <a:cxnSpLocks/>
            <a:stCxn id="6" idx="2"/>
            <a:endCxn id="20" idx="0"/>
          </p:cNvCxnSpPr>
          <p:nvPr/>
        </p:nvCxnSpPr>
        <p:spPr>
          <a:xfrm>
            <a:off x="827584" y="3300437"/>
            <a:ext cx="0" cy="223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3AD2942-515B-6CB4-ACFE-F08EEAA8B326}"/>
              </a:ext>
            </a:extLst>
          </p:cNvPr>
          <p:cNvCxnSpPr>
            <a:stCxn id="16" idx="2"/>
            <a:endCxn id="17" idx="0"/>
          </p:cNvCxnSpPr>
          <p:nvPr/>
        </p:nvCxnSpPr>
        <p:spPr>
          <a:xfrm rot="16200000" flipH="1">
            <a:off x="5345951" y="2389557"/>
            <a:ext cx="634879" cy="3289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7E77BB-D9D6-672C-B705-FBD565B20D35}"/>
              </a:ext>
            </a:extLst>
          </p:cNvPr>
          <p:cNvCxnSpPr>
            <a:stCxn id="9" idx="2"/>
            <a:endCxn id="16" idx="0"/>
          </p:cNvCxnSpPr>
          <p:nvPr/>
        </p:nvCxnSpPr>
        <p:spPr>
          <a:xfrm flipH="1">
            <a:off x="4018477" y="2204863"/>
            <a:ext cx="13463" cy="547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97A9618-B11D-F176-C03C-1A799C1103C7}"/>
              </a:ext>
            </a:extLst>
          </p:cNvPr>
          <p:cNvSpPr txBox="1"/>
          <p:nvPr/>
        </p:nvSpPr>
        <p:spPr>
          <a:xfrm>
            <a:off x="2437504" y="2392649"/>
            <a:ext cx="2133314" cy="307777"/>
          </a:xfrm>
          <a:prstGeom prst="rect">
            <a:avLst/>
          </a:prstGeom>
          <a:noFill/>
        </p:spPr>
        <p:txBody>
          <a:bodyPr wrap="square" rtlCol="0">
            <a:spAutoFit/>
          </a:bodyPr>
          <a:lstStyle/>
          <a:p>
            <a:r>
              <a:rPr lang="en-IN" sz="1400" dirty="0"/>
              <a:t>Train-validation split</a:t>
            </a:r>
          </a:p>
        </p:txBody>
      </p:sp>
      <p:cxnSp>
        <p:nvCxnSpPr>
          <p:cNvPr id="53" name="Straight Arrow Connector 52">
            <a:extLst>
              <a:ext uri="{FF2B5EF4-FFF2-40B4-BE49-F238E27FC236}">
                <a16:creationId xmlns:a16="http://schemas.microsoft.com/office/drawing/2014/main" id="{ACFDF4D8-735C-98D1-4DDE-3C0BA2EE8E91}"/>
              </a:ext>
            </a:extLst>
          </p:cNvPr>
          <p:cNvCxnSpPr/>
          <p:nvPr/>
        </p:nvCxnSpPr>
        <p:spPr>
          <a:xfrm>
            <a:off x="5148064" y="1628800"/>
            <a:ext cx="43368" cy="3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92973" y="260648"/>
            <a:ext cx="6627299" cy="747142"/>
          </a:xfrm>
          <a:prstGeom prst="rect">
            <a:avLst/>
          </a:prstGeom>
        </p:spPr>
        <p:txBody>
          <a:bodyPr spcFirstLastPara="1" vert="horz" wrap="square" lIns="91425" tIns="91425" rIns="91425" bIns="91425" rtlCol="0" anchor="t" anchorCtr="0">
            <a:normAutofit fontScale="900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Train-validation accuracies </a:t>
            </a:r>
          </a:p>
        </p:txBody>
      </p:sp>
      <p:pic>
        <p:nvPicPr>
          <p:cNvPr id="4" name="Picture 3"/>
          <p:cNvPicPr>
            <a:picLocks noChangeAspect="1"/>
          </p:cNvPicPr>
          <p:nvPr/>
        </p:nvPicPr>
        <p:blipFill>
          <a:blip r:embed="rId2"/>
          <a:stretch>
            <a:fillRect/>
          </a:stretch>
        </p:blipFill>
        <p:spPr>
          <a:xfrm>
            <a:off x="8063805" y="188640"/>
            <a:ext cx="828675" cy="819150"/>
          </a:xfrm>
          <a:prstGeom prst="rect">
            <a:avLst/>
          </a:prstGeom>
        </p:spPr>
      </p:pic>
      <p:graphicFrame>
        <p:nvGraphicFramePr>
          <p:cNvPr id="2" name="Table 4">
            <a:extLst>
              <a:ext uri="{FF2B5EF4-FFF2-40B4-BE49-F238E27FC236}">
                <a16:creationId xmlns:a16="http://schemas.microsoft.com/office/drawing/2014/main" id="{9ED536DE-E642-8B1E-FBDF-EA817D2EB3FA}"/>
              </a:ext>
            </a:extLst>
          </p:cNvPr>
          <p:cNvGraphicFramePr>
            <a:graphicFrameLocks noGrp="1"/>
          </p:cNvGraphicFramePr>
          <p:nvPr>
            <p:extLst>
              <p:ext uri="{D42A27DB-BD31-4B8C-83A1-F6EECF244321}">
                <p14:modId xmlns:p14="http://schemas.microsoft.com/office/powerpoint/2010/main" val="2733114148"/>
              </p:ext>
            </p:extLst>
          </p:nvPr>
        </p:nvGraphicFramePr>
        <p:xfrm>
          <a:off x="755576" y="1397000"/>
          <a:ext cx="7560839" cy="3672840"/>
        </p:xfrm>
        <a:graphic>
          <a:graphicData uri="http://schemas.openxmlformats.org/drawingml/2006/table">
            <a:tbl>
              <a:tblPr firstRow="1" bandRow="1">
                <a:tableStyleId>{5C22544A-7EE6-4342-B048-85BDC9FD1C3A}</a:tableStyleId>
              </a:tblPr>
              <a:tblGrid>
                <a:gridCol w="3648418">
                  <a:extLst>
                    <a:ext uri="{9D8B030D-6E8A-4147-A177-3AD203B41FA5}">
                      <a16:colId xmlns:a16="http://schemas.microsoft.com/office/drawing/2014/main" val="3697904476"/>
                    </a:ext>
                  </a:extLst>
                </a:gridCol>
                <a:gridCol w="2062149">
                  <a:extLst>
                    <a:ext uri="{9D8B030D-6E8A-4147-A177-3AD203B41FA5}">
                      <a16:colId xmlns:a16="http://schemas.microsoft.com/office/drawing/2014/main" val="2190305516"/>
                    </a:ext>
                  </a:extLst>
                </a:gridCol>
                <a:gridCol w="1850272">
                  <a:extLst>
                    <a:ext uri="{9D8B030D-6E8A-4147-A177-3AD203B41FA5}">
                      <a16:colId xmlns:a16="http://schemas.microsoft.com/office/drawing/2014/main" val="1090146614"/>
                    </a:ext>
                  </a:extLst>
                </a:gridCol>
              </a:tblGrid>
              <a:tr h="370840">
                <a:tc>
                  <a:txBody>
                    <a:bodyPr/>
                    <a:lstStyle/>
                    <a:p>
                      <a:endParaRPr lang="en-IN" dirty="0"/>
                    </a:p>
                  </a:txBody>
                  <a:tcPr/>
                </a:tc>
                <a:tc>
                  <a:txBody>
                    <a:bodyPr/>
                    <a:lstStyle/>
                    <a:p>
                      <a:r>
                        <a:rPr lang="en-IN" dirty="0"/>
                        <a:t>Train Accuracy (%)</a:t>
                      </a:r>
                    </a:p>
                  </a:txBody>
                  <a:tcPr/>
                </a:tc>
                <a:tc>
                  <a:txBody>
                    <a:bodyPr/>
                    <a:lstStyle/>
                    <a:p>
                      <a:r>
                        <a:rPr lang="en-IN" dirty="0"/>
                        <a:t>Validation accuracy (%)</a:t>
                      </a:r>
                    </a:p>
                  </a:txBody>
                  <a:tcPr/>
                </a:tc>
                <a:extLst>
                  <a:ext uri="{0D108BD9-81ED-4DB2-BD59-A6C34878D82A}">
                    <a16:rowId xmlns:a16="http://schemas.microsoft.com/office/drawing/2014/main" val="252469136"/>
                  </a:ext>
                </a:extLst>
              </a:tr>
              <a:tr h="370840">
                <a:tc>
                  <a:txBody>
                    <a:bodyPr/>
                    <a:lstStyle/>
                    <a:p>
                      <a:pPr marL="0" indent="0">
                        <a:buFont typeface="Arial" panose="020B0604020202020204" pitchFamily="34" charset="0"/>
                        <a:buNone/>
                      </a:pPr>
                      <a:r>
                        <a:rPr lang="en-US" sz="1800" dirty="0"/>
                        <a:t>Binary Logistic Regression</a:t>
                      </a:r>
                    </a:p>
                  </a:txBody>
                  <a:tcPr/>
                </a:tc>
                <a:tc>
                  <a:txBody>
                    <a:bodyPr/>
                    <a:lstStyle/>
                    <a:p>
                      <a:r>
                        <a:rPr lang="en-IN" dirty="0"/>
                        <a:t>93.81</a:t>
                      </a:r>
                    </a:p>
                  </a:txBody>
                  <a:tcPr/>
                </a:tc>
                <a:tc>
                  <a:txBody>
                    <a:bodyPr/>
                    <a:lstStyle/>
                    <a:p>
                      <a:r>
                        <a:rPr lang="en-IN" dirty="0"/>
                        <a:t>92.17</a:t>
                      </a:r>
                    </a:p>
                  </a:txBody>
                  <a:tcPr/>
                </a:tc>
                <a:extLst>
                  <a:ext uri="{0D108BD9-81ED-4DB2-BD59-A6C34878D82A}">
                    <a16:rowId xmlns:a16="http://schemas.microsoft.com/office/drawing/2014/main" val="5370154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Random Forest Classifier</a:t>
                      </a:r>
                    </a:p>
                    <a:p>
                      <a:endParaRPr lang="en-IN" dirty="0"/>
                    </a:p>
                  </a:txBody>
                  <a:tcPr/>
                </a:tc>
                <a:tc>
                  <a:txBody>
                    <a:bodyPr/>
                    <a:lstStyle/>
                    <a:p>
                      <a:r>
                        <a:rPr lang="en-IN" dirty="0"/>
                        <a:t>96.86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96.62</a:t>
                      </a:r>
                    </a:p>
                    <a:p>
                      <a:endParaRPr lang="en-IN" dirty="0"/>
                    </a:p>
                  </a:txBody>
                  <a:tcPr/>
                </a:tc>
                <a:extLst>
                  <a:ext uri="{0D108BD9-81ED-4DB2-BD59-A6C34878D82A}">
                    <a16:rowId xmlns:a16="http://schemas.microsoft.com/office/drawing/2014/main" val="14965523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XGBoost</a:t>
                      </a:r>
                      <a:r>
                        <a:rPr lang="en-US" sz="1800" dirty="0"/>
                        <a:t> Classifier</a:t>
                      </a:r>
                    </a:p>
                    <a:p>
                      <a:endParaRPr lang="en-IN" dirty="0"/>
                    </a:p>
                  </a:txBody>
                  <a:tcPr/>
                </a:tc>
                <a:tc>
                  <a:txBody>
                    <a:bodyPr/>
                    <a:lstStyle/>
                    <a:p>
                      <a:r>
                        <a:rPr lang="en-IN" dirty="0"/>
                        <a:t>96.64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96.309</a:t>
                      </a:r>
                    </a:p>
                    <a:p>
                      <a:endParaRPr lang="en-IN" dirty="0"/>
                    </a:p>
                  </a:txBody>
                  <a:tcPr/>
                </a:tc>
                <a:extLst>
                  <a:ext uri="{0D108BD9-81ED-4DB2-BD59-A6C34878D82A}">
                    <a16:rowId xmlns:a16="http://schemas.microsoft.com/office/drawing/2014/main" val="6306114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CatBoost</a:t>
                      </a:r>
                      <a:r>
                        <a:rPr lang="en-US" sz="1800" dirty="0"/>
                        <a:t> Classifier</a:t>
                      </a:r>
                    </a:p>
                    <a:p>
                      <a:endParaRPr lang="en-IN" dirty="0"/>
                    </a:p>
                  </a:txBody>
                  <a:tcPr/>
                </a:tc>
                <a:tc>
                  <a:txBody>
                    <a:bodyPr/>
                    <a:lstStyle/>
                    <a:p>
                      <a:r>
                        <a:rPr lang="en-IN" dirty="0"/>
                        <a:t>97.38</a:t>
                      </a:r>
                    </a:p>
                  </a:txBody>
                  <a:tcPr/>
                </a:tc>
                <a:tc>
                  <a:txBody>
                    <a:bodyPr/>
                    <a:lstStyle/>
                    <a:p>
                      <a:r>
                        <a:rPr lang="en-IN" dirty="0"/>
                        <a:t>96.64</a:t>
                      </a:r>
                    </a:p>
                  </a:txBody>
                  <a:tcPr/>
                </a:tc>
                <a:extLst>
                  <a:ext uri="{0D108BD9-81ED-4DB2-BD59-A6C34878D82A}">
                    <a16:rowId xmlns:a16="http://schemas.microsoft.com/office/drawing/2014/main" val="2412150774"/>
                  </a:ext>
                </a:extLst>
              </a:tr>
              <a:tr h="370840">
                <a:tc>
                  <a:txBody>
                    <a:bodyPr/>
                    <a:lstStyle/>
                    <a:p>
                      <a:r>
                        <a:rPr lang="en-US" sz="1800" dirty="0" err="1"/>
                        <a:t>TabNet</a:t>
                      </a:r>
                      <a:r>
                        <a:rPr lang="en-US" sz="1800" dirty="0"/>
                        <a:t> Classifier  (Best Model)</a:t>
                      </a:r>
                      <a:endParaRPr lang="en-IN" dirty="0"/>
                    </a:p>
                  </a:txBody>
                  <a:tcPr/>
                </a:tc>
                <a:tc>
                  <a:txBody>
                    <a:bodyPr/>
                    <a:lstStyle/>
                    <a:p>
                      <a:r>
                        <a:rPr lang="en-IN" dirty="0"/>
                        <a:t>97.99</a:t>
                      </a:r>
                    </a:p>
                  </a:txBody>
                  <a:tcPr/>
                </a:tc>
                <a:tc>
                  <a:txBody>
                    <a:bodyPr/>
                    <a:lstStyle/>
                    <a:p>
                      <a:r>
                        <a:rPr lang="en-IN" dirty="0"/>
                        <a:t>97.76</a:t>
                      </a:r>
                    </a:p>
                  </a:txBody>
                  <a:tcPr/>
                </a:tc>
                <a:extLst>
                  <a:ext uri="{0D108BD9-81ED-4DB2-BD59-A6C34878D82A}">
                    <a16:rowId xmlns:a16="http://schemas.microsoft.com/office/drawing/2014/main" val="1040737667"/>
                  </a:ext>
                </a:extLst>
              </a:tr>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17433707"/>
                  </a:ext>
                </a:extLst>
              </a:tr>
            </a:tbl>
          </a:graphicData>
        </a:graphic>
      </p:graphicFrame>
    </p:spTree>
    <p:extLst>
      <p:ext uri="{BB962C8B-B14F-4D97-AF65-F5344CB8AC3E}">
        <p14:creationId xmlns:p14="http://schemas.microsoft.com/office/powerpoint/2010/main" val="629401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4839</TotalTime>
  <Words>401</Words>
  <Application>Microsoft Office PowerPoint</Application>
  <PresentationFormat>On-screen Show (4:3)</PresentationFormat>
  <Paragraphs>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lato</vt:lpstr>
      <vt:lpstr>lato</vt:lpstr>
      <vt:lpstr>Roboto Slab</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Correlation Analysis</vt:lpstr>
      <vt:lpstr>PowerPoint Presentation</vt:lpstr>
      <vt:lpstr>PowerPoint Presentation</vt:lpstr>
      <vt:lpstr>PowerPoint Presentation</vt:lpstr>
      <vt:lpstr>PowerPoint Presentation</vt:lpstr>
      <vt:lpstr>TabNet Classifier :Loss vs Epoch</vt:lpstr>
      <vt:lpstr>TabNet Classifier :Classification report</vt:lpstr>
      <vt:lpstr>TabNet Classifier: feature Importance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Tarun Mukku</cp:lastModifiedBy>
  <cp:revision>45</cp:revision>
  <dcterms:created xsi:type="dcterms:W3CDTF">2022-04-28T06:07:44Z</dcterms:created>
  <dcterms:modified xsi:type="dcterms:W3CDTF">2022-06-20T10:22:10Z</dcterms:modified>
</cp:coreProperties>
</file>