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63" r:id="rId8"/>
    <p:sldId id="259" r:id="rId9"/>
    <p:sldId id="260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10EA-F753-BE39-4176-BE814C895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A1C93-3DCB-5A6F-67C9-483D6BDC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7FFA-77F8-A016-0517-8B16110F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6F09-4185-FE58-3FB2-BC018975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447A-A278-D61A-2A59-2B2CAAD2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478E-90AB-A96E-52AE-7B4843DF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F4DE2-5996-F72D-54B2-1B5D7337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0B147-78EE-831E-F4D0-AAD29428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DF93-A5D4-EF09-ECEB-70B722C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4C91-A158-BCE0-90AC-37CEF9D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F76DA-3D20-5C29-9A04-68B8629C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79EE-AC90-5D22-9D4D-56840422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60A3-B4DD-DDC3-3E50-6235CB24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B678-BE4A-3BCC-6F48-A6E70CC9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1627-A332-B37C-08D5-087650B0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8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73F0-C317-21B8-B513-A2D19A76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C600-C531-9419-BE1F-BBD3BD54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418D-04C4-353D-C70B-1BB98166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B9BA-6402-E2B3-1B74-126F1D57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D007-58CA-F5A9-0177-D56FD4D3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6E93-5817-DF7B-A66F-B0DBD325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458D-05F1-0266-5086-9DE4E53E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C321-7777-0C2D-9318-40C7CF70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ABAC-8C2E-5C36-E7DF-B95BCFDF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0B61-0A0F-02BB-167B-73DA7472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2672-D676-546E-4B9D-DA4942E3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C642-5D5C-06C4-CBFF-0365F0A7A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B7F73-1FB3-BDA3-0FDB-A00F4675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13E5C-554C-ED43-6963-93FF19DC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DB4E-AAB4-FC2F-5F29-D21AE524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DE48-D4E6-2E1B-FDB3-81043683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4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4FFA-8F0D-9227-7C70-541D0B0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FFB2-2604-358F-A8FC-AD8E7D45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3D415-A915-5786-A401-74E8B364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0EB01-B8A3-38B4-6EE7-15F62E8A5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94630-F163-9B5D-471B-0D3755C95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9819B-0531-56E6-692A-7CE9FC1B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2D465-387D-B0D6-E6FB-2C63108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EE2DF-A84D-F4C1-26FC-8ADA629B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2121-3F35-386F-F619-6DE4DE3B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1E58D-A36C-0C73-53D6-F359592E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5B9D8-815F-02A3-0B3A-B61529D0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54144-1EDF-1115-DAF2-0D4CD16D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49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5054B-CFC4-CC12-B269-6D8630AC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75E01-40A3-6BD2-8ADE-0DB703ED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06B9-5D88-EBDA-6846-A28ACD03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6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0F29-2CF6-CE75-E060-9B1D64B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90BC-9F66-BD0A-AA1F-0BC4B7E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A390A-E9F1-E2E3-788B-A102028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B97BF-F489-F6D8-9CDD-0CC70488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2BBD-1465-C4E3-A9AB-817CC0B1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CF15-8605-9948-9D45-63349888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C725-E42C-65CD-6FEA-93964164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773A2-0110-6340-96AE-46D8EA2AD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495C8-DB72-F7B8-1A37-A2BCE544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E4D4-CF5B-FDD2-4994-834ACDD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12908-D055-D4AE-402C-79208F3C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8E875-8EA2-D4E5-28BC-EA9CAFEE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3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B6CCA-BD08-94B6-8147-3EC58A22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CF9A8-D36C-4FF5-7FA3-32A9BBBA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7B1F-3B05-9439-AAF4-B4D3861A5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5F6B-8C8A-4ACC-9008-4FFC33CA332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0CBA-C4D3-B186-C6B1-BE34426B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E8D83-1001-C4F9-9EFF-2BB57EDE8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6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tfront/rasa-webchat.git" TargetMode="External"/><Relationship Id="rId2" Type="http://schemas.openxmlformats.org/officeDocument/2006/relationships/hyperlink" Target="https://github.com/tarunmukku/exl-hackathon-web-form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runmukku/exl-chatbot/blob/main/ElasticSearch_Setup.ipynb" TargetMode="External"/><Relationship Id="rId4" Type="http://schemas.openxmlformats.org/officeDocument/2006/relationships/hyperlink" Target="https://github.com/tarunmukku/exl-chatbot.g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68A7A-E68D-6AFB-291A-4DDE517ED452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EXL Hackathon 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 Smart BOT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70B0-919F-1FFF-815A-46BBAF46365E}"/>
              </a:ext>
            </a:extLst>
          </p:cNvPr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Tarun 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Team : </a:t>
            </a:r>
            <a:r>
              <a:rPr lang="en-US" sz="20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tarun.mt_6994</a:t>
            </a: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002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C7E1-B056-BE9F-ED89-DD47CFC6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Fallback Server : Utilising Haystack NLP and Elasticsearch(OpenSearch)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DD5F-5D45-875B-45DA-CC06FFA2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433"/>
            <a:ext cx="10515600" cy="4351338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For the questions which do not have pre-defined answers, RASA routes the query to </a:t>
            </a:r>
            <a:r>
              <a:rPr lang="en-IN" dirty="0" err="1"/>
              <a:t>HayStack</a:t>
            </a:r>
            <a:r>
              <a:rPr lang="en-IN" dirty="0"/>
              <a:t> NLP document search framework for answers ( via actions server).</a:t>
            </a:r>
          </a:p>
          <a:p>
            <a:r>
              <a:rPr lang="en-IN" dirty="0" err="1"/>
              <a:t>HayStack</a:t>
            </a:r>
            <a:r>
              <a:rPr lang="en-IN" dirty="0"/>
              <a:t> uses ‘Retriever’ and ‘Reader’ objects to search and retrieve information  from </a:t>
            </a:r>
            <a:r>
              <a:rPr lang="en-IN" dirty="0" err="1"/>
              <a:t>ElasticSearch</a:t>
            </a:r>
            <a:r>
              <a:rPr lang="en-IN" dirty="0"/>
              <a:t> (OpenSearch ).</a:t>
            </a:r>
          </a:p>
          <a:p>
            <a:pPr lvl="1"/>
            <a:r>
              <a:rPr lang="en-IN" dirty="0"/>
              <a:t> Deep learning  Dense Passage retriever (DPR) model is used for generating embeddings and retriever component.</a:t>
            </a:r>
          </a:p>
          <a:p>
            <a:pPr lvl="1"/>
            <a:r>
              <a:rPr lang="en-IN" dirty="0"/>
              <a:t>For reader component ‘</a:t>
            </a:r>
            <a:r>
              <a:rPr lang="en-IN" dirty="0" err="1"/>
              <a:t>deepset</a:t>
            </a:r>
            <a:r>
              <a:rPr lang="en-IN" dirty="0"/>
              <a:t>/roberta-base-squad2’ beep learning model is used.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2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82AF-5589-A4CA-C143-7B7F91BD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330741"/>
            <a:ext cx="9554183" cy="826850"/>
          </a:xfrm>
        </p:spPr>
        <p:txBody>
          <a:bodyPr>
            <a:normAutofit/>
          </a:bodyPr>
          <a:lstStyle/>
          <a:p>
            <a:r>
              <a:rPr lang="en-IN" dirty="0"/>
              <a:t>Business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9AE1-0FD7-085C-0955-41D8BBC7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05" y="144942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All the technologies which are utilised in the solution are open source and uses </a:t>
            </a:r>
            <a:r>
              <a:rPr lang="en-IN"/>
              <a:t>state-of-art technological approaches</a:t>
            </a:r>
            <a:r>
              <a:rPr lang="en-IN" dirty="0"/>
              <a:t>.</a:t>
            </a:r>
          </a:p>
          <a:p>
            <a:r>
              <a:rPr lang="en-IN" dirty="0"/>
              <a:t>RASA NLU and Haystack uses transformer-based deep learning language models which be further fine-tuned or can be replaced to get higher performance and accuracy.</a:t>
            </a:r>
          </a:p>
          <a:p>
            <a:r>
              <a:rPr lang="en-IN" dirty="0"/>
              <a:t>RASA provides complete SDK which can be used to create custom pipelines using python.</a:t>
            </a:r>
          </a:p>
          <a:p>
            <a:r>
              <a:rPr lang="en-IN" dirty="0"/>
              <a:t>RASA also provides complete to  deploy in Kubernetes cluster and to easily integrate to other components.	https://github.com/RasaHQ/helm-charts/tree/main/charts/rasa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75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9B7C0-D40B-635F-9C94-43AA185B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76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D4E2D5-3F3C-7B37-FDCE-E58E3F145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63" y="1769508"/>
            <a:ext cx="6075181" cy="4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BA202F-622D-70A9-E969-76090D39503B}"/>
              </a:ext>
            </a:extLst>
          </p:cNvPr>
          <p:cNvSpPr/>
          <p:nvPr/>
        </p:nvSpPr>
        <p:spPr>
          <a:xfrm>
            <a:off x="6127965" y="633361"/>
            <a:ext cx="5407743" cy="1390928"/>
          </a:xfrm>
          <a:prstGeom prst="rect">
            <a:avLst/>
          </a:prstGeom>
          <a:solidFill>
            <a:srgbClr val="6FA8DC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4563B-0785-D4BC-A3ED-8B427F5A7C00}"/>
              </a:ext>
            </a:extLst>
          </p:cNvPr>
          <p:cNvSpPr txBox="1"/>
          <p:nvPr/>
        </p:nvSpPr>
        <p:spPr>
          <a:xfrm>
            <a:off x="2796057" y="630659"/>
            <a:ext cx="3470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 not in Rasa trained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3BDA3-D569-404B-B687-5078F6F9FE1A}"/>
              </a:ext>
            </a:extLst>
          </p:cNvPr>
          <p:cNvSpPr txBox="1"/>
          <p:nvPr/>
        </p:nvSpPr>
        <p:spPr>
          <a:xfrm>
            <a:off x="7119803" y="250262"/>
            <a:ext cx="3008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Haystack NLP Fallback</a:t>
            </a:r>
            <a:r>
              <a:rPr lang="en-IN" sz="1200" dirty="0"/>
              <a:t> 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(FASTAPI)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8370A-9371-F706-F602-064196C9E08B}"/>
              </a:ext>
            </a:extLst>
          </p:cNvPr>
          <p:cNvSpPr txBox="1"/>
          <p:nvPr/>
        </p:nvSpPr>
        <p:spPr>
          <a:xfrm>
            <a:off x="4295511" y="5293805"/>
            <a:ext cx="98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RASA </a:t>
            </a:r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websocket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69AD7-5431-19E8-7DC2-E2131CB3F915}"/>
              </a:ext>
            </a:extLst>
          </p:cNvPr>
          <p:cNvSpPr/>
          <p:nvPr/>
        </p:nvSpPr>
        <p:spPr>
          <a:xfrm>
            <a:off x="6349192" y="949691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Converter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94F44-D52B-8637-B7AE-55B3CA302BD8}"/>
              </a:ext>
            </a:extLst>
          </p:cNvPr>
          <p:cNvSpPr/>
          <p:nvPr/>
        </p:nvSpPr>
        <p:spPr>
          <a:xfrm>
            <a:off x="6349192" y="1510129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 processor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4707B-803C-9E24-AB7E-099136843175}"/>
              </a:ext>
            </a:extLst>
          </p:cNvPr>
          <p:cNvSpPr txBox="1"/>
          <p:nvPr/>
        </p:nvSpPr>
        <p:spPr>
          <a:xfrm>
            <a:off x="5656016" y="633361"/>
            <a:ext cx="2644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Indexing pipeline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CC082A-78F0-0AD6-8FD4-9CD219888449}"/>
              </a:ext>
            </a:extLst>
          </p:cNvPr>
          <p:cNvSpPr/>
          <p:nvPr/>
        </p:nvSpPr>
        <p:spPr>
          <a:xfrm>
            <a:off x="9630709" y="940059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Reteriver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B868B-96F2-2350-2164-6C17454FDC51}"/>
              </a:ext>
            </a:extLst>
          </p:cNvPr>
          <p:cNvSpPr/>
          <p:nvPr/>
        </p:nvSpPr>
        <p:spPr>
          <a:xfrm>
            <a:off x="9630709" y="1500497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EF67A-508D-341D-84D2-B48688999F87}"/>
              </a:ext>
            </a:extLst>
          </p:cNvPr>
          <p:cNvSpPr txBox="1"/>
          <p:nvPr/>
        </p:nvSpPr>
        <p:spPr>
          <a:xfrm>
            <a:off x="8937533" y="623729"/>
            <a:ext cx="2644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pipeline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87FB62-79D9-D393-5727-1F88A0D05235}"/>
              </a:ext>
            </a:extLst>
          </p:cNvPr>
          <p:cNvSpPr/>
          <p:nvPr/>
        </p:nvSpPr>
        <p:spPr>
          <a:xfrm>
            <a:off x="7989950" y="1222589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DocumentStore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FC57-B8F9-534D-29CE-95D672F22CDF}"/>
              </a:ext>
            </a:extLst>
          </p:cNvPr>
          <p:cNvSpPr txBox="1"/>
          <p:nvPr/>
        </p:nvSpPr>
        <p:spPr>
          <a:xfrm>
            <a:off x="7901442" y="709023"/>
            <a:ext cx="149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058603-2C30-872A-A42C-52E949793C91}"/>
              </a:ext>
            </a:extLst>
          </p:cNvPr>
          <p:cNvCxnSpPr>
            <a:endCxn id="25" idx="1"/>
          </p:cNvCxnSpPr>
          <p:nvPr/>
        </p:nvCxnSpPr>
        <p:spPr>
          <a:xfrm flipV="1">
            <a:off x="7617554" y="1438899"/>
            <a:ext cx="372396" cy="28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F7C853-CBB8-3273-7286-EB15CD10ACB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983373" y="1382310"/>
            <a:ext cx="0" cy="12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351F969A-35E6-6E23-D7D1-5D6D71749314}"/>
              </a:ext>
            </a:extLst>
          </p:cNvPr>
          <p:cNvCxnSpPr>
            <a:cxnSpLocks/>
          </p:cNvCxnSpPr>
          <p:nvPr/>
        </p:nvCxnSpPr>
        <p:spPr>
          <a:xfrm flipV="1">
            <a:off x="9258312" y="1156368"/>
            <a:ext cx="372397" cy="289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28180A99-3518-4FEE-8AC0-FC63A0F836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1326" y="1222588"/>
            <a:ext cx="4386099" cy="486997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BE081EA-F503-22BB-9AA2-4598F4521E4A}"/>
              </a:ext>
            </a:extLst>
          </p:cNvPr>
          <p:cNvCxnSpPr>
            <a:endCxn id="23" idx="2"/>
          </p:cNvCxnSpPr>
          <p:nvPr/>
        </p:nvCxnSpPr>
        <p:spPr>
          <a:xfrm flipV="1">
            <a:off x="10259973" y="1933116"/>
            <a:ext cx="4917" cy="16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60E2F72-A417-67D1-4B44-CDDCEA8CB7A8}"/>
              </a:ext>
            </a:extLst>
          </p:cNvPr>
          <p:cNvSpPr txBox="1"/>
          <p:nvPr/>
        </p:nvSpPr>
        <p:spPr>
          <a:xfrm>
            <a:off x="1158939" y="959157"/>
            <a:ext cx="5275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Retrieved answer and context </a:t>
            </a:r>
          </a:p>
        </p:txBody>
      </p: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E9198B2A-95D9-9457-FC76-D79DF546E3B5}"/>
              </a:ext>
            </a:extLst>
          </p:cNvPr>
          <p:cNvCxnSpPr/>
          <p:nvPr/>
        </p:nvCxnSpPr>
        <p:spPr>
          <a:xfrm flipV="1">
            <a:off x="1739153" y="1001768"/>
            <a:ext cx="4342107" cy="724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5A104BB-C9CE-3CA7-79CD-102F8E1D669D}"/>
              </a:ext>
            </a:extLst>
          </p:cNvPr>
          <p:cNvSpPr/>
          <p:nvPr/>
        </p:nvSpPr>
        <p:spPr>
          <a:xfrm>
            <a:off x="7162778" y="2618295"/>
            <a:ext cx="3549509" cy="1165411"/>
          </a:xfrm>
          <a:prstGeom prst="rect">
            <a:avLst/>
          </a:prstGeom>
          <a:solidFill>
            <a:srgbClr val="6FA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r>
              <a:rPr lang="en-IN" sz="2400" dirty="0"/>
              <a:t> </a:t>
            </a:r>
            <a:r>
              <a: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</a:p>
        </p:txBody>
      </p:sp>
      <p:cxnSp>
        <p:nvCxnSpPr>
          <p:cNvPr id="1048" name="Connector: Elbow 1047">
            <a:extLst>
              <a:ext uri="{FF2B5EF4-FFF2-40B4-BE49-F238E27FC236}">
                <a16:creationId xmlns:a16="http://schemas.microsoft.com/office/drawing/2014/main" id="{9EF946D6-90CE-6A18-0C25-F42AABF7DFDE}"/>
              </a:ext>
            </a:extLst>
          </p:cNvPr>
          <p:cNvCxnSpPr>
            <a:cxnSpLocks/>
          </p:cNvCxnSpPr>
          <p:nvPr/>
        </p:nvCxnSpPr>
        <p:spPr>
          <a:xfrm rot="10800000">
            <a:off x="2108719" y="2811746"/>
            <a:ext cx="5011085" cy="389256"/>
          </a:xfrm>
          <a:prstGeom prst="bentConnector3">
            <a:avLst>
              <a:gd name="adj1" fmla="val 19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6F1B2791-3818-C35A-B2E1-E8032BEDEDBB}"/>
              </a:ext>
            </a:extLst>
          </p:cNvPr>
          <p:cNvSpPr txBox="1"/>
          <p:nvPr/>
        </p:nvSpPr>
        <p:spPr>
          <a:xfrm>
            <a:off x="5737411" y="3325906"/>
            <a:ext cx="1382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 API response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4D6F38C0-1A08-5088-F766-97DB3E5A4FD1}"/>
              </a:ext>
            </a:extLst>
          </p:cNvPr>
          <p:cNvSpPr/>
          <p:nvPr/>
        </p:nvSpPr>
        <p:spPr>
          <a:xfrm>
            <a:off x="6434389" y="4329953"/>
            <a:ext cx="2270340" cy="17481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FFDD55C-D557-82A4-B0C0-8A624DA63649}"/>
              </a:ext>
            </a:extLst>
          </p:cNvPr>
          <p:cNvSpPr/>
          <p:nvPr/>
        </p:nvSpPr>
        <p:spPr>
          <a:xfrm>
            <a:off x="6795247" y="93587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D2BCA3-3783-8ACD-643F-BD290A075A88}"/>
              </a:ext>
            </a:extLst>
          </p:cNvPr>
          <p:cNvSpPr/>
          <p:nvPr/>
        </p:nvSpPr>
        <p:spPr>
          <a:xfrm>
            <a:off x="6879028" y="5187531"/>
            <a:ext cx="1268362" cy="432619"/>
          </a:xfrm>
          <a:prstGeom prst="rect">
            <a:avLst/>
          </a:prstGeom>
          <a:solidFill>
            <a:srgbClr val="6FA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BotFront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chatbot UI 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E00D438-C87E-355F-218B-5C9EFDAB270D}"/>
              </a:ext>
            </a:extLst>
          </p:cNvPr>
          <p:cNvSpPr txBox="1"/>
          <p:nvPr/>
        </p:nvSpPr>
        <p:spPr>
          <a:xfrm>
            <a:off x="6879028" y="4428565"/>
            <a:ext cx="142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 front-end UI</a:t>
            </a:r>
          </a:p>
        </p:txBody>
      </p:sp>
      <p:pic>
        <p:nvPicPr>
          <p:cNvPr id="1055" name="Graphic 1054" descr="User with solid fill">
            <a:extLst>
              <a:ext uri="{FF2B5EF4-FFF2-40B4-BE49-F238E27FC236}">
                <a16:creationId xmlns:a16="http://schemas.microsoft.com/office/drawing/2014/main" id="{0F0EDB06-70A3-3F10-950D-C3C4D1CE5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4581" y="4610238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8EF906-9BC5-3A9F-0FA4-6B807C7B7A9D}"/>
              </a:ext>
            </a:extLst>
          </p:cNvPr>
          <p:cNvCxnSpPr>
            <a:stCxn id="1055" idx="1"/>
          </p:cNvCxnSpPr>
          <p:nvPr/>
        </p:nvCxnSpPr>
        <p:spPr>
          <a:xfrm flipH="1" flipV="1">
            <a:off x="8772840" y="5060843"/>
            <a:ext cx="1511741" cy="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7E30DE4-CCED-04C6-68AE-F601E7FE5379}"/>
              </a:ext>
            </a:extLst>
          </p:cNvPr>
          <p:cNvSpPr txBox="1"/>
          <p:nvPr/>
        </p:nvSpPr>
        <p:spPr>
          <a:xfrm>
            <a:off x="8830308" y="5153175"/>
            <a:ext cx="142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Interaction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1031FE8-60C1-7418-EA3B-BFE584D2D2E5}"/>
              </a:ext>
            </a:extLst>
          </p:cNvPr>
          <p:cNvCxnSpPr>
            <a:cxnSpLocks/>
            <a:stCxn id="1051" idx="1"/>
          </p:cNvCxnSpPr>
          <p:nvPr/>
        </p:nvCxnSpPr>
        <p:spPr>
          <a:xfrm rot="10800000" flipV="1">
            <a:off x="5656017" y="5204012"/>
            <a:ext cx="778373" cy="739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14F2DD-3CC9-89E7-FFD6-41E5447939FD}"/>
              </a:ext>
            </a:extLst>
          </p:cNvPr>
          <p:cNvSpPr txBox="1"/>
          <p:nvPr/>
        </p:nvSpPr>
        <p:spPr>
          <a:xfrm>
            <a:off x="885825" y="114300"/>
            <a:ext cx="370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41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AD67-6551-974B-A813-4613F2D1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3" y="0"/>
            <a:ext cx="10050294" cy="893020"/>
          </a:xfrm>
        </p:spPr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0FF2-27E3-E5FE-5FF6-82D4EE66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49" y="893020"/>
            <a:ext cx="10809051" cy="528394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Deep learning Chatbot to perform natural conversation and can provide useful information and provide interactive usage for the end users 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React : Demo frontend web app. </a:t>
            </a:r>
            <a:r>
              <a:rPr lang="en-IN" dirty="0">
                <a:hlinkClick r:id="rId2"/>
              </a:rPr>
              <a:t>https://github.com/tarunmukku/exl-hackathon-web-form.git</a:t>
            </a:r>
            <a:endParaRPr lang="en-IN" dirty="0"/>
          </a:p>
          <a:p>
            <a:r>
              <a:rPr lang="en-IN" dirty="0"/>
              <a:t>Chatbot UI : </a:t>
            </a:r>
            <a:r>
              <a:rPr lang="en-IN" dirty="0" err="1"/>
              <a:t>Botfront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https://github.com/botfront/rasa-webchat.git</a:t>
            </a:r>
            <a:endParaRPr lang="en-IN" dirty="0"/>
          </a:p>
          <a:p>
            <a:r>
              <a:rPr lang="en-IN" dirty="0"/>
              <a:t>Conversational AI : Rasa Opensource </a:t>
            </a:r>
            <a:r>
              <a:rPr lang="en-IN" dirty="0">
                <a:hlinkClick r:id="rId4"/>
              </a:rPr>
              <a:t>https://github.com/tarunmukku/exl-chatbot.git</a:t>
            </a:r>
            <a:endParaRPr lang="en-IN" dirty="0"/>
          </a:p>
          <a:p>
            <a:r>
              <a:rPr lang="en-IN" dirty="0"/>
              <a:t>haystack : NLP based Document search system for </a:t>
            </a:r>
            <a:r>
              <a:rPr lang="en-IN" dirty="0" err="1"/>
              <a:t>QnA</a:t>
            </a:r>
            <a:r>
              <a:rPr lang="en-IN" dirty="0"/>
              <a:t>  fallback usage. </a:t>
            </a:r>
            <a:r>
              <a:rPr lang="en-IN" dirty="0">
                <a:hlinkClick r:id="rId4"/>
              </a:rPr>
              <a:t>https://github.com/tarunmukku/exl-chatbot.git</a:t>
            </a:r>
            <a:endParaRPr lang="en-IN" dirty="0"/>
          </a:p>
          <a:p>
            <a:r>
              <a:rPr lang="en-IN" dirty="0"/>
              <a:t>OpenSearch : Storage of document embeddings which is utilised via </a:t>
            </a:r>
            <a:r>
              <a:rPr lang="en-IN" dirty="0" err="1"/>
              <a:t>HayStack</a:t>
            </a:r>
            <a:r>
              <a:rPr lang="en-IN" dirty="0"/>
              <a:t> (hosted in AWS ) </a:t>
            </a:r>
            <a:r>
              <a:rPr lang="en-IN" dirty="0">
                <a:hlinkClick r:id="rId5"/>
              </a:rPr>
              <a:t>https://github.com/tarunmukku/exl-chatbot/blob/main/ElasticSearch_Setup.ipynb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41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55D7-6FAF-7CC1-37D9-ABB2F84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Methodology: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BBC9-D6DA-ED1D-DBB2-F8FC1EC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1012723"/>
            <a:ext cx="11127658" cy="5164240"/>
          </a:xfrm>
        </p:spPr>
        <p:txBody>
          <a:bodyPr/>
          <a:lstStyle/>
          <a:p>
            <a:r>
              <a:rPr lang="en-IN" dirty="0"/>
              <a:t>Web Application  :</a:t>
            </a:r>
          </a:p>
          <a:p>
            <a:pPr lvl="1"/>
            <a:r>
              <a:rPr lang="en-IN" dirty="0"/>
              <a:t>Sample demo web application form is</a:t>
            </a:r>
          </a:p>
          <a:p>
            <a:pPr marL="457200" lvl="1" indent="0">
              <a:buNone/>
            </a:pPr>
            <a:r>
              <a:rPr lang="en-IN" dirty="0"/>
              <a:t> built using react and Node JS.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Chatbot front end UI is built </a:t>
            </a:r>
          </a:p>
          <a:p>
            <a:pPr marL="457200" lvl="1" indent="0">
              <a:buNone/>
            </a:pPr>
            <a:r>
              <a:rPr lang="en-IN" dirty="0"/>
              <a:t>using </a:t>
            </a:r>
            <a:r>
              <a:rPr lang="en-IN" dirty="0" err="1"/>
              <a:t>BotFront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49F07-6A2A-3280-314B-21D3A43C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4925"/>
            <a:ext cx="5722374" cy="38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919E5-CC80-08D7-DF33-C759AF03D9D1}"/>
              </a:ext>
            </a:extLst>
          </p:cNvPr>
          <p:cNvSpPr txBox="1"/>
          <p:nvPr/>
        </p:nvSpPr>
        <p:spPr>
          <a:xfrm>
            <a:off x="825910" y="363794"/>
            <a:ext cx="563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User Interactions with Chatbot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58B77-4A9F-D3A5-8AFB-B92AB327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252" y="265200"/>
            <a:ext cx="4356645" cy="3451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753152-4DB9-F766-DD21-DE1518EEF11F}"/>
              </a:ext>
            </a:extLst>
          </p:cNvPr>
          <p:cNvSpPr txBox="1"/>
          <p:nvPr/>
        </p:nvSpPr>
        <p:spPr>
          <a:xfrm>
            <a:off x="1223921" y="1228146"/>
            <a:ext cx="5515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interact with the bot either by typing the chat window or click on the ‘?’ icon in the web page.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 clicking the ‘?’ icon a JavaScript is triggered, which initiates the chat for a particular field.</a:t>
            </a:r>
          </a:p>
          <a:p>
            <a:r>
              <a:rPr lang="en-IN" dirty="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A7605-6A2E-D473-06E5-CBE92BDB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3071276"/>
            <a:ext cx="6525924" cy="35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EBC-CBBF-8B2C-2C77-C1820652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-30384"/>
            <a:ext cx="10515600" cy="1325563"/>
          </a:xfrm>
        </p:spPr>
        <p:txBody>
          <a:bodyPr/>
          <a:lstStyle/>
          <a:p>
            <a:r>
              <a:rPr lang="en-IN" sz="4400" dirty="0"/>
              <a:t>User Interactions with Chatbot (Contd.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48F1-FA8D-DB74-7064-CEE71E72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0" y="1078373"/>
            <a:ext cx="10515600" cy="4351338"/>
          </a:xfrm>
        </p:spPr>
        <p:txBody>
          <a:bodyPr/>
          <a:lstStyle/>
          <a:p>
            <a:r>
              <a:rPr lang="en-IN" dirty="0"/>
              <a:t>The responses for intents can also be of images or videos 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9C055-DE2B-C6E3-F177-9953A9AE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91" y="1642117"/>
            <a:ext cx="4953157" cy="2643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D762B8-5CF4-AEC2-399F-58A84FF17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8" y="3282166"/>
            <a:ext cx="5838572" cy="32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9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EBC-CBBF-8B2C-2C77-C1820652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18255"/>
            <a:ext cx="10515600" cy="1325563"/>
          </a:xfrm>
        </p:spPr>
        <p:txBody>
          <a:bodyPr/>
          <a:lstStyle/>
          <a:p>
            <a:r>
              <a:rPr lang="en-IN" sz="4400" dirty="0"/>
              <a:t>User Interactions with Chatbot (Contd.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48F1-FA8D-DB74-7064-CEE71E72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89" y="1078372"/>
            <a:ext cx="11393129" cy="4938969"/>
          </a:xfrm>
        </p:spPr>
        <p:txBody>
          <a:bodyPr/>
          <a:lstStyle/>
          <a:p>
            <a:r>
              <a:rPr lang="en-IN" dirty="0"/>
              <a:t>For product recommendations, the UI also shows up with interactive buttons and carousel for user interaction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E85FF-D1A4-837B-2BD6-E941DCC9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22" y="2077525"/>
            <a:ext cx="6336292" cy="37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9202-81F6-622B-90DD-6D51CF90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550606"/>
            <a:ext cx="10704871" cy="562635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RASA Opensource:</a:t>
            </a:r>
          </a:p>
          <a:p>
            <a:pPr lvl="1"/>
            <a:r>
              <a:rPr lang="en-IN" b="1" dirty="0"/>
              <a:t>RASA NLU </a:t>
            </a:r>
          </a:p>
          <a:p>
            <a:pPr lvl="2"/>
            <a:r>
              <a:rPr lang="en-IN" dirty="0"/>
              <a:t>RASA is used for NLU, Dialogue management, Entity extraction.</a:t>
            </a:r>
          </a:p>
          <a:p>
            <a:pPr lvl="2"/>
            <a:r>
              <a:rPr lang="en-IN" dirty="0"/>
              <a:t>Deep learning Language model </a:t>
            </a:r>
            <a:r>
              <a:rPr lang="en-IN" b="1" dirty="0"/>
              <a:t>‘Roberta’</a:t>
            </a:r>
            <a:r>
              <a:rPr lang="en-IN" dirty="0"/>
              <a:t> is used for Intent Management and Entity extraction.</a:t>
            </a:r>
          </a:p>
          <a:p>
            <a:pPr lvl="2"/>
            <a:r>
              <a:rPr lang="en-IN" dirty="0"/>
              <a:t>RASA model is based on pre-defined intents, utterances, entities, policies and other configurations.</a:t>
            </a:r>
          </a:p>
          <a:p>
            <a:pPr lvl="2"/>
            <a:r>
              <a:rPr lang="en-IN" dirty="0"/>
              <a:t>RASA exposes a </a:t>
            </a:r>
            <a:r>
              <a:rPr lang="en-IN" dirty="0" err="1"/>
              <a:t>webSocket</a:t>
            </a:r>
            <a:r>
              <a:rPr lang="en-IN" dirty="0"/>
              <a:t> API which is consumed by the </a:t>
            </a:r>
            <a:r>
              <a:rPr lang="en-IN" dirty="0" err="1"/>
              <a:t>BotFront</a:t>
            </a:r>
            <a:r>
              <a:rPr lang="en-IN" dirty="0"/>
              <a:t> UI.</a:t>
            </a:r>
          </a:p>
          <a:p>
            <a:pPr lvl="2"/>
            <a:r>
              <a:rPr lang="en-IN" dirty="0"/>
              <a:t>RASA also exposes REST API which can used to update conversation flows, configs, re-train and update the chatbot models. https://rasa.com/docs/rasa/pages/http-api </a:t>
            </a:r>
            <a:endParaRPr lang="en-IN" sz="2400" b="1" dirty="0"/>
          </a:p>
          <a:p>
            <a:pPr marL="703262" lvl="2" indent="-342900"/>
            <a:r>
              <a:rPr lang="en-IN" sz="2400" b="1" dirty="0"/>
              <a:t>Actions Server</a:t>
            </a:r>
          </a:p>
          <a:p>
            <a:pPr marL="1166813" lvl="2" indent="-342900"/>
            <a:r>
              <a:rPr lang="en-IN" dirty="0"/>
              <a:t>RASA utilises  ‘Actions Server’ to  perform custom actions based on user intents using </a:t>
            </a:r>
          </a:p>
          <a:p>
            <a:pPr marL="1166813" lvl="2" indent="-360363">
              <a:buNone/>
            </a:pPr>
            <a:r>
              <a:rPr lang="en-IN" dirty="0"/>
              <a:t>	python code.</a:t>
            </a:r>
          </a:p>
          <a:p>
            <a:pPr marL="1166813" lvl="2" indent="-360363"/>
            <a:r>
              <a:rPr lang="en-IN" dirty="0"/>
              <a:t>Actions server is also used to connect to 3</a:t>
            </a:r>
            <a:r>
              <a:rPr lang="en-IN" baseline="30000" dirty="0"/>
              <a:t>rd</a:t>
            </a:r>
            <a:r>
              <a:rPr lang="en-IN" dirty="0"/>
              <a:t> party apps or other systems via REST API.</a:t>
            </a:r>
          </a:p>
          <a:p>
            <a:pPr marL="1166813" lvl="2" indent="-360363"/>
            <a:r>
              <a:rPr lang="en-IN" dirty="0"/>
              <a:t>Product recommendations for cross-selling or upselling are fetched via actions server.</a:t>
            </a:r>
          </a:p>
          <a:p>
            <a:pPr marL="1166813" lvl="2" indent="-360363"/>
            <a:r>
              <a:rPr lang="en-IN" dirty="0"/>
              <a:t>Actions server is also used in integrations to Haystack NLP framework search systems for ODQA. </a:t>
            </a:r>
          </a:p>
          <a:p>
            <a:pPr marL="1166813" lvl="2" indent="-360363"/>
            <a:endParaRPr lang="en-IN" dirty="0"/>
          </a:p>
          <a:p>
            <a:pPr marL="703262" lvl="2" indent="-3429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94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FC1F-9C46-BF02-28F2-3EAABFC5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1671" cy="854075"/>
          </a:xfrm>
        </p:spPr>
        <p:txBody>
          <a:bodyPr>
            <a:normAutofit/>
          </a:bodyPr>
          <a:lstStyle/>
          <a:p>
            <a:r>
              <a:rPr lang="en-IN" sz="2800" b="1" dirty="0"/>
              <a:t>Product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1F22-E740-4E5B-D465-8F55E221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071716"/>
            <a:ext cx="10754032" cy="5105247"/>
          </a:xfrm>
        </p:spPr>
        <p:txBody>
          <a:bodyPr>
            <a:normAutofit/>
          </a:bodyPr>
          <a:lstStyle/>
          <a:p>
            <a:r>
              <a:rPr lang="en-IN" sz="2000" dirty="0"/>
              <a:t>RASA Interacts with Actions Server python class ‘</a:t>
            </a:r>
            <a:r>
              <a:rPr lang="en-IN" sz="2000" dirty="0" err="1"/>
              <a:t>ActionShowCarsousel</a:t>
            </a:r>
            <a:r>
              <a:rPr lang="en-IN" sz="2000" dirty="0"/>
              <a:t>’ in actions.py to get recommendations, currently it returns static </a:t>
            </a:r>
            <a:r>
              <a:rPr lang="en-IN" sz="2000" dirty="0" err="1"/>
              <a:t>json</a:t>
            </a:r>
            <a:r>
              <a:rPr lang="en-IN" sz="2000" dirty="0"/>
              <a:t> but can be fetch information as API.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EA64-D51B-D73F-CF34-43027BCB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6" y="1925791"/>
            <a:ext cx="5322205" cy="4059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6EAB7-2E40-8B60-23DF-46011871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37" y="1925791"/>
            <a:ext cx="5649089" cy="3960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04C497-FDDB-255C-1B3E-47255CA12C91}"/>
              </a:ext>
            </a:extLst>
          </p:cNvPr>
          <p:cNvSpPr txBox="1"/>
          <p:nvPr/>
        </p:nvSpPr>
        <p:spPr>
          <a:xfrm>
            <a:off x="1700981" y="6508955"/>
            <a:ext cx="40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 snippet from actions.py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6333D-D624-DD7F-4D18-91066BAD03FB}"/>
              </a:ext>
            </a:extLst>
          </p:cNvPr>
          <p:cNvSpPr txBox="1"/>
          <p:nvPr/>
        </p:nvSpPr>
        <p:spPr>
          <a:xfrm>
            <a:off x="7855973" y="6351639"/>
            <a:ext cx="3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Chatbot Font end UI(expanded)</a:t>
            </a:r>
          </a:p>
        </p:txBody>
      </p:sp>
    </p:spTree>
    <p:extLst>
      <p:ext uri="{BB962C8B-B14F-4D97-AF65-F5344CB8AC3E}">
        <p14:creationId xmlns:p14="http://schemas.microsoft.com/office/powerpoint/2010/main" val="268964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718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Technologies Used:</vt:lpstr>
      <vt:lpstr>Methodology: </vt:lpstr>
      <vt:lpstr>PowerPoint Presentation</vt:lpstr>
      <vt:lpstr>User Interactions with Chatbot (Contd. )</vt:lpstr>
      <vt:lpstr>User Interactions with Chatbot (Contd. )</vt:lpstr>
      <vt:lpstr>PowerPoint Presentation</vt:lpstr>
      <vt:lpstr>Product recommendations </vt:lpstr>
      <vt:lpstr>Fallback Server : Utilising Haystack NLP and Elasticsearch(OpenSearch)</vt:lpstr>
      <vt:lpstr>Business Considerations: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Mukku</dc:creator>
  <cp:lastModifiedBy>Tarun Mukku</cp:lastModifiedBy>
  <cp:revision>10</cp:revision>
  <dcterms:created xsi:type="dcterms:W3CDTF">2022-07-10T11:37:25Z</dcterms:created>
  <dcterms:modified xsi:type="dcterms:W3CDTF">2022-07-17T15:07:32Z</dcterms:modified>
</cp:coreProperties>
</file>