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66" r:id="rId6"/>
    <p:sldId id="265" r:id="rId7"/>
    <p:sldId id="259" r:id="rId8"/>
    <p:sldId id="260" r:id="rId9"/>
    <p:sldId id="264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Wingdings 3" panose="05040102010807070707" pitchFamily="18" charset="2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8wACaWZ9sSCfWC7pX1EJwTGRF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customschemas.google.com/relationships/presentationmetadata" Target="metadata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>
            <a:spLocks noGrp="1"/>
          </p:cNvSpPr>
          <p:nvPr>
            <p:ph type="body" idx="1"/>
          </p:nvPr>
        </p:nvSpPr>
        <p:spPr>
          <a:xfrm>
            <a:off x="756000" y="5145120"/>
            <a:ext cx="6043320" cy="420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:notes"/>
          <p:cNvSpPr/>
          <p:nvPr/>
        </p:nvSpPr>
        <p:spPr>
          <a:xfrm>
            <a:off x="4282200" y="10155240"/>
            <a:ext cx="3271320" cy="53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6a841be86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5" name="Google Shape;165;g126a841be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3" name="Google Shape;1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2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body" idx="2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3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4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2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7" name="Google Shape;5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4" name="Google Shape;7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0" name="Google Shape;8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5" name="Google Shape;8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6" name="Google Shape;8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2" name="Google Shape;9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3" name="Google Shape;9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1" name="Google Shape;10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2" name="Google Shape;10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6" name="Google Shape;10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7" name="Google Shape;10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1" name="Google Shape;111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3" name="Google Shape;1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4" name="Google Shape;1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9" name="Google Shape;11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0" name="Google Shape;12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6" name="Google Shape;12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2" name="Google Shape;13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3" name="Google Shape;13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2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subTitle" idx="1"/>
          </p:nvPr>
        </p:nvSpPr>
        <p:spPr>
          <a:xfrm>
            <a:off x="609562" y="273352"/>
            <a:ext cx="10972120" cy="530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2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3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3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3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35" y="0"/>
            <a:ext cx="12186455" cy="68537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2"/>
              <a:buFont typeface="Arial"/>
              <a:buNone/>
              <a:defRPr sz="399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01180" algn="l" rtl="0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Clr>
                <a:srgbClr val="000000"/>
              </a:buClr>
              <a:buSzPts val="1143"/>
              <a:buFont typeface="Noto Sans Symbols"/>
              <a:buChar char="●"/>
              <a:defRPr sz="2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6839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2177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3789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sz="18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/>
          <p:nvPr/>
        </p:nvSpPr>
        <p:spPr>
          <a:xfrm>
            <a:off x="2698575" y="942853"/>
            <a:ext cx="6786773" cy="4963119"/>
          </a:xfrm>
          <a:custGeom>
            <a:avLst/>
            <a:gdLst/>
            <a:ahLst/>
            <a:cxnLst/>
            <a:rect l="l" t="t" r="r" b="b"/>
            <a:pathLst>
              <a:path w="5703" h="3129" extrusionOk="0">
                <a:moveTo>
                  <a:pt x="1722" y="476"/>
                </a:moveTo>
                <a:lnTo>
                  <a:pt x="4097" y="476"/>
                </a:lnTo>
                <a:lnTo>
                  <a:pt x="4378" y="159"/>
                </a:lnTo>
                <a:lnTo>
                  <a:pt x="5237" y="159"/>
                </a:lnTo>
                <a:lnTo>
                  <a:pt x="5303" y="235"/>
                </a:lnTo>
                <a:lnTo>
                  <a:pt x="5556" y="235"/>
                </a:lnTo>
                <a:lnTo>
                  <a:pt x="5556" y="654"/>
                </a:lnTo>
                <a:lnTo>
                  <a:pt x="5628" y="726"/>
                </a:lnTo>
                <a:lnTo>
                  <a:pt x="5628" y="2331"/>
                </a:lnTo>
                <a:lnTo>
                  <a:pt x="5556" y="2391"/>
                </a:lnTo>
                <a:lnTo>
                  <a:pt x="5556" y="2797"/>
                </a:lnTo>
                <a:lnTo>
                  <a:pt x="5278" y="2797"/>
                </a:lnTo>
                <a:lnTo>
                  <a:pt x="5059" y="3070"/>
                </a:lnTo>
                <a:lnTo>
                  <a:pt x="4984" y="2970"/>
                </a:lnTo>
                <a:lnTo>
                  <a:pt x="3981" y="2970"/>
                </a:lnTo>
                <a:lnTo>
                  <a:pt x="3900" y="3070"/>
                </a:lnTo>
                <a:lnTo>
                  <a:pt x="3747" y="2879"/>
                </a:lnTo>
                <a:lnTo>
                  <a:pt x="153" y="2879"/>
                </a:lnTo>
                <a:lnTo>
                  <a:pt x="153" y="159"/>
                </a:lnTo>
                <a:lnTo>
                  <a:pt x="1428" y="159"/>
                </a:lnTo>
                <a:lnTo>
                  <a:pt x="1722" y="476"/>
                </a:lnTo>
                <a:moveTo>
                  <a:pt x="541" y="0"/>
                </a:moveTo>
                <a:lnTo>
                  <a:pt x="181" y="0"/>
                </a:lnTo>
                <a:lnTo>
                  <a:pt x="6" y="181"/>
                </a:lnTo>
                <a:lnTo>
                  <a:pt x="6" y="554"/>
                </a:lnTo>
                <a:lnTo>
                  <a:pt x="94" y="626"/>
                </a:lnTo>
                <a:lnTo>
                  <a:pt x="94" y="1076"/>
                </a:lnTo>
                <a:lnTo>
                  <a:pt x="9" y="1161"/>
                </a:lnTo>
                <a:lnTo>
                  <a:pt x="9" y="1890"/>
                </a:lnTo>
                <a:lnTo>
                  <a:pt x="94" y="1956"/>
                </a:lnTo>
                <a:lnTo>
                  <a:pt x="94" y="2425"/>
                </a:lnTo>
                <a:lnTo>
                  <a:pt x="3" y="2488"/>
                </a:lnTo>
                <a:lnTo>
                  <a:pt x="0" y="2854"/>
                </a:lnTo>
                <a:lnTo>
                  <a:pt x="187" y="3048"/>
                </a:lnTo>
                <a:lnTo>
                  <a:pt x="531" y="3048"/>
                </a:lnTo>
                <a:lnTo>
                  <a:pt x="616" y="2944"/>
                </a:lnTo>
                <a:lnTo>
                  <a:pt x="3256" y="2944"/>
                </a:lnTo>
                <a:lnTo>
                  <a:pt x="3325" y="3048"/>
                </a:lnTo>
                <a:lnTo>
                  <a:pt x="3637" y="3048"/>
                </a:lnTo>
                <a:lnTo>
                  <a:pt x="3716" y="2944"/>
                </a:lnTo>
                <a:lnTo>
                  <a:pt x="3859" y="3129"/>
                </a:lnTo>
                <a:lnTo>
                  <a:pt x="5106" y="3129"/>
                </a:lnTo>
                <a:lnTo>
                  <a:pt x="5250" y="2944"/>
                </a:lnTo>
                <a:lnTo>
                  <a:pt x="5700" y="2944"/>
                </a:lnTo>
                <a:lnTo>
                  <a:pt x="5703" y="91"/>
                </a:lnTo>
                <a:lnTo>
                  <a:pt x="619" y="91"/>
                </a:lnTo>
                <a:lnTo>
                  <a:pt x="541" y="0"/>
                </a:lnTo>
              </a:path>
            </a:pathLst>
          </a:custGeom>
          <a:noFill/>
          <a:ln>
            <a:noFill/>
          </a:ln>
        </p:spPr>
      </p:sp>
      <p:sp>
        <p:nvSpPr>
          <p:cNvPr id="140" name="Google Shape;140;p1"/>
          <p:cNvSpPr/>
          <p:nvPr/>
        </p:nvSpPr>
        <p:spPr>
          <a:xfrm>
            <a:off x="1521561" y="117571"/>
            <a:ext cx="3971606" cy="513392"/>
          </a:xfrm>
          <a:custGeom>
            <a:avLst/>
            <a:gdLst/>
            <a:ahLst/>
            <a:cxnLst/>
            <a:rect l="l" t="t" r="r" b="b"/>
            <a:pathLst>
              <a:path w="3339" h="326" extrusionOk="0">
                <a:moveTo>
                  <a:pt x="0" y="0"/>
                </a:moveTo>
                <a:lnTo>
                  <a:pt x="1229" y="0"/>
                </a:lnTo>
                <a:lnTo>
                  <a:pt x="1362" y="96"/>
                </a:lnTo>
                <a:lnTo>
                  <a:pt x="2991" y="96"/>
                </a:lnTo>
                <a:lnTo>
                  <a:pt x="3339" y="326"/>
                </a:lnTo>
              </a:path>
            </a:pathLst>
          </a:custGeom>
          <a:noFill/>
          <a:ln w="284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1" name="Google Shape;141;p1"/>
          <p:cNvSpPr/>
          <p:nvPr/>
        </p:nvSpPr>
        <p:spPr>
          <a:xfrm>
            <a:off x="1521561" y="314176"/>
            <a:ext cx="6767504" cy="543438"/>
          </a:xfrm>
          <a:custGeom>
            <a:avLst/>
            <a:gdLst/>
            <a:ahLst/>
            <a:cxnLst/>
            <a:rect l="l" t="t" r="r" b="b"/>
            <a:pathLst>
              <a:path w="5687" h="345" extrusionOk="0">
                <a:moveTo>
                  <a:pt x="0" y="230"/>
                </a:moveTo>
                <a:lnTo>
                  <a:pt x="2941" y="230"/>
                </a:lnTo>
                <a:lnTo>
                  <a:pt x="3074" y="345"/>
                </a:lnTo>
                <a:lnTo>
                  <a:pt x="3611" y="345"/>
                </a:lnTo>
                <a:lnTo>
                  <a:pt x="3786" y="194"/>
                </a:lnTo>
                <a:lnTo>
                  <a:pt x="4126" y="194"/>
                </a:lnTo>
                <a:lnTo>
                  <a:pt x="4330" y="0"/>
                </a:lnTo>
                <a:lnTo>
                  <a:pt x="5687" y="0"/>
                </a:lnTo>
              </a:path>
            </a:pathLst>
          </a:custGeom>
          <a:noFill/>
          <a:ln w="284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2" name="Google Shape;142;p1"/>
          <p:cNvSpPr/>
          <p:nvPr/>
        </p:nvSpPr>
        <p:spPr>
          <a:xfrm>
            <a:off x="8293311" y="205096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5423931" y="523191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7806372" y="6567308"/>
            <a:ext cx="2851418" cy="181255"/>
          </a:xfrm>
          <a:custGeom>
            <a:avLst/>
            <a:gdLst/>
            <a:ahLst/>
            <a:cxnLst/>
            <a:rect l="l" t="t" r="r" b="b"/>
            <a:pathLst>
              <a:path w="2158" h="105" extrusionOk="0">
                <a:moveTo>
                  <a:pt x="0" y="0"/>
                </a:moveTo>
                <a:lnTo>
                  <a:pt x="1543" y="0"/>
                </a:lnTo>
                <a:lnTo>
                  <a:pt x="1713" y="105"/>
                </a:lnTo>
                <a:lnTo>
                  <a:pt x="2158" y="105"/>
                </a:lnTo>
              </a:path>
            </a:pathLst>
          </a:custGeom>
          <a:noFill/>
          <a:ln w="284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5" name="Google Shape;145;p1"/>
          <p:cNvSpPr/>
          <p:nvPr/>
        </p:nvSpPr>
        <p:spPr>
          <a:xfrm>
            <a:off x="5129677" y="5752477"/>
            <a:ext cx="5528112" cy="646639"/>
          </a:xfrm>
          <a:custGeom>
            <a:avLst/>
            <a:gdLst/>
            <a:ahLst/>
            <a:cxnLst/>
            <a:rect l="l" t="t" r="r" b="b"/>
            <a:pathLst>
              <a:path w="4181" h="369" extrusionOk="0">
                <a:moveTo>
                  <a:pt x="4181" y="0"/>
                </a:moveTo>
                <a:lnTo>
                  <a:pt x="3706" y="275"/>
                </a:lnTo>
                <a:lnTo>
                  <a:pt x="1621" y="275"/>
                </a:lnTo>
                <a:lnTo>
                  <a:pt x="1463" y="369"/>
                </a:lnTo>
                <a:lnTo>
                  <a:pt x="0" y="369"/>
                </a:lnTo>
              </a:path>
            </a:pathLst>
          </a:custGeom>
          <a:noFill/>
          <a:ln w="284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6" name="Google Shape;146;p1"/>
          <p:cNvSpPr/>
          <p:nvPr/>
        </p:nvSpPr>
        <p:spPr>
          <a:xfrm>
            <a:off x="4962139" y="62854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7718847" y="64709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1979713" y="1499498"/>
            <a:ext cx="8224500" cy="3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lang="en-US" sz="3629" b="1" i="0" u="none" strike="noStrike" cap="none" dirty="0">
                <a:solidFill>
                  <a:srgbClr val="FFFFFF"/>
                </a:solidFill>
                <a:latin typeface="+mj-lt"/>
                <a:ea typeface="Century Schoolbook"/>
                <a:cs typeface="Century Schoolbook"/>
                <a:sym typeface="Century Schoolbook"/>
              </a:rPr>
              <a:t>I</a:t>
            </a:r>
            <a:r>
              <a:rPr lang="en-US" sz="3629" b="1" dirty="0">
                <a:solidFill>
                  <a:srgbClr val="FFFFFF"/>
                </a:solidFill>
                <a:latin typeface="+mj-lt"/>
                <a:ea typeface="Century Schoolbook"/>
                <a:cs typeface="Century Schoolbook"/>
                <a:sym typeface="Century Schoolbook"/>
              </a:rPr>
              <a:t>mage Document Optimization</a:t>
            </a:r>
            <a:r>
              <a:rPr lang="en-US" sz="3629" b="1" i="0" u="none" strike="noStrike" cap="none" dirty="0">
                <a:solidFill>
                  <a:srgbClr val="FFFFFF"/>
                </a:solidFill>
                <a:latin typeface="+mj-lt"/>
                <a:ea typeface="Century Schoolbook"/>
                <a:cs typeface="Century Schoolbook"/>
                <a:sym typeface="Century Schoolbook"/>
              </a:rPr>
              <a:t> - SBI</a:t>
            </a:r>
            <a:endParaRPr sz="3629" b="1" i="0" u="none" strike="noStrike" cap="none" dirty="0">
              <a:solidFill>
                <a:srgbClr val="FFFFFF"/>
              </a:solidFill>
              <a:latin typeface="+mj-lt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endParaRPr sz="3629" b="1" i="0" u="none" strike="noStrike" cap="none" dirty="0">
              <a:solidFill>
                <a:srgbClr val="FFFFFF"/>
              </a:solidFill>
              <a:latin typeface="+mj-lt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lang="en-US" sz="3629" b="1" i="0" u="none" strike="noStrike" cap="none" dirty="0">
                <a:solidFill>
                  <a:srgbClr val="FFFFFF"/>
                </a:solidFill>
                <a:latin typeface="+mj-lt"/>
                <a:ea typeface="Century Schoolbook"/>
                <a:cs typeface="Century Schoolbook"/>
                <a:sym typeface="Century Schoolbook"/>
              </a:rPr>
              <a:t>Powered By - Microsoft Corporation Pvt Ltd.</a:t>
            </a:r>
            <a:endParaRPr sz="3629" b="1" i="0" u="none" strike="noStrike" cap="none" dirty="0">
              <a:solidFill>
                <a:srgbClr val="FFFFFF"/>
              </a:solidFill>
              <a:latin typeface="+mj-lt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668033-92B0-0EBD-5D99-98DCB2BB1F9C}"/>
              </a:ext>
            </a:extLst>
          </p:cNvPr>
          <p:cNvSpPr txBox="1"/>
          <p:nvPr/>
        </p:nvSpPr>
        <p:spPr>
          <a:xfrm>
            <a:off x="1521561" y="4522839"/>
            <a:ext cx="3599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Tarun M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/>
          <p:nvPr/>
        </p:nvSpPr>
        <p:spPr>
          <a:xfrm>
            <a:off x="2054835" y="961835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IN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2254779" y="1197096"/>
            <a:ext cx="7045500" cy="5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Being Solved</a:t>
            </a: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087553"/>
            <a:ext cx="1826266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9D1AEB-CF5F-8633-BFC8-F815FC6B3B5C}"/>
              </a:ext>
            </a:extLst>
          </p:cNvPr>
          <p:cNvSpPr txBox="1"/>
          <p:nvPr/>
        </p:nvSpPr>
        <p:spPr>
          <a:xfrm>
            <a:off x="2379406" y="2064774"/>
            <a:ext cx="69208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+mn-lt"/>
              </a:rPr>
              <a:t>	A Huge volume of documents need to be maintained, re-used, preserved for operational activities during the Loan &amp; Deposit Account lifecycle. Optimization is required for these documents to help efficiently store / retrieve the documents.</a:t>
            </a:r>
            <a:endParaRPr lang="en-IN" sz="24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2214742" y="1178173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1055945" y="1648179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rPr lang="en-IN" sz="3000" b="1" i="0" u="none" strike="noStrike" cap="none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rPr>
              <a:t>Solution Approach</a:t>
            </a:r>
            <a:endParaRPr sz="3000" b="1" i="0" u="none" strike="noStrike" cap="none" dirty="0">
              <a:solidFill>
                <a:schemeClr val="bg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087553"/>
            <a:ext cx="1826266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CC2354-DA94-7C81-CCAA-345019D64F00}"/>
              </a:ext>
            </a:extLst>
          </p:cNvPr>
          <p:cNvSpPr txBox="1"/>
          <p:nvPr/>
        </p:nvSpPr>
        <p:spPr>
          <a:xfrm>
            <a:off x="2566218" y="2407959"/>
            <a:ext cx="77969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+mn-lt"/>
              </a:rPr>
              <a:t>Develop an Image Processing and Optimisation solution using </a:t>
            </a:r>
            <a:r>
              <a:rPr lang="en-IN" sz="2400" b="1" dirty="0">
                <a:solidFill>
                  <a:schemeClr val="bg1"/>
                </a:solidFill>
                <a:latin typeface="+mn-lt"/>
              </a:rPr>
              <a:t>Python , OpenCV </a:t>
            </a:r>
            <a:r>
              <a:rPr lang="en-IN" sz="2400" dirty="0">
                <a:solidFill>
                  <a:schemeClr val="bg1"/>
                </a:solidFill>
                <a:latin typeface="+mn-lt"/>
              </a:rPr>
              <a:t>and other</a:t>
            </a:r>
            <a:r>
              <a:rPr lang="en-IN" sz="2400" b="1" dirty="0">
                <a:solidFill>
                  <a:schemeClr val="bg1"/>
                </a:solidFill>
                <a:latin typeface="+mn-lt"/>
              </a:rPr>
              <a:t> Image processing libraries</a:t>
            </a:r>
            <a:r>
              <a:rPr lang="en-IN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+mn-lt"/>
              </a:rPr>
              <a:t>to optimize  the captured documents that are stored as images / PDF files.</a:t>
            </a:r>
            <a:r>
              <a:rPr lang="en-IN" sz="2400" dirty="0">
                <a:solidFill>
                  <a:schemeClr val="bg1"/>
                </a:solidFill>
                <a:latin typeface="+mn-lt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+mn-lt"/>
              </a:rPr>
              <a:t>The Developed solution is deployed as RESTful API service so can Interact and integrate with any other upstream and down stream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A74670-46ED-7B35-FE19-87A8109B4692}"/>
              </a:ext>
            </a:extLst>
          </p:cNvPr>
          <p:cNvSpPr/>
          <p:nvPr/>
        </p:nvSpPr>
        <p:spPr>
          <a:xfrm>
            <a:off x="8829368" y="1022555"/>
            <a:ext cx="2241755" cy="31856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C17255-D81B-8131-2459-B0CD88CC8CF6}"/>
              </a:ext>
            </a:extLst>
          </p:cNvPr>
          <p:cNvSpPr/>
          <p:nvPr/>
        </p:nvSpPr>
        <p:spPr>
          <a:xfrm>
            <a:off x="4129548" y="5558239"/>
            <a:ext cx="6331974" cy="96356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sym typeface="Arial"/>
              </a:rPr>
              <a:t>any file system or a cloud/local database  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5315D7-5F6A-1A03-554B-92D2D8CB6DDF}"/>
              </a:ext>
            </a:extLst>
          </p:cNvPr>
          <p:cNvCxnSpPr>
            <a:stCxn id="4" idx="2"/>
          </p:cNvCxnSpPr>
          <p:nvPr/>
        </p:nvCxnSpPr>
        <p:spPr>
          <a:xfrm flipH="1">
            <a:off x="9950245" y="4208207"/>
            <a:ext cx="1" cy="125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28C0A5-D22D-0AF9-2F74-5E87AFC378F6}"/>
              </a:ext>
            </a:extLst>
          </p:cNvPr>
          <p:cNvSpPr/>
          <p:nvPr/>
        </p:nvSpPr>
        <p:spPr>
          <a:xfrm>
            <a:off x="1927123" y="943897"/>
            <a:ext cx="1976282" cy="351994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Graphic 8" descr="Call center with solid fill">
            <a:extLst>
              <a:ext uri="{FF2B5EF4-FFF2-40B4-BE49-F238E27FC236}">
                <a16:creationId xmlns:a16="http://schemas.microsoft.com/office/drawing/2014/main" id="{A55EA7D6-BF1E-0888-9787-A746CACD4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1723" y="1352746"/>
            <a:ext cx="652072" cy="652072"/>
          </a:xfrm>
          <a:prstGeom prst="rect">
            <a:avLst/>
          </a:prstGeom>
        </p:spPr>
      </p:pic>
      <p:pic>
        <p:nvPicPr>
          <p:cNvPr id="10" name="Picture 6" descr="Application Icon Vector On White Background Application Trendy Filled Icons  From Human Resources Collection Stock Illustration - Download Image Now -  iStock">
            <a:extLst>
              <a:ext uri="{FF2B5EF4-FFF2-40B4-BE49-F238E27FC236}">
                <a16:creationId xmlns:a16="http://schemas.microsoft.com/office/drawing/2014/main" id="{2B67FFFC-9986-959C-6817-2018C2D9B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729" y="2274929"/>
            <a:ext cx="592060" cy="58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What are the differences between an iOS and Android? – The Learning Box –  Answers to your Questions">
            <a:extLst>
              <a:ext uri="{FF2B5EF4-FFF2-40B4-BE49-F238E27FC236}">
                <a16:creationId xmlns:a16="http://schemas.microsoft.com/office/drawing/2014/main" id="{D69E2559-C7C8-B418-61C5-415898E8C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626" y="3267357"/>
            <a:ext cx="791995" cy="48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69C4E6-1C70-8CC0-F7C8-43550D5EE781}"/>
              </a:ext>
            </a:extLst>
          </p:cNvPr>
          <p:cNvCxnSpPr>
            <a:cxnSpLocks/>
          </p:cNvCxnSpPr>
          <p:nvPr/>
        </p:nvCxnSpPr>
        <p:spPr>
          <a:xfrm>
            <a:off x="3903405" y="2599126"/>
            <a:ext cx="4925963" cy="1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C88643C-D17E-2E58-4467-243649DC294F}"/>
              </a:ext>
            </a:extLst>
          </p:cNvPr>
          <p:cNvSpPr txBox="1"/>
          <p:nvPr/>
        </p:nvSpPr>
        <p:spPr>
          <a:xfrm>
            <a:off x="1736735" y="4501930"/>
            <a:ext cx="256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any upstream systems/user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ED933D-45CD-CCD4-FA9B-9850FB415F1B}"/>
              </a:ext>
            </a:extLst>
          </p:cNvPr>
          <p:cNvSpPr txBox="1"/>
          <p:nvPr/>
        </p:nvSpPr>
        <p:spPr>
          <a:xfrm>
            <a:off x="9394721" y="2237921"/>
            <a:ext cx="143551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processing and Optimisation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A2CEFF-F25D-E0EB-7E84-2AC45C5CC98D}"/>
              </a:ext>
            </a:extLst>
          </p:cNvPr>
          <p:cNvSpPr txBox="1"/>
          <p:nvPr/>
        </p:nvSpPr>
        <p:spPr>
          <a:xfrm>
            <a:off x="5243701" y="2289617"/>
            <a:ext cx="336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POST call : send Image 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50EA57-88AF-F19D-41E9-C1485D532AE1}"/>
              </a:ext>
            </a:extLst>
          </p:cNvPr>
          <p:cNvSpPr txBox="1"/>
          <p:nvPr/>
        </p:nvSpPr>
        <p:spPr>
          <a:xfrm>
            <a:off x="9950245" y="4565596"/>
            <a:ext cx="1759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sends processed Image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C6700E-1EC0-B90A-F87D-D124285EBAC5}"/>
              </a:ext>
            </a:extLst>
          </p:cNvPr>
          <p:cNvSpPr txBox="1"/>
          <p:nvPr/>
        </p:nvSpPr>
        <p:spPr>
          <a:xfrm>
            <a:off x="1976284" y="137651"/>
            <a:ext cx="7580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Solution overview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8BC0A4-1244-4350-411D-692AE4C954C0}"/>
              </a:ext>
            </a:extLst>
          </p:cNvPr>
          <p:cNvSpPr txBox="1"/>
          <p:nvPr/>
        </p:nvSpPr>
        <p:spPr>
          <a:xfrm>
            <a:off x="5243701" y="5196159"/>
            <a:ext cx="3937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Saves the Image file for storage and retrieval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5AFD0F-C007-6035-9A0C-4C916F7077DE}"/>
              </a:ext>
            </a:extLst>
          </p:cNvPr>
          <p:cNvSpPr txBox="1"/>
          <p:nvPr/>
        </p:nvSpPr>
        <p:spPr>
          <a:xfrm>
            <a:off x="8229598" y="633955"/>
            <a:ext cx="37657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Python RESTful server</a:t>
            </a:r>
          </a:p>
        </p:txBody>
      </p:sp>
    </p:spTree>
    <p:extLst>
      <p:ext uri="{BB962C8B-B14F-4D97-AF65-F5344CB8AC3E}">
        <p14:creationId xmlns:p14="http://schemas.microsoft.com/office/powerpoint/2010/main" val="170940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1FB236-ED62-6053-041D-F82696EB82E4}"/>
              </a:ext>
            </a:extLst>
          </p:cNvPr>
          <p:cNvSpPr/>
          <p:nvPr/>
        </p:nvSpPr>
        <p:spPr>
          <a:xfrm>
            <a:off x="388379" y="2620296"/>
            <a:ext cx="1081548" cy="9438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Convert Image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DC3325-1F2A-587B-6F5B-7AE3A2C252BC}"/>
              </a:ext>
            </a:extLst>
          </p:cNvPr>
          <p:cNvSpPr/>
          <p:nvPr/>
        </p:nvSpPr>
        <p:spPr>
          <a:xfrm>
            <a:off x="1838632" y="816076"/>
            <a:ext cx="2241754" cy="45523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E36D5-2D04-2F71-7059-DF46A9C99F0E}"/>
              </a:ext>
            </a:extLst>
          </p:cNvPr>
          <p:cNvSpPr txBox="1"/>
          <p:nvPr/>
        </p:nvSpPr>
        <p:spPr>
          <a:xfrm>
            <a:off x="4871884" y="5495700"/>
            <a:ext cx="1494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Orient &amp; Centre document text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D7D83C-04E6-91E7-0F0C-2BFCD55C63CD}"/>
              </a:ext>
            </a:extLst>
          </p:cNvPr>
          <p:cNvSpPr/>
          <p:nvPr/>
        </p:nvSpPr>
        <p:spPr>
          <a:xfrm>
            <a:off x="2084432" y="2192765"/>
            <a:ext cx="1671485" cy="5407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Blur Image and Edge detection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59562D-9629-B9DF-BF21-B5B5EDEF7589}"/>
              </a:ext>
            </a:extLst>
          </p:cNvPr>
          <p:cNvSpPr/>
          <p:nvPr/>
        </p:nvSpPr>
        <p:spPr>
          <a:xfrm>
            <a:off x="2084432" y="1194004"/>
            <a:ext cx="1671485" cy="5407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Resize and covert image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6BB6CF-75CB-03ED-A9DC-22D796C7F00F}"/>
              </a:ext>
            </a:extLst>
          </p:cNvPr>
          <p:cNvSpPr/>
          <p:nvPr/>
        </p:nvSpPr>
        <p:spPr>
          <a:xfrm>
            <a:off x="2084432" y="3293805"/>
            <a:ext cx="1671485" cy="54077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Compute and append polygons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793352E-B1DC-53A3-F113-B00507BEE35A}"/>
              </a:ext>
            </a:extLst>
          </p:cNvPr>
          <p:cNvSpPr/>
          <p:nvPr/>
        </p:nvSpPr>
        <p:spPr>
          <a:xfrm>
            <a:off x="2084432" y="4388699"/>
            <a:ext cx="1671485" cy="54077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Draw Intersection and transform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B4D340-6D5B-5A99-A526-44DBEF7CC6D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469927" y="3092244"/>
            <a:ext cx="368705" cy="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10659A8-3D60-9540-C01F-0BFECDE2940A}"/>
              </a:ext>
            </a:extLst>
          </p:cNvPr>
          <p:cNvSpPr/>
          <p:nvPr/>
        </p:nvSpPr>
        <p:spPr>
          <a:xfrm>
            <a:off x="4498259" y="825909"/>
            <a:ext cx="2241754" cy="45523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47379A3-CF2B-EA64-BDA7-1EE7E95D2B93}"/>
              </a:ext>
            </a:extLst>
          </p:cNvPr>
          <p:cNvSpPr/>
          <p:nvPr/>
        </p:nvSpPr>
        <p:spPr>
          <a:xfrm>
            <a:off x="4842381" y="2714047"/>
            <a:ext cx="1671485" cy="5407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Compute rotated angle of text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6680D12-91C4-07BE-AD1A-FE38057648FC}"/>
              </a:ext>
            </a:extLst>
          </p:cNvPr>
          <p:cNvSpPr/>
          <p:nvPr/>
        </p:nvSpPr>
        <p:spPr>
          <a:xfrm>
            <a:off x="4842381" y="1598346"/>
            <a:ext cx="1671485" cy="5407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Detect Text Block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BFB387C-AA02-51BD-F96F-EAC4BA29E9F3}"/>
              </a:ext>
            </a:extLst>
          </p:cNvPr>
          <p:cNvSpPr/>
          <p:nvPr/>
        </p:nvSpPr>
        <p:spPr>
          <a:xfrm>
            <a:off x="4832549" y="3863907"/>
            <a:ext cx="1671485" cy="54077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Rotate Image to correct skew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05E83B-0F70-31EE-9F0C-153A8A6B4B5D}"/>
              </a:ext>
            </a:extLst>
          </p:cNvPr>
          <p:cNvSpPr txBox="1"/>
          <p:nvPr/>
        </p:nvSpPr>
        <p:spPr>
          <a:xfrm>
            <a:off x="1838632" y="5492894"/>
            <a:ext cx="1991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Optimise alignment of document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4DD533-8B92-1FF6-1447-D28EC72E31A6}"/>
              </a:ext>
            </a:extLst>
          </p:cNvPr>
          <p:cNvCxnSpPr>
            <a:stCxn id="5" idx="3"/>
            <a:endCxn id="19" idx="1"/>
          </p:cNvCxnSpPr>
          <p:nvPr/>
        </p:nvCxnSpPr>
        <p:spPr>
          <a:xfrm>
            <a:off x="4080386" y="3092244"/>
            <a:ext cx="417873" cy="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40A30A-C29F-ED08-8840-621FF4128A66}"/>
              </a:ext>
            </a:extLst>
          </p:cNvPr>
          <p:cNvSpPr txBox="1"/>
          <p:nvPr/>
        </p:nvSpPr>
        <p:spPr>
          <a:xfrm>
            <a:off x="7474964" y="5464112"/>
            <a:ext cx="17059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i="0" dirty="0">
                <a:solidFill>
                  <a:schemeClr val="tx1"/>
                </a:solidFill>
                <a:effectLst/>
                <a:latin typeface="+mn-lt"/>
              </a:rPr>
              <a:t>Eliminate/reduce Whitespace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2F4D88C-B9A7-F020-8407-29CC938824DD}"/>
              </a:ext>
            </a:extLst>
          </p:cNvPr>
          <p:cNvSpPr/>
          <p:nvPr/>
        </p:nvSpPr>
        <p:spPr>
          <a:xfrm>
            <a:off x="7157886" y="825909"/>
            <a:ext cx="2241754" cy="45523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12B3A4E-BE71-8EDF-3F85-7FE9DA3555ED}"/>
              </a:ext>
            </a:extLst>
          </p:cNvPr>
          <p:cNvSpPr/>
          <p:nvPr/>
        </p:nvSpPr>
        <p:spPr>
          <a:xfrm>
            <a:off x="7502008" y="2714047"/>
            <a:ext cx="1671485" cy="5407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i="0" dirty="0">
                <a:solidFill>
                  <a:srgbClr val="232629"/>
                </a:solidFill>
                <a:effectLst/>
              </a:rPr>
              <a:t>Morphological transformation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2287048-B5B4-BF0A-51C2-F0E66E620B5A}"/>
              </a:ext>
            </a:extLst>
          </p:cNvPr>
          <p:cNvSpPr/>
          <p:nvPr/>
        </p:nvSpPr>
        <p:spPr>
          <a:xfrm>
            <a:off x="7502008" y="1598346"/>
            <a:ext cx="1671485" cy="5407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Get binary Image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C64DA7D-3266-9DF8-AD88-03D110E4200F}"/>
              </a:ext>
            </a:extLst>
          </p:cNvPr>
          <p:cNvSpPr/>
          <p:nvPr/>
        </p:nvSpPr>
        <p:spPr>
          <a:xfrm>
            <a:off x="7492176" y="3863906"/>
            <a:ext cx="1671485" cy="94406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Find </a:t>
            </a:r>
            <a:r>
              <a:rPr lang="en-IN" dirty="0">
                <a:solidFill>
                  <a:srgbClr val="232629"/>
                </a:solidFill>
              </a:rPr>
              <a:t>and</a:t>
            </a:r>
            <a:r>
              <a:rPr lang="en-IN" b="0" i="0" dirty="0">
                <a:solidFill>
                  <a:srgbClr val="232629"/>
                </a:solidFill>
                <a:effectLst/>
              </a:rPr>
              <a:t> crop ROI</a:t>
            </a:r>
            <a:r>
              <a:rPr lang="en-IN" dirty="0">
                <a:solidFill>
                  <a:sysClr val="windowText" lastClr="000000"/>
                </a:solidFill>
              </a:rPr>
              <a:t>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AAFC93-95FC-CECB-749E-A28135D70A4F}"/>
              </a:ext>
            </a:extLst>
          </p:cNvPr>
          <p:cNvCxnSpPr/>
          <p:nvPr/>
        </p:nvCxnSpPr>
        <p:spPr>
          <a:xfrm>
            <a:off x="6740013" y="2984776"/>
            <a:ext cx="417873" cy="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10271E5-F1C1-C7A1-D4E4-3B77EDCD683A}"/>
              </a:ext>
            </a:extLst>
          </p:cNvPr>
          <p:cNvSpPr/>
          <p:nvPr/>
        </p:nvSpPr>
        <p:spPr>
          <a:xfrm>
            <a:off x="9822426" y="2522660"/>
            <a:ext cx="1081548" cy="9438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resize and save Image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8865EC-EFB5-B454-477A-F2D61B265C87}"/>
              </a:ext>
            </a:extLst>
          </p:cNvPr>
          <p:cNvSpPr txBox="1"/>
          <p:nvPr/>
        </p:nvSpPr>
        <p:spPr>
          <a:xfrm>
            <a:off x="1976284" y="167148"/>
            <a:ext cx="758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Implementation Approach</a:t>
            </a:r>
          </a:p>
        </p:txBody>
      </p:sp>
    </p:spTree>
    <p:extLst>
      <p:ext uri="{BB962C8B-B14F-4D97-AF65-F5344CB8AC3E}">
        <p14:creationId xmlns:p14="http://schemas.microsoft.com/office/powerpoint/2010/main" val="269212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6a841be86_0_5"/>
          <p:cNvSpPr/>
          <p:nvPr/>
        </p:nvSpPr>
        <p:spPr>
          <a:xfrm>
            <a:off x="1751675" y="0"/>
            <a:ext cx="8752800" cy="56802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26a841be86_0_5"/>
          <p:cNvSpPr/>
          <p:nvPr/>
        </p:nvSpPr>
        <p:spPr>
          <a:xfrm>
            <a:off x="2363467" y="1403053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126a841be86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087553"/>
            <a:ext cx="1826269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26a841be86_0_5"/>
          <p:cNvSpPr/>
          <p:nvPr/>
        </p:nvSpPr>
        <p:spPr>
          <a:xfrm>
            <a:off x="2015825" y="421200"/>
            <a:ext cx="8224500" cy="48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FFFFF"/>
                </a:solidFill>
                <a:latin typeface="+mj-lt"/>
                <a:ea typeface="Century Schoolbook"/>
                <a:cs typeface="Century Schoolbook"/>
                <a:sym typeface="Century Schoolbook"/>
              </a:rPr>
              <a:t>Prerequisites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endParaRPr lang="en-IN" sz="3600" b="1" i="0" u="none" strike="noStrike" cap="none" dirty="0">
              <a:solidFill>
                <a:srgbClr val="FFFFFF"/>
              </a:solidFill>
              <a:latin typeface="+mj-lt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endParaRPr b="1" i="0" u="none" strike="noStrike" cap="none" dirty="0">
              <a:solidFill>
                <a:srgbClr val="FFFFFF"/>
              </a:solidFill>
              <a:latin typeface="+mn-lt"/>
              <a:ea typeface="Century Schoolbook"/>
              <a:cs typeface="Century Schoolbook"/>
              <a:sym typeface="Century Schoolbook"/>
            </a:endParaRPr>
          </a:p>
          <a:p>
            <a:pPr marL="457200">
              <a:buClr>
                <a:schemeClr val="dk1"/>
              </a:buClr>
              <a:buSzPts val="1100"/>
            </a:pPr>
            <a:r>
              <a:rPr lang="en-US" b="1" dirty="0">
                <a:solidFill>
                  <a:srgbClr val="FFFFFF"/>
                </a:solidFill>
                <a:latin typeface="+mn-lt"/>
                <a:ea typeface="Century Schoolbook"/>
                <a:cs typeface="Century Schoolbook"/>
                <a:sym typeface="Century Schoolbook"/>
              </a:rPr>
              <a:t>Technologies : Python, Open CV, FASTAPI, Azure services and other open-source libraries.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b="1" dirty="0">
              <a:solidFill>
                <a:srgbClr val="FFFFFF"/>
              </a:solidFill>
              <a:latin typeface="+mn-lt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b="1" dirty="0">
              <a:solidFill>
                <a:srgbClr val="FFFFFF"/>
              </a:solidFill>
              <a:latin typeface="+mn-lt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FFFFFF"/>
                </a:solidFill>
                <a:latin typeface="+mn-lt"/>
                <a:ea typeface="Century Schoolbook"/>
                <a:cs typeface="Century Schoolbook"/>
                <a:sym typeface="Century Schoolbook"/>
              </a:rPr>
              <a:t>Sample documents as per various document type / language / format, etc.</a:t>
            </a:r>
            <a:endParaRPr b="1" dirty="0">
              <a:solidFill>
                <a:srgbClr val="FFFFFF"/>
              </a:solidFill>
              <a:latin typeface="+mn-lt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FFFFFF"/>
                </a:solidFill>
                <a:latin typeface="+mn-lt"/>
                <a:ea typeface="Century Schoolbook"/>
                <a:cs typeface="Century Schoolbook"/>
                <a:sym typeface="Century Schoolbook"/>
              </a:rPr>
              <a:t>Sample scanned document / image format:</a:t>
            </a:r>
            <a:endParaRPr b="1" dirty="0">
              <a:solidFill>
                <a:srgbClr val="FFFFFF"/>
              </a:solidFill>
              <a:latin typeface="+mn-lt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FFFFFF"/>
                </a:solidFill>
                <a:latin typeface="+mn-lt"/>
                <a:ea typeface="Century Schoolbook"/>
                <a:cs typeface="Century Schoolbook"/>
                <a:sym typeface="Century Schoolbook"/>
              </a:rPr>
              <a:t>1. JPEG</a:t>
            </a:r>
            <a:endParaRPr b="1" dirty="0">
              <a:solidFill>
                <a:srgbClr val="FFFFFF"/>
              </a:solidFill>
              <a:latin typeface="+mn-lt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FFFFFF"/>
                </a:solidFill>
                <a:latin typeface="+mn-lt"/>
                <a:ea typeface="Century Schoolbook"/>
                <a:cs typeface="Century Schoolbook"/>
                <a:sym typeface="Century Schoolbook"/>
              </a:rPr>
              <a:t>2. PDF</a:t>
            </a:r>
            <a:endParaRPr b="1" dirty="0">
              <a:solidFill>
                <a:srgbClr val="FFFFFF"/>
              </a:solidFill>
              <a:latin typeface="+mn-lt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FFFFFF"/>
                </a:solidFill>
                <a:latin typeface="+mn-lt"/>
                <a:ea typeface="Century Schoolbook"/>
                <a:cs typeface="Century Schoolbook"/>
                <a:sym typeface="Century Schoolbook"/>
              </a:rPr>
              <a:t>3. TIFF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b="1" dirty="0">
              <a:solidFill>
                <a:srgbClr val="FFFFFF"/>
              </a:solidFill>
              <a:latin typeface="+mn-lt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b="1" dirty="0">
              <a:solidFill>
                <a:srgbClr val="FFFFFF"/>
              </a:solidFill>
              <a:latin typeface="+mn-lt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/>
          <p:nvPr/>
        </p:nvSpPr>
        <p:spPr>
          <a:xfrm>
            <a:off x="2065626" y="780178"/>
            <a:ext cx="8289719" cy="4725482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5;p5">
            <a:extLst>
              <a:ext uri="{FF2B5EF4-FFF2-40B4-BE49-F238E27FC236}">
                <a16:creationId xmlns:a16="http://schemas.microsoft.com/office/drawing/2014/main" id="{5EC80CAB-4207-19C3-44A4-45EBE8075FC1}"/>
              </a:ext>
            </a:extLst>
          </p:cNvPr>
          <p:cNvSpPr txBox="1"/>
          <p:nvPr/>
        </p:nvSpPr>
        <p:spPr>
          <a:xfrm>
            <a:off x="2769882" y="1039916"/>
            <a:ext cx="6387788" cy="44657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chemeClr val="bg1"/>
                </a:solidFill>
                <a:effectLst/>
                <a:latin typeface="+mn-lt"/>
              </a:rPr>
              <a:t>The proposed solution is highly modular and scalable, it uses state-of-the-art technologies in fields of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Image processing and computer Vision.</a:t>
            </a:r>
            <a:r>
              <a:rPr lang="en-US" sz="1400" dirty="0">
                <a:solidFill>
                  <a:schemeClr val="bg1"/>
                </a:solidFill>
                <a:effectLst/>
                <a:latin typeface="+mn-lt"/>
              </a:rPr>
              <a:t>.</a:t>
            </a:r>
            <a:endParaRPr lang="en-US" sz="1400" dirty="0">
              <a:solidFill>
                <a:schemeClr val="bg1"/>
              </a:solidFill>
              <a:effectLst/>
              <a:latin typeface="+mn-lt"/>
              <a:sym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400" dirty="0">
              <a:solidFill>
                <a:schemeClr val="bg1"/>
              </a:solidFill>
              <a:effectLst/>
              <a:latin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chemeClr val="bg1"/>
                </a:solidFill>
                <a:effectLst/>
                <a:latin typeface="+mn-lt"/>
              </a:rPr>
              <a:t>The Technology stack considered are all from open-source domain apart from the cloud services required to  for hosting the API server.</a:t>
            </a:r>
            <a:endParaRPr lang="en-US" sz="1400" dirty="0">
              <a:solidFill>
                <a:schemeClr val="bg1"/>
              </a:solidFill>
              <a:latin typeface="+mn-lt"/>
              <a:sym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400" dirty="0">
              <a:solidFill>
                <a:schemeClr val="bg1"/>
              </a:solidFill>
              <a:latin typeface="+mn-lt"/>
              <a:sym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chemeClr val="bg1"/>
                </a:solidFill>
                <a:latin typeface="+mn-lt"/>
                <a:sym typeface="Arial"/>
              </a:rPr>
              <a:t>The solution can be integrated to any of the  downstream/upstream application which can interact with RESTful APIs.  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400" dirty="0">
              <a:solidFill>
                <a:schemeClr val="bg1"/>
              </a:solidFill>
              <a:latin typeface="+mn-lt"/>
              <a:sym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chemeClr val="bg1"/>
                </a:solidFill>
                <a:latin typeface="+mn-lt"/>
                <a:sym typeface="Arial"/>
              </a:rPr>
              <a:t>The final image can be saved to  any file system or a cloud/local database using REST API integration.</a:t>
            </a:r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F4EF4-794F-BDDA-3D33-2B4E4786A14D}"/>
              </a:ext>
            </a:extLst>
          </p:cNvPr>
          <p:cNvSpPr txBox="1"/>
          <p:nvPr/>
        </p:nvSpPr>
        <p:spPr>
          <a:xfrm>
            <a:off x="3034330" y="103991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Business  Considerations</a:t>
            </a:r>
            <a:endParaRPr lang="en-IN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7" name="Rectangle 9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FD65C2-E6FA-CC8B-D518-575483C910D6}"/>
              </a:ext>
            </a:extLst>
          </p:cNvPr>
          <p:cNvSpPr txBox="1"/>
          <p:nvPr/>
        </p:nvSpPr>
        <p:spPr>
          <a:xfrm>
            <a:off x="793662" y="386930"/>
            <a:ext cx="10066122" cy="1298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18" name="Rectangle 9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Google Shape;212;p9"/>
          <p:cNvSpPr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2000" b="0" i="0" u="none" strike="noStrike" kern="1200" cap="none" dirty="0">
              <a:solidFill>
                <a:schemeClr val="tx1"/>
              </a:solidFill>
              <a:latin typeface="+mn-lt"/>
              <a:ea typeface="+mn-ea"/>
              <a:cs typeface="+mn-cs"/>
              <a:sym typeface="Arial"/>
            </a:endParaRPr>
          </a:p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2000" b="0" i="0" u="none" strike="noStrike" kern="1200" cap="none" dirty="0">
              <a:solidFill>
                <a:schemeClr val="tx1"/>
              </a:solidFill>
              <a:latin typeface="+mn-lt"/>
              <a:ea typeface="+mn-ea"/>
              <a:cs typeface="+mn-cs"/>
              <a:sym typeface="Arial"/>
            </a:endParaRPr>
          </a:p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2000" b="0" i="0" u="none" strike="noStrike" kern="1200" cap="none" dirty="0">
              <a:solidFill>
                <a:schemeClr val="tx1"/>
              </a:solidFill>
              <a:latin typeface="+mn-lt"/>
              <a:ea typeface="+mn-ea"/>
              <a:cs typeface="+mn-cs"/>
              <a:sym typeface="Arial"/>
            </a:endParaRPr>
          </a:p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2000" b="0" i="0" u="none" strike="noStrike" kern="1200" cap="none" dirty="0">
              <a:solidFill>
                <a:schemeClr val="tx1"/>
              </a:solidFill>
              <a:latin typeface="+mn-lt"/>
              <a:ea typeface="+mn-ea"/>
              <a:cs typeface="+mn-cs"/>
              <a:sym typeface="Arial"/>
            </a:endParaRPr>
          </a:p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2000" b="0" i="0" u="none" strike="noStrike" kern="1200" cap="none" dirty="0">
              <a:solidFill>
                <a:schemeClr val="tx1"/>
              </a:solidFill>
              <a:latin typeface="+mn-lt"/>
              <a:ea typeface="+mn-ea"/>
              <a:cs typeface="+mn-cs"/>
              <a:sym typeface="Arial"/>
            </a:endParaRPr>
          </a:p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000" b="0" i="0" u="none" strike="noStrike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rPr>
              <a:t>Submitted By : Tarun M </a:t>
            </a:r>
          </a:p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000" b="0" i="0" u="none" strike="noStrike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rPr>
              <a:t>Email :Tarun.Mukku@gmail.com</a:t>
            </a:r>
          </a:p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000" b="0" i="0" u="none" strike="noStrike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rPr>
              <a:t>Mobile No: </a:t>
            </a:r>
          </a:p>
        </p:txBody>
      </p:sp>
      <p:pic>
        <p:nvPicPr>
          <p:cNvPr id="215" name="Google Shape;215;p9" descr="A red and black sign&#10;&#10;Description automatically generated with low confidence"/>
          <p:cNvPicPr preferRelativeResize="0"/>
          <p:nvPr/>
        </p:nvPicPr>
        <p:blipFill rotWithShape="1">
          <a:blip r:embed="rId3"/>
          <a:stretch/>
        </p:blipFill>
        <p:spPr>
          <a:xfrm>
            <a:off x="5911532" y="3716906"/>
            <a:ext cx="5150277" cy="1248942"/>
          </a:xfrm>
          <a:prstGeom prst="rect">
            <a:avLst/>
          </a:prstGeom>
          <a:noFill/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Google Shape;213;p9"/>
          <p:cNvSpPr/>
          <p:nvPr/>
        </p:nvSpPr>
        <p:spPr>
          <a:xfrm>
            <a:off x="2111048" y="819403"/>
            <a:ext cx="7045428" cy="106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633"/>
              <a:buFont typeface="Arial"/>
              <a:buNone/>
            </a:pPr>
            <a:endParaRPr lang="en-IN"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633"/>
              <a:buFont typeface="Arial"/>
              <a:buNone/>
            </a:pPr>
            <a:endParaRPr lang="en-IN"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633"/>
              <a:buFont typeface="Arial"/>
              <a:buNone/>
            </a:pPr>
            <a:endParaRPr lang="en-IN"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365</Words>
  <Application>Microsoft Office PowerPoint</Application>
  <PresentationFormat>Widescreen</PresentationFormat>
  <Paragraphs>65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Noto Sans Symbols</vt:lpstr>
      <vt:lpstr>Wingdings</vt:lpstr>
      <vt:lpstr>Wingdings 3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Mohor Basu</dc:creator>
  <cp:lastModifiedBy>Tarun Mukku</cp:lastModifiedBy>
  <cp:revision>6</cp:revision>
  <dcterms:modified xsi:type="dcterms:W3CDTF">2022-05-23T19:08:48Z</dcterms:modified>
</cp:coreProperties>
</file>