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4"/>
  </p:notesMasterIdLst>
  <p:sldIdLst>
    <p:sldId id="256" r:id="rId3"/>
    <p:sldId id="257" r:id="rId4"/>
    <p:sldId id="258" r:id="rId5"/>
    <p:sldId id="259" r:id="rId6"/>
    <p:sldId id="265" r:id="rId7"/>
    <p:sldId id="266" r:id="rId8"/>
    <p:sldId id="260" r:id="rId9"/>
    <p:sldId id="543" r:id="rId10"/>
    <p:sldId id="262" r:id="rId11"/>
    <p:sldId id="263" r:id="rId12"/>
    <p:sldId id="264"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entury Schoolbook" panose="02040604050505020304" pitchFamily="18"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Wingdings 3" panose="05040102010807070707" pitchFamily="18" charset="2"/>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0q+yzGXkod+LpCiCEtX3xCkK6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86"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6a841be8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26a841be8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609562" y="160451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6" name="Google Shape;46;p22"/>
          <p:cNvSpPr txBox="1">
            <a:spLocks noGrp="1"/>
          </p:cNvSpPr>
          <p:nvPr>
            <p:ph type="body" idx="2"/>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1" name="Google Shape;51;p23"/>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2" name="Google Shape;52;p23"/>
          <p:cNvSpPr txBox="1">
            <a:spLocks noGrp="1"/>
          </p:cNvSpPr>
          <p:nvPr>
            <p:ph type="body" idx="4"/>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pic>
        <p:nvPicPr>
          <p:cNvPr id="57" name="Google Shape;57;p24"/>
          <p:cNvPicPr preferRelativeResize="0"/>
          <p:nvPr/>
        </p:nvPicPr>
        <p:blipFill rotWithShape="1">
          <a:blip r:embed="rId2">
            <a:alphaModFix/>
          </a:blip>
          <a:srcRect/>
          <a:stretch/>
        </p:blipFill>
        <p:spPr>
          <a:xfrm>
            <a:off x="2772637" y="1604514"/>
            <a:ext cx="6645534" cy="3977158"/>
          </a:xfrm>
          <a:prstGeom prst="rect">
            <a:avLst/>
          </a:prstGeom>
          <a:noFill/>
          <a:ln>
            <a:noFill/>
          </a:ln>
        </p:spPr>
      </p:pic>
      <p:pic>
        <p:nvPicPr>
          <p:cNvPr id="58" name="Google Shape;58;p24"/>
          <p:cNvPicPr preferRelativeResize="0"/>
          <p:nvPr/>
        </p:nvPicPr>
        <p:blipFill rotWithShape="1">
          <a:blip r:embed="rId2">
            <a:alphaModFix/>
          </a:blip>
          <a:srcRect/>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ubTitle" idx="1"/>
          </p:nvPr>
        </p:nvSpPr>
        <p:spPr>
          <a:xfrm>
            <a:off x="609562" y="1604514"/>
            <a:ext cx="10972120" cy="3977158"/>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1" name="Google Shape;11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a:spLocks noGrp="1"/>
          </p:cNvSpPr>
          <p:nvPr>
            <p:ph type="pic" idx="2"/>
          </p:nvPr>
        </p:nvSpPr>
        <p:spPr>
          <a:xfrm>
            <a:off x="5183188" y="987425"/>
            <a:ext cx="6172200" cy="4873625"/>
          </a:xfrm>
          <a:prstGeom prst="rect">
            <a:avLst/>
          </a:prstGeom>
          <a:noFill/>
          <a:ln>
            <a:noFill/>
          </a:ln>
        </p:spPr>
      </p:sp>
      <p:sp>
        <p:nvSpPr>
          <p:cNvPr id="118" name="Google Shape;11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5/28/2022</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14147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23" name="Google Shape;23;p16"/>
          <p:cNvSpPr txBox="1">
            <a:spLocks noGrp="1"/>
          </p:cNvSpPr>
          <p:nvPr>
            <p:ph type="body" idx="2"/>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18"/>
          <p:cNvSpPr txBox="1">
            <a:spLocks noGrp="1"/>
          </p:cNvSpPr>
          <p:nvPr>
            <p:ph type="subTitle" idx="1"/>
          </p:nvPr>
        </p:nvSpPr>
        <p:spPr>
          <a:xfrm>
            <a:off x="609562" y="273352"/>
            <a:ext cx="10972120" cy="5307340"/>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1" name="Google Shape;31;p19"/>
          <p:cNvSpPr txBox="1">
            <a:spLocks noGrp="1"/>
          </p:cNvSpPr>
          <p:nvPr>
            <p:ph type="body" idx="2"/>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2" name="Google Shape;32;p19"/>
          <p:cNvSpPr txBox="1">
            <a:spLocks noGrp="1"/>
          </p:cNvSpPr>
          <p:nvPr>
            <p:ph type="body" idx="3"/>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7" name="Google Shape;37;p20"/>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1" name="Google Shape;41;p21"/>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2" name="Google Shape;42;p21"/>
          <p:cNvSpPr txBox="1">
            <a:spLocks noGrp="1"/>
          </p:cNvSpPr>
          <p:nvPr>
            <p:ph type="body" idx="3"/>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4">
            <a:alphaModFix/>
          </a:blip>
          <a:srcRect/>
          <a:stretch/>
        </p:blipFill>
        <p:spPr>
          <a:xfrm>
            <a:off x="435" y="0"/>
            <a:ext cx="12186455" cy="6853723"/>
          </a:xfrm>
          <a:prstGeom prst="rect">
            <a:avLst/>
          </a:prstGeom>
          <a:noFill/>
          <a:ln>
            <a:noFill/>
          </a:ln>
        </p:spPr>
      </p:pic>
      <p:sp>
        <p:nvSpPr>
          <p:cNvPr id="11" name="Google Shape;11;p1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92"/>
              <a:buFont typeface="Arial"/>
              <a:buNone/>
              <a:defRPr sz="3991"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0"/>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marR="0" lvl="0" indent="-301180" algn="l" rtl="0">
              <a:lnSpc>
                <a:spcPct val="90000"/>
              </a:lnSpc>
              <a:spcBef>
                <a:spcPts val="907"/>
              </a:spcBef>
              <a:spcAft>
                <a:spcPts val="0"/>
              </a:spcAft>
              <a:buClr>
                <a:srgbClr val="000000"/>
              </a:buClr>
              <a:buSzPts val="1143"/>
              <a:buFont typeface="Noto Sans Symbols"/>
              <a:buChar char="●"/>
              <a:defRPr sz="2540" b="0" i="0" u="none" strike="noStrike" cap="none">
                <a:solidFill>
                  <a:schemeClr val="dk1"/>
                </a:solidFill>
                <a:latin typeface="Arial"/>
                <a:ea typeface="Arial"/>
                <a:cs typeface="Arial"/>
                <a:sym typeface="Arial"/>
              </a:defRPr>
            </a:lvl1pPr>
            <a:lvl2pPr marL="914400" marR="0" lvl="1" indent="-366839" algn="l" rtl="0">
              <a:lnSpc>
                <a:spcPct val="90000"/>
              </a:lnSpc>
              <a:spcBef>
                <a:spcPts val="454"/>
              </a:spcBef>
              <a:spcAft>
                <a:spcPts val="0"/>
              </a:spcAft>
              <a:buClr>
                <a:schemeClr val="dk1"/>
              </a:buClr>
              <a:buSzPts val="2177"/>
              <a:buFont typeface="Arial"/>
              <a:buChar char="•"/>
              <a:defRPr sz="2177" b="0" i="0" u="none" strike="noStrike" cap="none">
                <a:solidFill>
                  <a:schemeClr val="dk1"/>
                </a:solidFill>
                <a:latin typeface="Arial"/>
                <a:ea typeface="Arial"/>
                <a:cs typeface="Arial"/>
                <a:sym typeface="Arial"/>
              </a:defRPr>
            </a:lvl2pPr>
            <a:lvl3pPr marL="1371600" marR="0" lvl="2" indent="-343789" algn="l" rtl="0">
              <a:lnSpc>
                <a:spcPct val="90000"/>
              </a:lnSpc>
              <a:spcBef>
                <a:spcPts val="454"/>
              </a:spcBef>
              <a:spcAft>
                <a:spcPts val="0"/>
              </a:spcAft>
              <a:buClr>
                <a:schemeClr val="dk1"/>
              </a:buClr>
              <a:buSzPts val="1814"/>
              <a:buFont typeface="Arial"/>
              <a:buChar char="•"/>
              <a:defRPr sz="1814" b="0" i="0" u="none" strike="noStrike" cap="none">
                <a:solidFill>
                  <a:schemeClr val="dk1"/>
                </a:solidFill>
                <a:latin typeface="Arial"/>
                <a:ea typeface="Arial"/>
                <a:cs typeface="Arial"/>
                <a:sym typeface="Arial"/>
              </a:defRPr>
            </a:lvl3pPr>
            <a:lvl4pPr marL="1828800" marR="0" lvl="3"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4pPr>
            <a:lvl5pPr marL="2286000" marR="0" lvl="4"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5pPr>
            <a:lvl6pPr marL="2743200" marR="0" lvl="5"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6pPr>
            <a:lvl7pPr marL="3200400" marR="0" lvl="6"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7pPr>
            <a:lvl8pPr marL="3657600" marR="0" lvl="7"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8pPr>
            <a:lvl9pPr marL="4114800" marR="0" lvl="8"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arxiv.org/abs/2109.10282"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2698575" y="942853"/>
            <a:ext cx="6786773" cy="496311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41" name="Google Shape;141;p1"/>
          <p:cNvSpPr/>
          <p:nvPr/>
        </p:nvSpPr>
        <p:spPr>
          <a:xfrm>
            <a:off x="1521561" y="314176"/>
            <a:ext cx="6767504" cy="54343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42" name="Google Shape;142;p1"/>
          <p:cNvSpPr/>
          <p:nvPr/>
        </p:nvSpPr>
        <p:spPr>
          <a:xfrm>
            <a:off x="8293311" y="205096"/>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423931" y="523191"/>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7806372" y="6567308"/>
            <a:ext cx="2851418" cy="181255"/>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45" name="Google Shape;145;p1"/>
          <p:cNvSpPr/>
          <p:nvPr/>
        </p:nvSpPr>
        <p:spPr>
          <a:xfrm>
            <a:off x="5129677" y="5752477"/>
            <a:ext cx="5528112" cy="64663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46" name="Google Shape;146;p1"/>
          <p:cNvSpPr/>
          <p:nvPr/>
        </p:nvSpPr>
        <p:spPr>
          <a:xfrm>
            <a:off x="4962139" y="62854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979713" y="1499498"/>
            <a:ext cx="8224500" cy="3611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3629" b="1">
                <a:solidFill>
                  <a:srgbClr val="FFFFFF"/>
                </a:solidFill>
                <a:latin typeface="Century Schoolbook"/>
                <a:ea typeface="Century Schoolbook"/>
                <a:cs typeface="Century Schoolbook"/>
                <a:sym typeface="Century Schoolbook"/>
              </a:rPr>
              <a:t>Identification &amp; Optical character recognition (OCR) for Structured Documents</a:t>
            </a:r>
            <a:r>
              <a:rPr lang="en-US" sz="3629" b="1" i="0" u="none" strike="noStrike" cap="none">
                <a:solidFill>
                  <a:srgbClr val="FFFFFF"/>
                </a:solidFill>
                <a:latin typeface="Century Schoolbook"/>
                <a:ea typeface="Century Schoolbook"/>
                <a:cs typeface="Century Schoolbook"/>
                <a:sym typeface="Century Schoolbook"/>
              </a:rPr>
              <a:t> - SBI</a:t>
            </a: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a:solidFill>
                  <a:srgbClr val="FFFFFF"/>
                </a:solidFill>
                <a:latin typeface="Century Schoolbook"/>
                <a:ea typeface="Century Schoolbook"/>
                <a:cs typeface="Century Schoolbook"/>
                <a:sym typeface="Century Schoolbook"/>
              </a:rPr>
              <a:t>Powered By - Microsoft Corporation Pvt Ltd.</a:t>
            </a: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1983516" y="953832"/>
            <a:ext cx="8289600" cy="45018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206" name="Google Shape;206;p8"/>
          <p:cNvSpPr/>
          <p:nvPr/>
        </p:nvSpPr>
        <p:spPr>
          <a:xfrm>
            <a:off x="2078675" y="1175428"/>
            <a:ext cx="8034900" cy="1815600"/>
          </a:xfrm>
          <a:prstGeom prst="rect">
            <a:avLst/>
          </a:prstGeom>
          <a:noFill/>
          <a:ln>
            <a:noFill/>
          </a:ln>
        </p:spPr>
        <p:txBody>
          <a:bodyPr spcFirstLastPara="1" wrap="square" lIns="81625" tIns="40800" rIns="81625" bIns="40800" anchor="t" anchorCtr="0">
            <a:noAutofit/>
          </a:bodyPr>
          <a:lstStyle/>
          <a:p>
            <a:pPr marL="0" marR="0" lvl="0" indent="0" algn="l" rtl="0">
              <a:lnSpc>
                <a:spcPct val="42000"/>
              </a:lnSpc>
              <a:spcBef>
                <a:spcPts val="0"/>
              </a:spcBef>
              <a:spcAft>
                <a:spcPts val="0"/>
              </a:spcAft>
              <a:buClr>
                <a:srgbClr val="000000"/>
              </a:buClr>
              <a:buSzPts val="2400"/>
              <a:buFont typeface="Arial"/>
              <a:buNone/>
            </a:pPr>
            <a:r>
              <a:rPr lang="en-US" sz="2400" b="1" i="0" u="none" strike="noStrike" cap="none">
                <a:solidFill>
                  <a:schemeClr val="lt1"/>
                </a:solidFill>
                <a:latin typeface="Lato"/>
                <a:ea typeface="Lato"/>
                <a:cs typeface="Lato"/>
                <a:sym typeface="Lato"/>
              </a:rPr>
              <a:t>Demonstration Video showing the </a:t>
            </a:r>
            <a:endParaRPr sz="2400" b="1" i="0" u="none" strike="noStrike" cap="none">
              <a:solidFill>
                <a:schemeClr val="lt1"/>
              </a:solidFill>
              <a:latin typeface="Lato"/>
              <a:ea typeface="Lato"/>
              <a:cs typeface="Lato"/>
              <a:sym typeface="Lato"/>
            </a:endParaRPr>
          </a:p>
          <a:p>
            <a:pPr marL="0" marR="0" lvl="0" indent="0" algn="l" rtl="0">
              <a:lnSpc>
                <a:spcPct val="42000"/>
              </a:lnSpc>
              <a:spcBef>
                <a:spcPts val="0"/>
              </a:spcBef>
              <a:spcAft>
                <a:spcPts val="0"/>
              </a:spcAft>
              <a:buClr>
                <a:srgbClr val="000000"/>
              </a:buClr>
              <a:buSzPts val="2400"/>
              <a:buFont typeface="Arial"/>
              <a:buNone/>
            </a:pPr>
            <a:endParaRPr sz="2400" b="1" i="0" u="none" strike="noStrike" cap="none">
              <a:solidFill>
                <a:schemeClr val="lt1"/>
              </a:solidFill>
              <a:latin typeface="Lato"/>
              <a:ea typeface="Lato"/>
              <a:cs typeface="Lato"/>
              <a:sym typeface="Lato"/>
            </a:endParaRPr>
          </a:p>
          <a:p>
            <a:pPr marL="0" marR="0" lvl="0" indent="0" algn="l" rtl="0">
              <a:lnSpc>
                <a:spcPct val="42000"/>
              </a:lnSpc>
              <a:spcBef>
                <a:spcPts val="0"/>
              </a:spcBef>
              <a:spcAft>
                <a:spcPts val="0"/>
              </a:spcAft>
              <a:buClr>
                <a:srgbClr val="000000"/>
              </a:buClr>
              <a:buSzPts val="2400"/>
              <a:buFont typeface="Arial"/>
              <a:buNone/>
            </a:pPr>
            <a:r>
              <a:rPr lang="en-US" sz="2400" b="1" i="0" u="none" strike="noStrike" cap="none">
                <a:solidFill>
                  <a:schemeClr val="lt1"/>
                </a:solidFill>
                <a:latin typeface="Lato"/>
                <a:ea typeface="Lato"/>
                <a:cs typeface="Lato"/>
                <a:sym typeface="Lato"/>
              </a:rPr>
              <a:t>functionalities/working of the solution.</a:t>
            </a:r>
            <a:endParaRPr sz="1400" b="0" i="0" u="none" strike="noStrike" cap="none">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07" name="Google Shape;207;p8"/>
          <p:cNvPicPr preferRelativeResize="0"/>
          <p:nvPr/>
        </p:nvPicPr>
        <p:blipFill rotWithShape="1">
          <a:blip r:embed="rId3">
            <a:alphaModFix/>
          </a:blip>
          <a:srcRect/>
          <a:stretch/>
        </p:blipFill>
        <p:spPr>
          <a:xfrm>
            <a:off x="5050643" y="6152870"/>
            <a:ext cx="1826269" cy="4415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p:nvPr/>
        </p:nvSpPr>
        <p:spPr>
          <a:xfrm>
            <a:off x="2111048" y="690877"/>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Submitted By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Email :</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Mobile No: </a:t>
            </a:r>
            <a:endParaRPr sz="1400" b="0" i="0" u="none" strike="noStrike" cap="none">
              <a:solidFill>
                <a:schemeClr val="lt1"/>
              </a:solidFill>
              <a:latin typeface="Arial"/>
              <a:ea typeface="Arial"/>
              <a:cs typeface="Arial"/>
              <a:sym typeface="Arial"/>
            </a:endParaRPr>
          </a:p>
        </p:txBody>
      </p:sp>
      <p:sp>
        <p:nvSpPr>
          <p:cNvPr id="213" name="Google Shape;213;p9"/>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14" name="Google Shape;214;p9"/>
          <p:cNvPicPr preferRelativeResize="0"/>
          <p:nvPr/>
        </p:nvPicPr>
        <p:blipFill rotWithShape="1">
          <a:blip r:embed="rId3">
            <a:alphaModFix/>
          </a:blip>
          <a:srcRect/>
          <a:stretch/>
        </p:blipFill>
        <p:spPr>
          <a:xfrm>
            <a:off x="2635015" y="1736816"/>
            <a:ext cx="7540205" cy="1595559"/>
          </a:xfrm>
          <a:prstGeom prst="rect">
            <a:avLst/>
          </a:prstGeom>
          <a:noFill/>
          <a:ln>
            <a:noFill/>
          </a:ln>
        </p:spPr>
      </p:pic>
      <p:pic>
        <p:nvPicPr>
          <p:cNvPr id="215" name="Google Shape;215;p9"/>
          <p:cNvPicPr preferRelativeResize="0"/>
          <p:nvPr/>
        </p:nvPicPr>
        <p:blipFill rotWithShape="1">
          <a:blip r:embed="rId4">
            <a:alphaModFix/>
          </a:blip>
          <a:srcRect/>
          <a:stretch/>
        </p:blipFill>
        <p:spPr>
          <a:xfrm>
            <a:off x="5050643" y="6152870"/>
            <a:ext cx="1826266" cy="4415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2054835" y="961835"/>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n-IN" sz="1800" b="0" i="0" u="none" strike="noStrike" cap="none" dirty="0">
              <a:solidFill>
                <a:schemeClr val="lt1"/>
              </a:solidFill>
              <a:latin typeface="Arial"/>
              <a:ea typeface="Arial"/>
              <a:cs typeface="Arial"/>
              <a:sym typeface="Arial"/>
            </a:endParaRPr>
          </a:p>
        </p:txBody>
      </p:sp>
      <p:sp>
        <p:nvSpPr>
          <p:cNvPr id="154" name="Google Shape;154;p2"/>
          <p:cNvSpPr/>
          <p:nvPr/>
        </p:nvSpPr>
        <p:spPr>
          <a:xfrm>
            <a:off x="2254779" y="1197096"/>
            <a:ext cx="7045500" cy="5349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2400" b="1" i="0" u="none" strike="noStrike" cap="none" dirty="0">
                <a:solidFill>
                  <a:schemeClr val="lt1"/>
                </a:solidFill>
                <a:latin typeface="+mj-lt"/>
                <a:ea typeface="Arial"/>
                <a:cs typeface="Arial"/>
                <a:sym typeface="Arial"/>
              </a:rPr>
              <a:t>Problem Being Solved</a:t>
            </a:r>
            <a:endParaRPr sz="1200" b="0" i="0" u="none" strike="noStrike" cap="none" dirty="0">
              <a:solidFill>
                <a:schemeClr val="lt1"/>
              </a:solidFill>
              <a:latin typeface="+mj-lt"/>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943C2CD6-C79A-5FD2-61D8-03F2465FAAC4}"/>
              </a:ext>
            </a:extLst>
          </p:cNvPr>
          <p:cNvSpPr txBox="1"/>
          <p:nvPr/>
        </p:nvSpPr>
        <p:spPr>
          <a:xfrm>
            <a:off x="2254779" y="1731996"/>
            <a:ext cx="7813453" cy="3970318"/>
          </a:xfrm>
          <a:prstGeom prst="rect">
            <a:avLst/>
          </a:prstGeom>
          <a:noFill/>
        </p:spPr>
        <p:txBody>
          <a:bodyPr wrap="square" rtlCol="0">
            <a:spAutoFit/>
          </a:bodyPr>
          <a:lstStyle/>
          <a:p>
            <a:pPr algn="l"/>
            <a:r>
              <a:rPr lang="en-US" sz="1050" b="0" i="0" dirty="0">
                <a:solidFill>
                  <a:schemeClr val="bg1"/>
                </a:solidFill>
                <a:effectLst/>
                <a:latin typeface="+mn-lt"/>
              </a:rPr>
              <a:t>Documents that are used during the process of daily operations can be stored as image files or in PDF.</a:t>
            </a:r>
          </a:p>
          <a:p>
            <a:pPr algn="l"/>
            <a:br>
              <a:rPr lang="en-US" sz="1050" b="0" i="0" dirty="0">
                <a:solidFill>
                  <a:schemeClr val="bg1"/>
                </a:solidFill>
                <a:effectLst/>
                <a:latin typeface="+mn-lt"/>
              </a:rPr>
            </a:br>
            <a:endParaRPr lang="en-US" sz="1050" b="0" i="0" dirty="0">
              <a:solidFill>
                <a:schemeClr val="bg1"/>
              </a:solidFill>
              <a:effectLst/>
              <a:latin typeface="+mn-lt"/>
            </a:endParaRPr>
          </a:p>
          <a:p>
            <a:pPr algn="l"/>
            <a:r>
              <a:rPr lang="en-US" sz="1050" b="0" i="0" dirty="0">
                <a:solidFill>
                  <a:schemeClr val="bg1"/>
                </a:solidFill>
                <a:effectLst/>
                <a:latin typeface="+mn-lt"/>
              </a:rPr>
              <a:t>The documents can be of varied types such as:</a:t>
            </a:r>
          </a:p>
          <a:p>
            <a:pPr algn="l">
              <a:buFont typeface="+mj-lt"/>
              <a:buAutoNum type="arabicPeriod"/>
            </a:pPr>
            <a:r>
              <a:rPr lang="en-US" sz="1050" b="0" i="0" dirty="0">
                <a:solidFill>
                  <a:schemeClr val="bg1"/>
                </a:solidFill>
                <a:effectLst/>
                <a:latin typeface="+mn-lt"/>
              </a:rPr>
              <a:t>Application forms</a:t>
            </a:r>
          </a:p>
          <a:p>
            <a:pPr algn="l">
              <a:buFont typeface="+mj-lt"/>
              <a:buAutoNum type="arabicPeriod"/>
            </a:pPr>
            <a:r>
              <a:rPr lang="en-US" sz="1050" b="0" i="0" dirty="0">
                <a:solidFill>
                  <a:schemeClr val="bg1"/>
                </a:solidFill>
                <a:effectLst/>
                <a:latin typeface="+mn-lt"/>
              </a:rPr>
              <a:t>Customer Request forms</a:t>
            </a:r>
          </a:p>
          <a:p>
            <a:pPr algn="l">
              <a:buFont typeface="+mj-lt"/>
              <a:buAutoNum type="arabicPeriod"/>
            </a:pPr>
            <a:r>
              <a:rPr lang="en-US" sz="1050" b="0" i="0" dirty="0">
                <a:solidFill>
                  <a:schemeClr val="bg1"/>
                </a:solidFill>
                <a:effectLst/>
                <a:latin typeface="+mn-lt"/>
              </a:rPr>
              <a:t>Account Opening Forms</a:t>
            </a:r>
          </a:p>
          <a:p>
            <a:pPr algn="l">
              <a:buFont typeface="+mj-lt"/>
              <a:buAutoNum type="arabicPeriod"/>
            </a:pPr>
            <a:r>
              <a:rPr lang="en-US" sz="1050" b="0" i="0" dirty="0">
                <a:solidFill>
                  <a:schemeClr val="bg1"/>
                </a:solidFill>
                <a:effectLst/>
                <a:latin typeface="+mn-lt"/>
              </a:rPr>
              <a:t>KYC Documents</a:t>
            </a:r>
          </a:p>
          <a:p>
            <a:pPr algn="l">
              <a:buFont typeface="+mj-lt"/>
              <a:buAutoNum type="arabicPeriod"/>
            </a:pPr>
            <a:r>
              <a:rPr lang="en-US" sz="1050" b="0" i="0" dirty="0">
                <a:solidFill>
                  <a:schemeClr val="bg1"/>
                </a:solidFill>
                <a:effectLst/>
                <a:latin typeface="+mn-lt"/>
              </a:rPr>
              <a:t>Agreements</a:t>
            </a:r>
          </a:p>
          <a:p>
            <a:pPr algn="l">
              <a:buFont typeface="+mj-lt"/>
              <a:buAutoNum type="arabicPeriod"/>
            </a:pPr>
            <a:r>
              <a:rPr lang="en-US" sz="1050" b="0" i="0" dirty="0">
                <a:solidFill>
                  <a:schemeClr val="bg1"/>
                </a:solidFill>
                <a:effectLst/>
                <a:latin typeface="+mn-lt"/>
              </a:rPr>
              <a:t>Reports</a:t>
            </a:r>
          </a:p>
          <a:p>
            <a:pPr algn="l">
              <a:buFont typeface="+mj-lt"/>
              <a:buAutoNum type="arabicPeriod"/>
            </a:pPr>
            <a:r>
              <a:rPr lang="en-US" sz="1050" b="0" i="0" dirty="0">
                <a:solidFill>
                  <a:schemeClr val="bg1"/>
                </a:solidFill>
                <a:effectLst/>
                <a:latin typeface="+mn-lt"/>
              </a:rPr>
              <a:t>Certificates</a:t>
            </a:r>
          </a:p>
          <a:p>
            <a:pPr algn="l">
              <a:buFont typeface="+mj-lt"/>
              <a:buAutoNum type="arabicPeriod"/>
            </a:pPr>
            <a:r>
              <a:rPr lang="en-US" sz="1050" b="0" i="0" dirty="0">
                <a:solidFill>
                  <a:schemeClr val="bg1"/>
                </a:solidFill>
                <a:effectLst/>
                <a:latin typeface="+mn-lt"/>
              </a:rPr>
              <a:t>Confidential Reports</a:t>
            </a:r>
          </a:p>
          <a:p>
            <a:pPr algn="l">
              <a:buFont typeface="+mj-lt"/>
              <a:buAutoNum type="arabicPeriod"/>
            </a:pPr>
            <a:r>
              <a:rPr lang="en-US" sz="1050" b="0" i="0" dirty="0">
                <a:solidFill>
                  <a:schemeClr val="bg1"/>
                </a:solidFill>
                <a:effectLst/>
                <a:latin typeface="+mn-lt"/>
              </a:rPr>
              <a:t>Account Statements</a:t>
            </a:r>
          </a:p>
          <a:p>
            <a:pPr algn="l">
              <a:buFont typeface="+mj-lt"/>
              <a:buAutoNum type="arabicPeriod"/>
            </a:pPr>
            <a:r>
              <a:rPr lang="en-US" sz="1050" b="0" i="0" dirty="0">
                <a:solidFill>
                  <a:schemeClr val="bg1"/>
                </a:solidFill>
                <a:effectLst/>
                <a:latin typeface="+mn-lt"/>
              </a:rPr>
              <a:t>Varied document formats including OVDs</a:t>
            </a:r>
          </a:p>
          <a:p>
            <a:pPr algn="l"/>
            <a:br>
              <a:rPr lang="en-US" sz="1050" b="0" i="0" dirty="0">
                <a:solidFill>
                  <a:schemeClr val="bg1"/>
                </a:solidFill>
                <a:effectLst/>
                <a:latin typeface="+mn-lt"/>
              </a:rPr>
            </a:br>
            <a:endParaRPr lang="en-US" sz="1050" b="0" i="0" dirty="0">
              <a:solidFill>
                <a:schemeClr val="bg1"/>
              </a:solidFill>
              <a:effectLst/>
              <a:latin typeface="+mn-lt"/>
            </a:endParaRPr>
          </a:p>
          <a:p>
            <a:pPr algn="l"/>
            <a:r>
              <a:rPr lang="en-US" sz="1050" b="0" i="0" dirty="0">
                <a:solidFill>
                  <a:schemeClr val="bg1"/>
                </a:solidFill>
                <a:effectLst/>
                <a:latin typeface="+mn-lt"/>
              </a:rPr>
              <a:t>For this kind of documents (structured or unstructured), OCR needs to be performed for direct obtention of data from the document, suitable tagging as well as to make the content searchable. This helps in customer onboarding as well as customer relationship enhancement during the lifecycle of any deposit or loan account / service.</a:t>
            </a:r>
          </a:p>
          <a:p>
            <a:pPr algn="l"/>
            <a:br>
              <a:rPr lang="en-US" sz="1050" b="0" i="0" dirty="0">
                <a:solidFill>
                  <a:schemeClr val="bg1"/>
                </a:solidFill>
                <a:effectLst/>
                <a:latin typeface="+mn-lt"/>
              </a:rPr>
            </a:br>
            <a:endParaRPr lang="en-US" sz="1050" b="0" i="0" dirty="0">
              <a:solidFill>
                <a:schemeClr val="bg1"/>
              </a:solidFill>
              <a:effectLst/>
              <a:latin typeface="+mn-lt"/>
            </a:endParaRPr>
          </a:p>
          <a:p>
            <a:pPr algn="l"/>
            <a:r>
              <a:rPr lang="en-US" sz="1050" b="0" i="0" dirty="0">
                <a:solidFill>
                  <a:schemeClr val="bg1"/>
                </a:solidFill>
                <a:effectLst/>
                <a:latin typeface="+mn-lt"/>
              </a:rPr>
              <a:t>Officially Valid Documents – OVDs such as Aadhaar card, Driving License, Voter Identity card, PAN card</a:t>
            </a:r>
          </a:p>
          <a:p>
            <a:br>
              <a:rPr lang="en-US" sz="1050" dirty="0">
                <a:solidFill>
                  <a:schemeClr val="bg1"/>
                </a:solidFill>
                <a:latin typeface="+mn-lt"/>
              </a:rPr>
            </a:br>
            <a:endParaRPr lang="en-IN" sz="1050" dirty="0">
              <a:solidFill>
                <a:schemeClr val="bg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p:nvPr/>
        </p:nvSpPr>
        <p:spPr>
          <a:xfrm>
            <a:off x="2214742" y="1178173"/>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1" name="Google Shape;161;p3"/>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3000" b="1" i="0" u="none" strike="noStrike" cap="none" dirty="0">
                <a:solidFill>
                  <a:schemeClr val="lt1"/>
                </a:solidFill>
                <a:latin typeface="+mj-lt"/>
                <a:ea typeface="Lato"/>
                <a:cs typeface="Lato"/>
                <a:sym typeface="Lato"/>
              </a:rPr>
              <a:t>Approach taken to create the model</a:t>
            </a:r>
            <a:endParaRPr sz="3000" b="0" i="0" u="none" strike="noStrike" cap="none" dirty="0">
              <a:solidFill>
                <a:srgbClr val="000000"/>
              </a:solidFill>
              <a:latin typeface="+mj-lt"/>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dirty="0">
              <a:solidFill>
                <a:srgbClr val="000000"/>
              </a:solidFill>
              <a:latin typeface="+mj-lt"/>
              <a:ea typeface="Arial"/>
              <a:cs typeface="Arial"/>
              <a:sym typeface="Arial"/>
            </a:endParaRPr>
          </a:p>
        </p:txBody>
      </p:sp>
      <p:pic>
        <p:nvPicPr>
          <p:cNvPr id="162" name="Google Shape;162;p3"/>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83AA322D-955B-5739-390D-9A129A9DCDD7}"/>
              </a:ext>
            </a:extLst>
          </p:cNvPr>
          <p:cNvSpPr txBox="1"/>
          <p:nvPr/>
        </p:nvSpPr>
        <p:spPr>
          <a:xfrm>
            <a:off x="2669450" y="1997945"/>
            <a:ext cx="7380301" cy="4524315"/>
          </a:xfrm>
          <a:prstGeom prst="rect">
            <a:avLst/>
          </a:prstGeom>
          <a:noFill/>
        </p:spPr>
        <p:txBody>
          <a:bodyPr wrap="square" rtlCol="0">
            <a:spAutoFit/>
          </a:bodyPr>
          <a:lstStyle/>
          <a:p>
            <a:endParaRPr lang="en-US" sz="1800" dirty="0">
              <a:solidFill>
                <a:schemeClr val="bg1"/>
              </a:solidFill>
              <a:latin typeface="+mn-lt"/>
            </a:endParaRPr>
          </a:p>
          <a:p>
            <a:endParaRPr lang="en-US" sz="1800" dirty="0">
              <a:solidFill>
                <a:schemeClr val="bg1"/>
              </a:solidFill>
              <a:latin typeface="+mn-lt"/>
            </a:endParaRPr>
          </a:p>
          <a:p>
            <a:r>
              <a:rPr lang="en-US" sz="1800" dirty="0">
                <a:solidFill>
                  <a:schemeClr val="bg1"/>
                </a:solidFill>
                <a:latin typeface="+mn-lt"/>
              </a:rPr>
              <a:t>Develop a solution using Python, OpenCV, Transformer based deep learning OCR model    and  Azure services to classify documents and perform OCR to extract textual and other  vital information from the documents.</a:t>
            </a:r>
          </a:p>
          <a:p>
            <a:endParaRPr lang="en-US" sz="1800" dirty="0">
              <a:solidFill>
                <a:schemeClr val="bg1"/>
              </a:solidFill>
              <a:latin typeface="+mn-lt"/>
            </a:endParaRPr>
          </a:p>
          <a:p>
            <a:endParaRPr lang="en-IN" sz="1800" dirty="0">
              <a:solidFill>
                <a:schemeClr val="bg1"/>
              </a:solidFill>
              <a:latin typeface="+mn-lt"/>
            </a:endParaRPr>
          </a:p>
          <a:p>
            <a:r>
              <a:rPr lang="en-IN" sz="1800" dirty="0">
                <a:solidFill>
                  <a:schemeClr val="bg1"/>
                </a:solidFill>
                <a:latin typeface="+mn-lt"/>
              </a:rPr>
              <a:t>The Developed solution is deployed as RESTful API service so can Interact and integrate with any other upstream and down stream applications</a:t>
            </a:r>
          </a:p>
          <a:p>
            <a:endParaRPr lang="en-US" sz="1800" dirty="0">
              <a:solidFill>
                <a:schemeClr val="bg1"/>
              </a:solidFill>
              <a:latin typeface="+mn-lt"/>
            </a:endParaRPr>
          </a:p>
          <a:p>
            <a:endParaRPr lang="en-US" sz="1800" dirty="0">
              <a:solidFill>
                <a:schemeClr val="bg1"/>
              </a:solidFill>
              <a:latin typeface="+mn-lt"/>
            </a:endParaRPr>
          </a:p>
          <a:p>
            <a:endParaRPr lang="en-US" sz="1800" dirty="0">
              <a:solidFill>
                <a:schemeClr val="bg1"/>
              </a:solidFill>
              <a:latin typeface="+mn-lt"/>
            </a:endParaRPr>
          </a:p>
          <a:p>
            <a:endParaRPr lang="en-US" sz="1800" dirty="0">
              <a:solidFill>
                <a:schemeClr val="bg1"/>
              </a:solidFill>
              <a:latin typeface="+mn-lt"/>
            </a:endParaRPr>
          </a:p>
          <a:p>
            <a:r>
              <a:rPr lang="en-US" sz="1800" dirty="0">
                <a:solidFill>
                  <a:schemeClr val="bg1"/>
                </a:solidFill>
                <a:latin typeface="+mn-lt"/>
              </a:rPr>
              <a:t>	  </a:t>
            </a:r>
            <a:endParaRPr lang="en-IN" sz="1800" dirty="0">
              <a:solidFill>
                <a:schemeClr val="bg1"/>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26a841be86_0_5"/>
          <p:cNvSpPr/>
          <p:nvPr/>
        </p:nvSpPr>
        <p:spPr>
          <a:xfrm>
            <a:off x="1751675" y="0"/>
            <a:ext cx="8752800" cy="56802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8" name="Google Shape;168;g126a841be86_0_5"/>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p:txBody>
      </p:sp>
      <p:pic>
        <p:nvPicPr>
          <p:cNvPr id="169" name="Google Shape;169;g126a841be86_0_5"/>
          <p:cNvPicPr preferRelativeResize="0"/>
          <p:nvPr/>
        </p:nvPicPr>
        <p:blipFill rotWithShape="1">
          <a:blip r:embed="rId3">
            <a:alphaModFix/>
          </a:blip>
          <a:srcRect/>
          <a:stretch/>
        </p:blipFill>
        <p:spPr>
          <a:xfrm>
            <a:off x="5050643" y="6087553"/>
            <a:ext cx="1826269" cy="441544"/>
          </a:xfrm>
          <a:prstGeom prst="rect">
            <a:avLst/>
          </a:prstGeom>
          <a:noFill/>
          <a:ln>
            <a:noFill/>
          </a:ln>
        </p:spPr>
      </p:pic>
      <p:sp>
        <p:nvSpPr>
          <p:cNvPr id="170" name="Google Shape;170;g126a841be86_0_5"/>
          <p:cNvSpPr/>
          <p:nvPr/>
        </p:nvSpPr>
        <p:spPr>
          <a:xfrm>
            <a:off x="1983750" y="842401"/>
            <a:ext cx="8224500" cy="4837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2800" i="0" u="none" strike="noStrike" cap="none" dirty="0">
                <a:solidFill>
                  <a:srgbClr val="FFFFFF"/>
                </a:solidFill>
                <a:latin typeface="+mn-lt"/>
                <a:ea typeface="Century Schoolbook"/>
                <a:cs typeface="Century Schoolbook"/>
                <a:sym typeface="Century Schoolbook"/>
              </a:rPr>
              <a:t>Prerequisites</a:t>
            </a:r>
            <a:endParaRPr sz="2800" i="0" u="none" strike="noStrike" cap="none" dirty="0">
              <a:solidFill>
                <a:srgbClr val="FFFFFF"/>
              </a:solidFill>
              <a:latin typeface="+mn-lt"/>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2800" i="0" u="none" strike="noStrike" cap="none" dirty="0">
              <a:solidFill>
                <a:srgbClr val="FFFFFF"/>
              </a:solidFill>
              <a:latin typeface="+mn-lt"/>
              <a:ea typeface="Century Schoolbook"/>
              <a:cs typeface="Century Schoolbook"/>
              <a:sym typeface="Century Schoolbook"/>
            </a:endParaRPr>
          </a:p>
          <a:p>
            <a:pPr marL="457200" marR="0" lvl="0" indent="0" algn="l" rtl="0">
              <a:lnSpc>
                <a:spcPct val="100000"/>
              </a:lnSpc>
              <a:spcBef>
                <a:spcPts val="0"/>
              </a:spcBef>
              <a:spcAft>
                <a:spcPts val="0"/>
              </a:spcAft>
              <a:buNone/>
            </a:pPr>
            <a:r>
              <a:rPr lang="en-US" sz="2800" dirty="0">
                <a:solidFill>
                  <a:srgbClr val="FFFFFF"/>
                </a:solidFill>
                <a:latin typeface="+mn-lt"/>
                <a:ea typeface="Century Schoolbook"/>
                <a:cs typeface="Century Schoolbook"/>
                <a:sym typeface="Century Schoolbook"/>
              </a:rPr>
              <a:t>Sample documents as per various document type / language / format, etc.</a:t>
            </a:r>
            <a:endParaRPr sz="2800" dirty="0">
              <a:solidFill>
                <a:srgbClr val="FFFFFF"/>
              </a:solidFill>
              <a:latin typeface="+mn-lt"/>
              <a:ea typeface="Century Schoolbook"/>
              <a:cs typeface="Century Schoolbook"/>
              <a:sym typeface="Century Schoolbook"/>
            </a:endParaRPr>
          </a:p>
          <a:p>
            <a:pPr marL="457200" marR="0" lvl="0" indent="0" algn="l" rtl="0">
              <a:lnSpc>
                <a:spcPct val="100000"/>
              </a:lnSpc>
              <a:spcBef>
                <a:spcPts val="0"/>
              </a:spcBef>
              <a:spcAft>
                <a:spcPts val="0"/>
              </a:spcAft>
              <a:buNone/>
            </a:pPr>
            <a:r>
              <a:rPr lang="en-US" sz="2800" dirty="0">
                <a:solidFill>
                  <a:srgbClr val="FFFFFF"/>
                </a:solidFill>
                <a:latin typeface="+mn-lt"/>
                <a:ea typeface="Century Schoolbook"/>
                <a:cs typeface="Century Schoolbook"/>
                <a:sym typeface="Century Schoolbook"/>
              </a:rPr>
              <a:t>Sample scanned document / image format:</a:t>
            </a:r>
            <a:endParaRPr sz="2800" dirty="0">
              <a:solidFill>
                <a:srgbClr val="FFFFFF"/>
              </a:solidFill>
              <a:latin typeface="+mn-lt"/>
              <a:ea typeface="Century Schoolbook"/>
              <a:cs typeface="Century Schoolbook"/>
              <a:sym typeface="Century Schoolbook"/>
            </a:endParaRPr>
          </a:p>
          <a:p>
            <a:pPr marL="457200" marR="0" lvl="0" indent="0" algn="l" rtl="0">
              <a:lnSpc>
                <a:spcPct val="100000"/>
              </a:lnSpc>
              <a:spcBef>
                <a:spcPts val="0"/>
              </a:spcBef>
              <a:spcAft>
                <a:spcPts val="0"/>
              </a:spcAft>
              <a:buNone/>
            </a:pPr>
            <a:r>
              <a:rPr lang="en-US" sz="2800" dirty="0">
                <a:solidFill>
                  <a:srgbClr val="FFFFFF"/>
                </a:solidFill>
                <a:latin typeface="+mn-lt"/>
                <a:ea typeface="Century Schoolbook"/>
                <a:cs typeface="Century Schoolbook"/>
                <a:sym typeface="Century Schoolbook"/>
              </a:rPr>
              <a:t>1. JPEG</a:t>
            </a:r>
            <a:endParaRPr sz="2800" dirty="0">
              <a:solidFill>
                <a:srgbClr val="FFFFFF"/>
              </a:solidFill>
              <a:latin typeface="+mn-lt"/>
              <a:ea typeface="Century Schoolbook"/>
              <a:cs typeface="Century Schoolbook"/>
              <a:sym typeface="Century Schoolbook"/>
            </a:endParaRPr>
          </a:p>
          <a:p>
            <a:pPr marL="457200" marR="0" lvl="0" indent="0" algn="l" rtl="0">
              <a:lnSpc>
                <a:spcPct val="100000"/>
              </a:lnSpc>
              <a:spcBef>
                <a:spcPts val="0"/>
              </a:spcBef>
              <a:spcAft>
                <a:spcPts val="0"/>
              </a:spcAft>
              <a:buNone/>
            </a:pPr>
            <a:r>
              <a:rPr lang="en-US" sz="2800" dirty="0">
                <a:solidFill>
                  <a:srgbClr val="FFFFFF"/>
                </a:solidFill>
                <a:latin typeface="+mn-lt"/>
                <a:ea typeface="Century Schoolbook"/>
                <a:cs typeface="Century Schoolbook"/>
                <a:sym typeface="Century Schoolbook"/>
              </a:rPr>
              <a:t>2. PDF</a:t>
            </a:r>
            <a:endParaRPr sz="2800" dirty="0">
              <a:solidFill>
                <a:srgbClr val="FFFFFF"/>
              </a:solidFill>
              <a:latin typeface="+mn-lt"/>
              <a:ea typeface="Century Schoolbook"/>
              <a:cs typeface="Century Schoolbook"/>
              <a:sym typeface="Century Schoolbook"/>
            </a:endParaRPr>
          </a:p>
          <a:p>
            <a:pPr marL="457200" marR="0" lvl="0" indent="0" algn="l" rtl="0">
              <a:lnSpc>
                <a:spcPct val="100000"/>
              </a:lnSpc>
              <a:spcBef>
                <a:spcPts val="0"/>
              </a:spcBef>
              <a:spcAft>
                <a:spcPts val="0"/>
              </a:spcAft>
              <a:buNone/>
            </a:pPr>
            <a:r>
              <a:rPr lang="en-US" sz="2800" dirty="0">
                <a:solidFill>
                  <a:srgbClr val="FFFFFF"/>
                </a:solidFill>
                <a:latin typeface="+mn-lt"/>
                <a:ea typeface="Century Schoolbook"/>
                <a:cs typeface="Century Schoolbook"/>
                <a:sym typeface="Century Schoolbook"/>
              </a:rPr>
              <a:t>3. TIFF</a:t>
            </a:r>
            <a:endParaRPr sz="2800" dirty="0">
              <a:solidFill>
                <a:srgbClr val="FFFFFF"/>
              </a:solidFill>
              <a:latin typeface="+mn-lt"/>
              <a:ea typeface="Century Schoolbook"/>
              <a:cs typeface="Century Schoolbook"/>
              <a:sym typeface="Century Schoolbook"/>
            </a:endParaRPr>
          </a:p>
          <a:p>
            <a:pPr marL="457200" marR="0" lvl="0" indent="0" algn="l" rtl="0">
              <a:lnSpc>
                <a:spcPct val="100000"/>
              </a:lnSpc>
              <a:spcBef>
                <a:spcPts val="0"/>
              </a:spcBef>
              <a:spcAft>
                <a:spcPts val="0"/>
              </a:spcAft>
              <a:buNone/>
            </a:pPr>
            <a:endParaRPr sz="2800" dirty="0">
              <a:solidFill>
                <a:srgbClr val="FFFFFF"/>
              </a:solidFill>
              <a:latin typeface="+mn-lt"/>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633"/>
              <a:buFont typeface="Arial"/>
              <a:buNone/>
            </a:pPr>
            <a:endParaRPr sz="1200" i="0" u="none" strike="noStrike" cap="none" dirty="0">
              <a:solidFill>
                <a:srgbClr val="000000"/>
              </a:solidFill>
              <a:latin typeface="+mn-lt"/>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17A8-F91C-C301-0703-03A5D346F9BE}"/>
              </a:ext>
            </a:extLst>
          </p:cNvPr>
          <p:cNvSpPr>
            <a:spLocks noGrp="1"/>
          </p:cNvSpPr>
          <p:nvPr>
            <p:ph type="ctrTitle"/>
          </p:nvPr>
        </p:nvSpPr>
        <p:spPr>
          <a:xfrm>
            <a:off x="922311" y="234261"/>
            <a:ext cx="9144000" cy="477837"/>
          </a:xfrm>
        </p:spPr>
        <p:txBody>
          <a:bodyPr>
            <a:noAutofit/>
          </a:bodyPr>
          <a:lstStyle/>
          <a:p>
            <a:r>
              <a:rPr lang="en-IN" sz="3200" dirty="0"/>
              <a:t>Implementation Approach</a:t>
            </a:r>
          </a:p>
        </p:txBody>
      </p:sp>
      <p:pic>
        <p:nvPicPr>
          <p:cNvPr id="38" name="Graphic 37" descr="User with solid fill">
            <a:extLst>
              <a:ext uri="{FF2B5EF4-FFF2-40B4-BE49-F238E27FC236}">
                <a16:creationId xmlns:a16="http://schemas.microsoft.com/office/drawing/2014/main" id="{1AC9E2BE-F0CE-A5C4-A068-E346CDC7BA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4965" y="2791751"/>
            <a:ext cx="718773" cy="718773"/>
          </a:xfrm>
          <a:prstGeom prst="rect">
            <a:avLst/>
          </a:prstGeom>
        </p:spPr>
      </p:pic>
      <p:cxnSp>
        <p:nvCxnSpPr>
          <p:cNvPr id="39" name="Straight Arrow Connector 38">
            <a:extLst>
              <a:ext uri="{FF2B5EF4-FFF2-40B4-BE49-F238E27FC236}">
                <a16:creationId xmlns:a16="http://schemas.microsoft.com/office/drawing/2014/main" id="{4DC8E546-4887-A02F-D51B-91F742367DE8}"/>
              </a:ext>
            </a:extLst>
          </p:cNvPr>
          <p:cNvCxnSpPr>
            <a:cxnSpLocks/>
          </p:cNvCxnSpPr>
          <p:nvPr/>
        </p:nvCxnSpPr>
        <p:spPr>
          <a:xfrm flipH="1">
            <a:off x="1447238" y="3309757"/>
            <a:ext cx="1609728" cy="0"/>
          </a:xfrm>
          <a:prstGeom prst="straightConnector1">
            <a:avLst/>
          </a:prstGeom>
          <a:ln>
            <a:headEnd type="ova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3E048BF6-E04B-C018-B4EB-EFA9EA99895F}"/>
              </a:ext>
            </a:extLst>
          </p:cNvPr>
          <p:cNvSpPr/>
          <p:nvPr/>
        </p:nvSpPr>
        <p:spPr>
          <a:xfrm>
            <a:off x="5849511" y="1503783"/>
            <a:ext cx="1190400" cy="598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Feature Detection</a:t>
            </a:r>
          </a:p>
        </p:txBody>
      </p:sp>
      <p:sp>
        <p:nvSpPr>
          <p:cNvPr id="43" name="Rectangle: Rounded Corners 42">
            <a:extLst>
              <a:ext uri="{FF2B5EF4-FFF2-40B4-BE49-F238E27FC236}">
                <a16:creationId xmlns:a16="http://schemas.microsoft.com/office/drawing/2014/main" id="{375ACB31-EFE9-4F52-269B-F40FF8AD1C9F}"/>
              </a:ext>
            </a:extLst>
          </p:cNvPr>
          <p:cNvSpPr/>
          <p:nvPr/>
        </p:nvSpPr>
        <p:spPr>
          <a:xfrm>
            <a:off x="7757906" y="1515270"/>
            <a:ext cx="1190400" cy="586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Edge alignment</a:t>
            </a:r>
          </a:p>
        </p:txBody>
      </p:sp>
      <p:sp>
        <p:nvSpPr>
          <p:cNvPr id="44" name="Rectangle: Rounded Corners 43">
            <a:extLst>
              <a:ext uri="{FF2B5EF4-FFF2-40B4-BE49-F238E27FC236}">
                <a16:creationId xmlns:a16="http://schemas.microsoft.com/office/drawing/2014/main" id="{C49C1C6F-3B7A-AD54-AEE4-D5F4AB465295}"/>
              </a:ext>
            </a:extLst>
          </p:cNvPr>
          <p:cNvSpPr/>
          <p:nvPr/>
        </p:nvSpPr>
        <p:spPr>
          <a:xfrm>
            <a:off x="9372828" y="3669144"/>
            <a:ext cx="1555433" cy="78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a:p>
            <a:pPr algn="ctr"/>
            <a:r>
              <a:rPr lang="en-IN" sz="1600" dirty="0"/>
              <a:t>Scaling and pre-processing </a:t>
            </a:r>
          </a:p>
          <a:p>
            <a:pPr algn="ctr"/>
            <a:endParaRPr lang="en-IN" sz="1600" dirty="0"/>
          </a:p>
        </p:txBody>
      </p:sp>
      <p:sp>
        <p:nvSpPr>
          <p:cNvPr id="45" name="Rectangle: Rounded Corners 44">
            <a:extLst>
              <a:ext uri="{FF2B5EF4-FFF2-40B4-BE49-F238E27FC236}">
                <a16:creationId xmlns:a16="http://schemas.microsoft.com/office/drawing/2014/main" id="{36A15743-30D8-609F-1282-D2F2806D6FE5}"/>
              </a:ext>
            </a:extLst>
          </p:cNvPr>
          <p:cNvSpPr/>
          <p:nvPr/>
        </p:nvSpPr>
        <p:spPr>
          <a:xfrm>
            <a:off x="9382311" y="1503783"/>
            <a:ext cx="1555435" cy="598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Identify ROIs in  Image</a:t>
            </a:r>
          </a:p>
        </p:txBody>
      </p:sp>
      <p:sp>
        <p:nvSpPr>
          <p:cNvPr id="46" name="Rectangle: Rounded Corners 45">
            <a:extLst>
              <a:ext uri="{FF2B5EF4-FFF2-40B4-BE49-F238E27FC236}">
                <a16:creationId xmlns:a16="http://schemas.microsoft.com/office/drawing/2014/main" id="{B0FCE927-D62E-799C-1EF8-C334448FFDA5}"/>
              </a:ext>
            </a:extLst>
          </p:cNvPr>
          <p:cNvSpPr/>
          <p:nvPr/>
        </p:nvSpPr>
        <p:spPr>
          <a:xfrm>
            <a:off x="9372829" y="2423731"/>
            <a:ext cx="1555433" cy="533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Crop and extract ROIs   </a:t>
            </a:r>
          </a:p>
        </p:txBody>
      </p:sp>
      <p:sp>
        <p:nvSpPr>
          <p:cNvPr id="47" name="Rectangle: Rounded Corners 46">
            <a:extLst>
              <a:ext uri="{FF2B5EF4-FFF2-40B4-BE49-F238E27FC236}">
                <a16:creationId xmlns:a16="http://schemas.microsoft.com/office/drawing/2014/main" id="{2802F1F7-C1DD-2A9D-1EA9-871C0F59C35D}"/>
              </a:ext>
            </a:extLst>
          </p:cNvPr>
          <p:cNvSpPr/>
          <p:nvPr/>
        </p:nvSpPr>
        <p:spPr>
          <a:xfrm>
            <a:off x="5708184" y="2490038"/>
            <a:ext cx="1862400" cy="78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Deep learning Neural Network</a:t>
            </a:r>
          </a:p>
        </p:txBody>
      </p:sp>
      <p:cxnSp>
        <p:nvCxnSpPr>
          <p:cNvPr id="48" name="Straight Arrow Connector 47">
            <a:extLst>
              <a:ext uri="{FF2B5EF4-FFF2-40B4-BE49-F238E27FC236}">
                <a16:creationId xmlns:a16="http://schemas.microsoft.com/office/drawing/2014/main" id="{1DACBDFC-7D9B-A40F-5F8D-1FB7D0D2C6AE}"/>
              </a:ext>
            </a:extLst>
          </p:cNvPr>
          <p:cNvCxnSpPr>
            <a:cxnSpLocks/>
            <a:stCxn id="42" idx="3"/>
            <a:endCxn id="43" idx="1"/>
          </p:cNvCxnSpPr>
          <p:nvPr/>
        </p:nvCxnSpPr>
        <p:spPr>
          <a:xfrm>
            <a:off x="7039911" y="1802901"/>
            <a:ext cx="717995" cy="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49000F8-13E6-A0E0-EEA8-93D03E7A799D}"/>
              </a:ext>
            </a:extLst>
          </p:cNvPr>
          <p:cNvCxnSpPr>
            <a:cxnSpLocks/>
          </p:cNvCxnSpPr>
          <p:nvPr/>
        </p:nvCxnSpPr>
        <p:spPr>
          <a:xfrm>
            <a:off x="1596506" y="2950371"/>
            <a:ext cx="1539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9A6C8DE-5FF3-071F-2E05-65DEECE89DA9}"/>
              </a:ext>
            </a:extLst>
          </p:cNvPr>
          <p:cNvSpPr txBox="1"/>
          <p:nvPr/>
        </p:nvSpPr>
        <p:spPr>
          <a:xfrm>
            <a:off x="5638840" y="3293098"/>
            <a:ext cx="1819992" cy="543867"/>
          </a:xfrm>
          <a:prstGeom prst="rect">
            <a:avLst/>
          </a:prstGeom>
          <a:noFill/>
        </p:spPr>
        <p:txBody>
          <a:bodyPr wrap="square" rtlCol="0">
            <a:spAutoFit/>
          </a:bodyPr>
          <a:lstStyle/>
          <a:p>
            <a:pPr algn="ctr"/>
            <a:r>
              <a:rPr lang="en-IN" sz="1467" dirty="0"/>
              <a:t>Predicts text (OCR) from Image ROIs</a:t>
            </a:r>
          </a:p>
        </p:txBody>
      </p:sp>
      <p:cxnSp>
        <p:nvCxnSpPr>
          <p:cNvPr id="58" name="Straight Arrow Connector 57">
            <a:extLst>
              <a:ext uri="{FF2B5EF4-FFF2-40B4-BE49-F238E27FC236}">
                <a16:creationId xmlns:a16="http://schemas.microsoft.com/office/drawing/2014/main" id="{A9A2E126-47A1-431C-8E6D-ED724E78A94A}"/>
              </a:ext>
            </a:extLst>
          </p:cNvPr>
          <p:cNvCxnSpPr>
            <a:stCxn id="43" idx="3"/>
            <a:endCxn id="45" idx="1"/>
          </p:cNvCxnSpPr>
          <p:nvPr/>
        </p:nvCxnSpPr>
        <p:spPr>
          <a:xfrm flipV="1">
            <a:off x="8948306" y="1802901"/>
            <a:ext cx="434005" cy="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E4C13B3-453F-A2B8-67E0-281EEE701828}"/>
              </a:ext>
            </a:extLst>
          </p:cNvPr>
          <p:cNvCxnSpPr>
            <a:stCxn id="45" idx="2"/>
            <a:endCxn id="46" idx="0"/>
          </p:cNvCxnSpPr>
          <p:nvPr/>
        </p:nvCxnSpPr>
        <p:spPr>
          <a:xfrm flipH="1">
            <a:off x="10150546" y="2102019"/>
            <a:ext cx="9483" cy="321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EAFB537-B2F0-0456-3A7F-1C18131ACD89}"/>
              </a:ext>
            </a:extLst>
          </p:cNvPr>
          <p:cNvCxnSpPr>
            <a:stCxn id="46" idx="2"/>
            <a:endCxn id="44" idx="0"/>
          </p:cNvCxnSpPr>
          <p:nvPr/>
        </p:nvCxnSpPr>
        <p:spPr>
          <a:xfrm flipH="1">
            <a:off x="10150545" y="2957211"/>
            <a:ext cx="1" cy="711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E096D1E-69ED-0064-BF79-9048771B5A62}"/>
              </a:ext>
            </a:extLst>
          </p:cNvPr>
          <p:cNvCxnSpPr>
            <a:stCxn id="44" idx="1"/>
            <a:endCxn id="47" idx="3"/>
          </p:cNvCxnSpPr>
          <p:nvPr/>
        </p:nvCxnSpPr>
        <p:spPr>
          <a:xfrm flipH="1" flipV="1">
            <a:off x="7570584" y="2883638"/>
            <a:ext cx="1802244" cy="1179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61A7F308-FCBA-A27B-8908-DEA3902AB932}"/>
              </a:ext>
            </a:extLst>
          </p:cNvPr>
          <p:cNvSpPr/>
          <p:nvPr/>
        </p:nvSpPr>
        <p:spPr>
          <a:xfrm>
            <a:off x="3359021" y="858415"/>
            <a:ext cx="8154956" cy="4945223"/>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1" name="Rectangle: Rounded Corners 80">
            <a:extLst>
              <a:ext uri="{FF2B5EF4-FFF2-40B4-BE49-F238E27FC236}">
                <a16:creationId xmlns:a16="http://schemas.microsoft.com/office/drawing/2014/main" id="{88C7EE13-1905-0D55-D700-E856CE62F55E}"/>
              </a:ext>
            </a:extLst>
          </p:cNvPr>
          <p:cNvSpPr/>
          <p:nvPr/>
        </p:nvSpPr>
        <p:spPr>
          <a:xfrm>
            <a:off x="4009066" y="1503782"/>
            <a:ext cx="1190400" cy="598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Image classifier</a:t>
            </a:r>
          </a:p>
        </p:txBody>
      </p:sp>
      <p:cxnSp>
        <p:nvCxnSpPr>
          <p:cNvPr id="82" name="Straight Arrow Connector 81">
            <a:extLst>
              <a:ext uri="{FF2B5EF4-FFF2-40B4-BE49-F238E27FC236}">
                <a16:creationId xmlns:a16="http://schemas.microsoft.com/office/drawing/2014/main" id="{1C72BA12-9257-D4FD-9532-469F7452DD38}"/>
              </a:ext>
            </a:extLst>
          </p:cNvPr>
          <p:cNvCxnSpPr>
            <a:cxnSpLocks/>
            <a:endCxn id="42" idx="1"/>
          </p:cNvCxnSpPr>
          <p:nvPr/>
        </p:nvCxnSpPr>
        <p:spPr>
          <a:xfrm>
            <a:off x="5213262" y="1797156"/>
            <a:ext cx="636249" cy="5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639FE06-A92B-90D9-8DE1-C1D70A69F1EE}"/>
              </a:ext>
            </a:extLst>
          </p:cNvPr>
          <p:cNvSpPr txBox="1"/>
          <p:nvPr/>
        </p:nvSpPr>
        <p:spPr>
          <a:xfrm>
            <a:off x="5721806" y="6018246"/>
            <a:ext cx="3867919" cy="307777"/>
          </a:xfrm>
          <a:prstGeom prst="rect">
            <a:avLst/>
          </a:prstGeom>
          <a:noFill/>
        </p:spPr>
        <p:txBody>
          <a:bodyPr wrap="square" rtlCol="0">
            <a:spAutoFit/>
          </a:bodyPr>
          <a:lstStyle/>
          <a:p>
            <a:r>
              <a:rPr lang="en-IN" dirty="0"/>
              <a:t>Python RESTful API server</a:t>
            </a:r>
          </a:p>
        </p:txBody>
      </p:sp>
      <p:sp>
        <p:nvSpPr>
          <p:cNvPr id="85" name="TextBox 84">
            <a:extLst>
              <a:ext uri="{FF2B5EF4-FFF2-40B4-BE49-F238E27FC236}">
                <a16:creationId xmlns:a16="http://schemas.microsoft.com/office/drawing/2014/main" id="{3ECE57B6-8523-761A-0AD6-C89334057023}"/>
              </a:ext>
            </a:extLst>
          </p:cNvPr>
          <p:cNvSpPr txBox="1"/>
          <p:nvPr/>
        </p:nvSpPr>
        <p:spPr>
          <a:xfrm>
            <a:off x="4009066" y="970384"/>
            <a:ext cx="6749129" cy="307777"/>
          </a:xfrm>
          <a:prstGeom prst="rect">
            <a:avLst/>
          </a:prstGeom>
          <a:noFill/>
        </p:spPr>
        <p:txBody>
          <a:bodyPr wrap="square" rtlCol="0">
            <a:spAutoFit/>
          </a:bodyPr>
          <a:lstStyle/>
          <a:p>
            <a:r>
              <a:rPr lang="en-IN" dirty="0"/>
              <a:t>Core Technologies: Python, OpenCV, scikit-learn, TensorFlow, FASTAPI</a:t>
            </a:r>
          </a:p>
        </p:txBody>
      </p:sp>
      <p:sp>
        <p:nvSpPr>
          <p:cNvPr id="91" name="Rectangle: Rounded Corners 90">
            <a:extLst>
              <a:ext uri="{FF2B5EF4-FFF2-40B4-BE49-F238E27FC236}">
                <a16:creationId xmlns:a16="http://schemas.microsoft.com/office/drawing/2014/main" id="{8AAB3033-37B2-D483-6407-1BADF3BA876C}"/>
              </a:ext>
            </a:extLst>
          </p:cNvPr>
          <p:cNvSpPr/>
          <p:nvPr/>
        </p:nvSpPr>
        <p:spPr>
          <a:xfrm>
            <a:off x="5459613" y="4350538"/>
            <a:ext cx="2189550" cy="78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Extract Photographs, Signature Image crops</a:t>
            </a:r>
          </a:p>
        </p:txBody>
      </p:sp>
      <p:sp>
        <p:nvSpPr>
          <p:cNvPr id="94" name="TextBox 93">
            <a:extLst>
              <a:ext uri="{FF2B5EF4-FFF2-40B4-BE49-F238E27FC236}">
                <a16:creationId xmlns:a16="http://schemas.microsoft.com/office/drawing/2014/main" id="{3D5BA405-4FFC-8932-C3A4-5D19DA275980}"/>
              </a:ext>
            </a:extLst>
          </p:cNvPr>
          <p:cNvSpPr txBox="1"/>
          <p:nvPr/>
        </p:nvSpPr>
        <p:spPr>
          <a:xfrm>
            <a:off x="8341567" y="3060441"/>
            <a:ext cx="1169996" cy="307777"/>
          </a:xfrm>
          <a:prstGeom prst="rect">
            <a:avLst/>
          </a:prstGeom>
          <a:noFill/>
        </p:spPr>
        <p:txBody>
          <a:bodyPr wrap="square" rtlCol="0">
            <a:spAutoFit/>
          </a:bodyPr>
          <a:lstStyle/>
          <a:p>
            <a:r>
              <a:rPr lang="en-IN" dirty="0"/>
              <a:t>Text Fields</a:t>
            </a:r>
          </a:p>
        </p:txBody>
      </p:sp>
      <p:cxnSp>
        <p:nvCxnSpPr>
          <p:cNvPr id="96" name="Straight Arrow Connector 95">
            <a:extLst>
              <a:ext uri="{FF2B5EF4-FFF2-40B4-BE49-F238E27FC236}">
                <a16:creationId xmlns:a16="http://schemas.microsoft.com/office/drawing/2014/main" id="{913858E6-CFD8-B24D-0441-D4D6D4343EAF}"/>
              </a:ext>
            </a:extLst>
          </p:cNvPr>
          <p:cNvCxnSpPr>
            <a:cxnSpLocks/>
            <a:stCxn id="44" idx="1"/>
            <a:endCxn id="91" idx="3"/>
          </p:cNvCxnSpPr>
          <p:nvPr/>
        </p:nvCxnSpPr>
        <p:spPr>
          <a:xfrm flipH="1">
            <a:off x="7649163" y="4062744"/>
            <a:ext cx="1723665" cy="681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FCD31695-FBA1-C07D-6645-82B30F112AB9}"/>
              </a:ext>
            </a:extLst>
          </p:cNvPr>
          <p:cNvSpPr txBox="1"/>
          <p:nvPr/>
        </p:nvSpPr>
        <p:spPr>
          <a:xfrm>
            <a:off x="1375491" y="2603241"/>
            <a:ext cx="1844796" cy="261610"/>
          </a:xfrm>
          <a:prstGeom prst="rect">
            <a:avLst/>
          </a:prstGeom>
          <a:noFill/>
        </p:spPr>
        <p:txBody>
          <a:bodyPr wrap="square" rtlCol="0">
            <a:spAutoFit/>
          </a:bodyPr>
          <a:lstStyle/>
          <a:p>
            <a:r>
              <a:rPr lang="en-IN" sz="1100" dirty="0"/>
              <a:t>POST Call : Sends Image</a:t>
            </a:r>
          </a:p>
        </p:txBody>
      </p:sp>
      <p:sp>
        <p:nvSpPr>
          <p:cNvPr id="3" name="TextBox 2">
            <a:extLst>
              <a:ext uri="{FF2B5EF4-FFF2-40B4-BE49-F238E27FC236}">
                <a16:creationId xmlns:a16="http://schemas.microsoft.com/office/drawing/2014/main" id="{B4787215-EBDB-2139-5296-A9B2B5D9C6E5}"/>
              </a:ext>
            </a:extLst>
          </p:cNvPr>
          <p:cNvSpPr txBox="1"/>
          <p:nvPr/>
        </p:nvSpPr>
        <p:spPr>
          <a:xfrm>
            <a:off x="1726163" y="3368218"/>
            <a:ext cx="1261240" cy="646331"/>
          </a:xfrm>
          <a:prstGeom prst="rect">
            <a:avLst/>
          </a:prstGeom>
          <a:noFill/>
        </p:spPr>
        <p:txBody>
          <a:bodyPr wrap="square" rtlCol="0">
            <a:spAutoFit/>
          </a:bodyPr>
          <a:lstStyle/>
          <a:p>
            <a:r>
              <a:rPr lang="en-IN" sz="1200" dirty="0"/>
              <a:t>Image crops and Extracted texts</a:t>
            </a:r>
          </a:p>
        </p:txBody>
      </p:sp>
    </p:spTree>
    <p:extLst>
      <p:ext uri="{BB962C8B-B14F-4D97-AF65-F5344CB8AC3E}">
        <p14:creationId xmlns:p14="http://schemas.microsoft.com/office/powerpoint/2010/main" val="308153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F90FF7FC-B64A-0E10-37FD-3F7C09964E2B}"/>
              </a:ext>
            </a:extLst>
          </p:cNvPr>
          <p:cNvSpPr txBox="1">
            <a:spLocks/>
          </p:cNvSpPr>
          <p:nvPr/>
        </p:nvSpPr>
        <p:spPr>
          <a:xfrm>
            <a:off x="984517" y="184669"/>
            <a:ext cx="10032797" cy="51510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342900" indent="-342900">
              <a:lnSpc>
                <a:spcPct val="107000"/>
              </a:lnSpc>
              <a:buFont typeface="Symbol" panose="05050102010706020507" pitchFamily="18" charset="2"/>
              <a:buChar char=""/>
            </a:pPr>
            <a:r>
              <a:rPr lang="en-IN" sz="1800" dirty="0">
                <a:solidFill>
                  <a:schemeClr val="tx1"/>
                </a:solidFill>
                <a:latin typeface="+mn-lt"/>
                <a:cs typeface="Times New Roman" panose="02020603050405020304" pitchFamily="18" charset="0"/>
              </a:rPr>
              <a:t>Microsoft Azure services – Hosting API servers, Neural network API servers and custom training neural network models.</a:t>
            </a:r>
          </a:p>
          <a:p>
            <a:pPr marL="342900" indent="-342900">
              <a:lnSpc>
                <a:spcPct val="107000"/>
              </a:lnSpc>
              <a:buFont typeface="Symbol" panose="05050102010706020507" pitchFamily="18" charset="2"/>
              <a:buChar char=""/>
            </a:pPr>
            <a:r>
              <a:rPr lang="en-IN" sz="1800" dirty="0">
                <a:solidFill>
                  <a:schemeClr val="tx1"/>
                </a:solidFill>
                <a:latin typeface="+mn-lt"/>
                <a:cs typeface="Times New Roman" panose="02020603050405020304" pitchFamily="18" charset="0"/>
              </a:rPr>
              <a:t>OpenCV – Opensource Image processing libraries.</a:t>
            </a:r>
          </a:p>
          <a:p>
            <a:pPr marL="342900" indent="-342900">
              <a:lnSpc>
                <a:spcPct val="107000"/>
              </a:lnSpc>
              <a:buFont typeface="Symbol" panose="05050102010706020507" pitchFamily="18" charset="2"/>
              <a:buChar char=""/>
            </a:pPr>
            <a:r>
              <a:rPr lang="en-IN" sz="1800" dirty="0">
                <a:solidFill>
                  <a:schemeClr val="tx1"/>
                </a:solidFill>
                <a:latin typeface="+mn-lt"/>
                <a:cs typeface="Times New Roman" panose="02020603050405020304" pitchFamily="18" charset="0"/>
              </a:rPr>
              <a:t>Custom trained neural network for Optical Character Recognition (OCR) based on ‘</a:t>
            </a:r>
            <a:r>
              <a:rPr lang="en-IN" sz="1800" i="1" dirty="0">
                <a:solidFill>
                  <a:schemeClr val="tx1"/>
                </a:solidFill>
                <a:latin typeface="+mn-lt"/>
                <a:cs typeface="Times New Roman" panose="02020603050405020304" pitchFamily="18" charset="0"/>
              </a:rPr>
              <a:t>TrOCR : Transformer-based Optical Character Recognition with Pre-trained Models </a:t>
            </a:r>
            <a:r>
              <a:rPr lang="en-IN" sz="1800" dirty="0">
                <a:solidFill>
                  <a:schemeClr val="tx1"/>
                </a:solidFill>
                <a:latin typeface="+mn-lt"/>
                <a:cs typeface="Times New Roman" panose="02020603050405020304" pitchFamily="18" charset="0"/>
              </a:rPr>
              <a:t>’ </a:t>
            </a:r>
            <a:r>
              <a:rPr lang="en-IN" sz="1800" dirty="0">
                <a:solidFill>
                  <a:schemeClr val="tx1"/>
                </a:solidFill>
                <a:latin typeface="+mn-lt"/>
                <a:cs typeface="Times New Roman" panose="02020603050405020304" pitchFamily="18" charset="0"/>
                <a:hlinkClick r:id="rId2">
                  <a:extLst>
                    <a:ext uri="{A12FA001-AC4F-418D-AE19-62706E023703}">
                      <ahyp:hlinkClr xmlns:ahyp="http://schemas.microsoft.com/office/drawing/2018/hyperlinkcolor" val="tx"/>
                    </a:ext>
                  </a:extLst>
                </a:hlinkClick>
              </a:rPr>
              <a:t>https://arxiv.org/abs/2109.10282</a:t>
            </a:r>
            <a:r>
              <a:rPr lang="en-IN" sz="1800" dirty="0">
                <a:solidFill>
                  <a:schemeClr val="tx1"/>
                </a:solidFill>
                <a:latin typeface="+mn-lt"/>
                <a:cs typeface="Times New Roman" panose="02020603050405020304" pitchFamily="18" charset="0"/>
              </a:rPr>
              <a:t>.</a:t>
            </a:r>
          </a:p>
          <a:p>
            <a:pPr marL="342900" indent="-342900">
              <a:lnSpc>
                <a:spcPct val="107000"/>
              </a:lnSpc>
              <a:buFont typeface="Symbol" panose="05050102010706020507" pitchFamily="18" charset="2"/>
              <a:buChar char=""/>
            </a:pPr>
            <a:r>
              <a:rPr lang="en-IN" sz="1800" dirty="0">
                <a:solidFill>
                  <a:schemeClr val="tx1"/>
                </a:solidFill>
                <a:latin typeface="+mn-lt"/>
                <a:cs typeface="Times New Roman" panose="02020603050405020304" pitchFamily="18" charset="0"/>
              </a:rPr>
              <a:t>TensorFlow – Deep learning libraries for training model (transfer learning).</a:t>
            </a:r>
          </a:p>
        </p:txBody>
      </p:sp>
      <p:sp>
        <p:nvSpPr>
          <p:cNvPr id="7" name="Title 2">
            <a:extLst>
              <a:ext uri="{FF2B5EF4-FFF2-40B4-BE49-F238E27FC236}">
                <a16:creationId xmlns:a16="http://schemas.microsoft.com/office/drawing/2014/main" id="{BE31AF9B-5E14-36A1-C34C-8DC0E5D471DB}"/>
              </a:ext>
            </a:extLst>
          </p:cNvPr>
          <p:cNvSpPr txBox="1">
            <a:spLocks/>
          </p:cNvSpPr>
          <p:nvPr/>
        </p:nvSpPr>
        <p:spPr>
          <a:xfrm>
            <a:off x="444500" y="430609"/>
            <a:ext cx="9146972" cy="640080"/>
          </a:xfrm>
          <a:prstGeom prst="rect">
            <a:avLst/>
          </a:prstGeom>
          <a:noFill/>
          <a:ln>
            <a:noFill/>
          </a:ln>
        </p:spPr>
        <p:txBody>
          <a:bodyPr spcFirstLastPara="1" wrap="square" lIns="91425" tIns="45700" rIns="91425" bIns="45700" anchor="b" anchorCtr="0">
            <a:normAutofit fontScale="55000" lnSpcReduction="2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107000"/>
              </a:lnSpc>
              <a:spcAft>
                <a:spcPts val="800"/>
              </a:spcAft>
            </a:pPr>
            <a:r>
              <a:rPr lang="en-IN" dirty="0">
                <a:latin typeface="+mj-lt"/>
              </a:rPr>
              <a:t>Core</a:t>
            </a:r>
            <a:r>
              <a:rPr lang="en-IN" sz="1800" b="1" dirty="0">
                <a:latin typeface="+mj-lt"/>
                <a:ea typeface="Calibri" panose="020F0502020204030204" pitchFamily="34" charset="0"/>
                <a:cs typeface="Times New Roman" panose="02020603050405020304" pitchFamily="18" charset="0"/>
              </a:rPr>
              <a:t> </a:t>
            </a:r>
            <a:r>
              <a:rPr lang="en-IN" dirty="0">
                <a:latin typeface="+mj-lt"/>
              </a:rPr>
              <a:t>Technologies</a:t>
            </a:r>
            <a:r>
              <a:rPr lang="en-IN" sz="1800" b="1" dirty="0">
                <a:latin typeface="+mj-lt"/>
                <a:ea typeface="Calibri" panose="020F0502020204030204" pitchFamily="34" charset="0"/>
                <a:cs typeface="Times New Roman" panose="02020603050405020304" pitchFamily="18" charset="0"/>
              </a:rPr>
              <a:t> </a:t>
            </a:r>
            <a:r>
              <a:rPr lang="en-IN" dirty="0">
                <a:latin typeface="+mj-lt"/>
              </a:rPr>
              <a:t>and</a:t>
            </a:r>
            <a:r>
              <a:rPr lang="en-IN" sz="1800" b="1" dirty="0">
                <a:latin typeface="+mj-lt"/>
                <a:ea typeface="Calibri" panose="020F0502020204030204" pitchFamily="34" charset="0"/>
                <a:cs typeface="Times New Roman" panose="02020603050405020304" pitchFamily="18" charset="0"/>
              </a:rPr>
              <a:t> </a:t>
            </a:r>
            <a:r>
              <a:rPr lang="en-IN" dirty="0">
                <a:latin typeface="+mj-lt"/>
              </a:rPr>
              <a:t>references</a:t>
            </a:r>
            <a:r>
              <a:rPr lang="en-IN" sz="1800" dirty="0">
                <a:latin typeface="+mj-l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38977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p:nvPr/>
        </p:nvSpPr>
        <p:spPr>
          <a:xfrm>
            <a:off x="2065626" y="780178"/>
            <a:ext cx="8289719" cy="4725482"/>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dirty="0">
              <a:solidFill>
                <a:schemeClr val="lt1"/>
              </a:solidFill>
              <a:latin typeface="Arial"/>
              <a:ea typeface="Arial"/>
              <a:cs typeface="Arial"/>
              <a:sym typeface="Arial"/>
            </a:endParaRPr>
          </a:p>
        </p:txBody>
      </p:sp>
      <p:pic>
        <p:nvPicPr>
          <p:cNvPr id="177" name="Google Shape;177;p4"/>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5" name="Google Shape;95;p5">
            <a:extLst>
              <a:ext uri="{FF2B5EF4-FFF2-40B4-BE49-F238E27FC236}">
                <a16:creationId xmlns:a16="http://schemas.microsoft.com/office/drawing/2014/main" id="{5EC80CAB-4207-19C3-44A4-45EBE8075FC1}"/>
              </a:ext>
            </a:extLst>
          </p:cNvPr>
          <p:cNvSpPr txBox="1"/>
          <p:nvPr/>
        </p:nvSpPr>
        <p:spPr>
          <a:xfrm>
            <a:off x="2769882" y="1039916"/>
            <a:ext cx="6387788" cy="3979953"/>
          </a:xfrm>
          <a:prstGeom prst="rect">
            <a:avLst/>
          </a:prstGeom>
        </p:spPr>
        <p:txBody>
          <a:bodyPr spcFirstLastPara="1" vert="horz" lIns="91440" tIns="45720" rIns="91440" bIns="45720" rtlCol="0" anchor="ctr" anchorCtr="0">
            <a:normAutofit/>
          </a:bodyPr>
          <a:lstStyle/>
          <a:p>
            <a:pPr marL="285750" indent="-285750">
              <a:lnSpc>
                <a:spcPct val="90000"/>
              </a:lnSpc>
              <a:spcBef>
                <a:spcPts val="1000"/>
              </a:spcBef>
              <a:buClr>
                <a:schemeClr val="accent1"/>
              </a:buClr>
              <a:buSzPct val="80000"/>
              <a:buFont typeface="Wingdings 3" charset="2"/>
              <a:buChar char=""/>
            </a:pPr>
            <a:r>
              <a:rPr lang="en-US" sz="1400" dirty="0">
                <a:solidFill>
                  <a:schemeClr val="bg1"/>
                </a:solidFill>
                <a:effectLst/>
                <a:latin typeface="+mn-lt"/>
              </a:rPr>
              <a:t>The proposed solution is highly modular and scalable, it uses state-of-the-art technologies in fields of </a:t>
            </a:r>
            <a:r>
              <a:rPr lang="en-US" dirty="0">
                <a:solidFill>
                  <a:schemeClr val="bg1"/>
                </a:solidFill>
                <a:latin typeface="+mn-lt"/>
              </a:rPr>
              <a:t>Image processing and computer Vision.</a:t>
            </a:r>
            <a:endParaRPr lang="en-US" sz="1400" dirty="0">
              <a:solidFill>
                <a:schemeClr val="bg1"/>
              </a:solidFill>
              <a:effectLst/>
              <a:latin typeface="+mn-lt"/>
              <a:sym typeface="Arial"/>
            </a:endParaRPr>
          </a:p>
          <a:p>
            <a:pPr marL="285750" indent="-285750">
              <a:lnSpc>
                <a:spcPct val="90000"/>
              </a:lnSpc>
              <a:spcBef>
                <a:spcPts val="1000"/>
              </a:spcBef>
              <a:buClr>
                <a:schemeClr val="accent1"/>
              </a:buClr>
              <a:buSzPct val="80000"/>
              <a:buFont typeface="Wingdings 3" charset="2"/>
              <a:buChar char=""/>
            </a:pPr>
            <a:endParaRPr lang="en-US" sz="1400" dirty="0">
              <a:solidFill>
                <a:schemeClr val="bg1"/>
              </a:solidFill>
              <a:effectLst/>
              <a:latin typeface="+mn-lt"/>
            </a:endParaRPr>
          </a:p>
          <a:p>
            <a:pPr marL="285750" indent="-285750">
              <a:lnSpc>
                <a:spcPct val="90000"/>
              </a:lnSpc>
              <a:spcBef>
                <a:spcPts val="1000"/>
              </a:spcBef>
              <a:buClr>
                <a:schemeClr val="accent1"/>
              </a:buClr>
              <a:buSzPct val="80000"/>
              <a:buFont typeface="Wingdings 3" charset="2"/>
              <a:buChar char=""/>
            </a:pPr>
            <a:r>
              <a:rPr lang="en-US" sz="1400" dirty="0">
                <a:solidFill>
                  <a:schemeClr val="bg1"/>
                </a:solidFill>
                <a:effectLst/>
                <a:latin typeface="+mn-lt"/>
              </a:rPr>
              <a:t>The Technology stack considered are all from open-source domain apart from the cloud services required to  for hosting the API server.</a:t>
            </a:r>
            <a:endParaRPr lang="en-US" sz="1400" dirty="0">
              <a:solidFill>
                <a:schemeClr val="bg1"/>
              </a:solidFill>
              <a:latin typeface="+mn-lt"/>
              <a:sym typeface="Arial"/>
            </a:endParaRPr>
          </a:p>
          <a:p>
            <a:pPr marL="285750" indent="-285750">
              <a:lnSpc>
                <a:spcPct val="90000"/>
              </a:lnSpc>
              <a:spcBef>
                <a:spcPts val="1000"/>
              </a:spcBef>
              <a:buClr>
                <a:schemeClr val="accent1"/>
              </a:buClr>
              <a:buSzPct val="80000"/>
              <a:buFont typeface="Wingdings 3" charset="2"/>
              <a:buChar char=""/>
            </a:pPr>
            <a:endParaRPr lang="en-US" sz="1400" dirty="0">
              <a:solidFill>
                <a:schemeClr val="bg1"/>
              </a:solidFill>
              <a:latin typeface="+mn-lt"/>
              <a:sym typeface="Arial"/>
            </a:endParaRPr>
          </a:p>
          <a:p>
            <a:pPr marL="285750" indent="-285750">
              <a:lnSpc>
                <a:spcPct val="90000"/>
              </a:lnSpc>
              <a:spcBef>
                <a:spcPts val="1000"/>
              </a:spcBef>
              <a:buClr>
                <a:schemeClr val="accent1"/>
              </a:buClr>
              <a:buSzPct val="80000"/>
              <a:buFont typeface="Wingdings 3" charset="2"/>
              <a:buChar char=""/>
            </a:pPr>
            <a:r>
              <a:rPr lang="en-US" sz="1400" dirty="0">
                <a:solidFill>
                  <a:schemeClr val="bg1"/>
                </a:solidFill>
                <a:latin typeface="+mn-lt"/>
                <a:sym typeface="Arial"/>
              </a:rPr>
              <a:t>The solution can be integrated to any of the  downstream/upstream application which can interact with RESTful APIs.  </a:t>
            </a:r>
          </a:p>
          <a:p>
            <a:pPr marL="285750" indent="-285750">
              <a:lnSpc>
                <a:spcPct val="90000"/>
              </a:lnSpc>
              <a:spcBef>
                <a:spcPts val="1000"/>
              </a:spcBef>
              <a:buClr>
                <a:schemeClr val="accent1"/>
              </a:buClr>
              <a:buSzPct val="80000"/>
              <a:buFont typeface="Wingdings 3" charset="2"/>
              <a:buChar char=""/>
            </a:pPr>
            <a:endParaRPr lang="en-US" sz="1400" dirty="0">
              <a:solidFill>
                <a:schemeClr val="bg1"/>
              </a:solidFill>
              <a:latin typeface="+mn-lt"/>
              <a:sym typeface="Arial"/>
            </a:endParaRPr>
          </a:p>
          <a:p>
            <a:pPr marL="285750" indent="-285750">
              <a:lnSpc>
                <a:spcPct val="90000"/>
              </a:lnSpc>
              <a:spcBef>
                <a:spcPts val="1000"/>
              </a:spcBef>
              <a:buClr>
                <a:schemeClr val="accent1"/>
              </a:buClr>
              <a:buSzPct val="80000"/>
              <a:buFont typeface="Wingdings 3" charset="2"/>
              <a:buChar char=""/>
            </a:pPr>
            <a:r>
              <a:rPr lang="en-US" sz="1400" dirty="0">
                <a:solidFill>
                  <a:schemeClr val="bg1"/>
                </a:solidFill>
                <a:latin typeface="+mn-lt"/>
                <a:sym typeface="Arial"/>
              </a:rPr>
              <a:t>The final image can be saved to  any file system or a cloud/local database using REST API integration.</a:t>
            </a:r>
            <a:endParaRPr lang="en-US" sz="1400" dirty="0">
              <a:solidFill>
                <a:schemeClr val="bg1"/>
              </a:solidFill>
              <a:latin typeface="+mn-lt"/>
            </a:endParaRPr>
          </a:p>
        </p:txBody>
      </p:sp>
      <p:sp>
        <p:nvSpPr>
          <p:cNvPr id="7" name="TextBox 6">
            <a:extLst>
              <a:ext uri="{FF2B5EF4-FFF2-40B4-BE49-F238E27FC236}">
                <a16:creationId xmlns:a16="http://schemas.microsoft.com/office/drawing/2014/main" id="{2DBF4EF4-794F-BDDA-3D33-2B4E4786A14D}"/>
              </a:ext>
            </a:extLst>
          </p:cNvPr>
          <p:cNvSpPr txBox="1"/>
          <p:nvPr/>
        </p:nvSpPr>
        <p:spPr>
          <a:xfrm>
            <a:off x="3034330" y="1039916"/>
            <a:ext cx="6096000" cy="461665"/>
          </a:xfrm>
          <a:prstGeom prst="rect">
            <a:avLst/>
          </a:prstGeom>
          <a:noFill/>
        </p:spPr>
        <p:txBody>
          <a:bodyPr wrap="square">
            <a:spAutoFit/>
          </a:bodyPr>
          <a:lstStyle/>
          <a:p>
            <a:r>
              <a:rPr lang="en-US" sz="2400" b="1" dirty="0">
                <a:solidFill>
                  <a:schemeClr val="bg1"/>
                </a:solidFill>
              </a:rPr>
              <a:t>Business  Considerations</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8BC83-BAFD-4B39-9708-1325D7E1EAD3}"/>
              </a:ext>
            </a:extLst>
          </p:cNvPr>
          <p:cNvSpPr>
            <a:spLocks noGrp="1"/>
          </p:cNvSpPr>
          <p:nvPr>
            <p:ph type="title"/>
          </p:nvPr>
        </p:nvSpPr>
        <p:spPr>
          <a:xfrm>
            <a:off x="838200" y="365125"/>
            <a:ext cx="10515600" cy="1325563"/>
          </a:xfrm>
        </p:spPr>
        <p:txBody>
          <a:bodyPr wrap="square" anchor="ctr">
            <a:normAutofit/>
          </a:bodyPr>
          <a:lstStyle/>
          <a:p>
            <a:r>
              <a:rPr lang="en-IN" sz="3200" dirty="0">
                <a:latin typeface="+mj-lt"/>
              </a:rPr>
              <a:t>Limitations and scope</a:t>
            </a:r>
          </a:p>
        </p:txBody>
      </p:sp>
      <p:sp>
        <p:nvSpPr>
          <p:cNvPr id="2" name="Content Placeholder 1">
            <a:extLst>
              <a:ext uri="{FF2B5EF4-FFF2-40B4-BE49-F238E27FC236}">
                <a16:creationId xmlns:a16="http://schemas.microsoft.com/office/drawing/2014/main" id="{45350BA1-9B9D-4F5A-826C-D4BF4C64A5EF}"/>
              </a:ext>
            </a:extLst>
          </p:cNvPr>
          <p:cNvSpPr>
            <a:spLocks noGrp="1"/>
          </p:cNvSpPr>
          <p:nvPr>
            <p:ph type="body" idx="1"/>
          </p:nvPr>
        </p:nvSpPr>
        <p:spPr>
          <a:xfrm>
            <a:off x="838200" y="1825625"/>
            <a:ext cx="9906000" cy="4351338"/>
          </a:xfrm>
        </p:spPr>
        <p:txBody>
          <a:bodyPr wrap="square" anchor="t">
            <a:normAutofit/>
          </a:bodyPr>
          <a:lstStyle/>
          <a:p>
            <a:pPr marL="342900" lvl="0" indent="-342900">
              <a:buFont typeface="Symbol" panose="05050102010706020507" pitchFamily="18" charset="2"/>
              <a:buChar char=""/>
            </a:pPr>
            <a:r>
              <a:rPr lang="en-IN" sz="2000" dirty="0">
                <a:effectLst/>
                <a:latin typeface="+mn-lt"/>
              </a:rPr>
              <a:t>The proposed solution is capable of handling multiple document styles/formats of Govt. IDs and booking documents but its needs to implement and train in the neural networks. </a:t>
            </a:r>
          </a:p>
          <a:p>
            <a:pPr marL="342900" lvl="0" indent="-342900">
              <a:spcAft>
                <a:spcPts val="800"/>
              </a:spcAft>
              <a:buFont typeface="Symbol" panose="05050102010706020507" pitchFamily="18" charset="2"/>
              <a:buChar char=""/>
            </a:pPr>
            <a:r>
              <a:rPr lang="en-IN" sz="2000" dirty="0">
                <a:effectLst/>
                <a:latin typeface="+mn-lt"/>
              </a:rPr>
              <a:t>For the POC only two specific styles of documents set from  Govt. IDs, two different </a:t>
            </a:r>
            <a:r>
              <a:rPr lang="en-IN" sz="2000" dirty="0">
                <a:latin typeface="+mn-lt"/>
              </a:rPr>
              <a:t>bank documents</a:t>
            </a:r>
            <a:r>
              <a:rPr lang="en-IN" sz="2000" dirty="0">
                <a:effectLst/>
                <a:latin typeface="+mn-lt"/>
              </a:rPr>
              <a:t>  can be showcased in the interest of time and workload.</a:t>
            </a:r>
          </a:p>
          <a:p>
            <a:pPr marL="342900" indent="-342900">
              <a:spcAft>
                <a:spcPts val="800"/>
              </a:spcAft>
              <a:buFont typeface="Symbol" panose="05050102010706020507" pitchFamily="18" charset="2"/>
              <a:buChar char=""/>
            </a:pPr>
            <a:r>
              <a:rPr lang="en-IN" sz="2000" dirty="0">
                <a:effectLst/>
                <a:latin typeface="+mn-lt"/>
              </a:rPr>
              <a:t>Internet connectivity would be required all the time for the solution to work as it requires interacting with multiple servers.</a:t>
            </a:r>
          </a:p>
          <a:p>
            <a:pPr marL="342900" lvl="0" indent="-342900">
              <a:spcAft>
                <a:spcPts val="800"/>
              </a:spcAft>
              <a:buFont typeface="Symbol" panose="05050102010706020507" pitchFamily="18" charset="2"/>
              <a:buChar char=""/>
            </a:pPr>
            <a:endParaRPr lang="en-IN" sz="2000" dirty="0">
              <a:effectLst/>
              <a:latin typeface="+mn-lt"/>
            </a:endParaRPr>
          </a:p>
          <a:p>
            <a:endParaRPr lang="en-IN" sz="2000" dirty="0">
              <a:effectLst/>
              <a:latin typeface="+mn-lt"/>
            </a:endParaRPr>
          </a:p>
          <a:p>
            <a:endParaRPr lang="en-IN" sz="2000" dirty="0">
              <a:latin typeface="+mn-lt"/>
            </a:endParaRPr>
          </a:p>
        </p:txBody>
      </p:sp>
    </p:spTree>
    <p:extLst>
      <p:ext uri="{BB962C8B-B14F-4D97-AF65-F5344CB8AC3E}">
        <p14:creationId xmlns:p14="http://schemas.microsoft.com/office/powerpoint/2010/main" val="415056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983516" y="95383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9" name="Google Shape;199;p7"/>
          <p:cNvSpPr/>
          <p:nvPr/>
        </p:nvSpPr>
        <p:spPr>
          <a:xfrm>
            <a:off x="2078675" y="1175420"/>
            <a:ext cx="80346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42000"/>
              </a:lnSpc>
              <a:spcBef>
                <a:spcPts val="0"/>
              </a:spcBef>
              <a:spcAft>
                <a:spcPts val="0"/>
              </a:spcAft>
              <a:buClr>
                <a:srgbClr val="000000"/>
              </a:buClr>
              <a:buSzPts val="2400"/>
              <a:buFont typeface="Arial"/>
              <a:buNone/>
            </a:pPr>
            <a:r>
              <a:rPr lang="en-US" sz="2400" b="1" i="0" u="none" strike="noStrike" cap="none">
                <a:solidFill>
                  <a:schemeClr val="lt1"/>
                </a:solidFill>
                <a:latin typeface="Lato"/>
                <a:ea typeface="Lato"/>
                <a:cs typeface="Lato"/>
                <a:sym typeface="Lato"/>
              </a:rPr>
              <a:t>Source code (Github Repository Link)</a:t>
            </a:r>
            <a:endParaRPr sz="1400" b="0" i="0" u="none" strike="noStrike" cap="none">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00" name="Google Shape;200;p7"/>
          <p:cNvPicPr preferRelativeResize="0"/>
          <p:nvPr/>
        </p:nvPicPr>
        <p:blipFill rotWithShape="1">
          <a:blip r:embed="rId3">
            <a:alphaModFix/>
          </a:blip>
          <a:srcRect/>
          <a:stretch/>
        </p:blipFill>
        <p:spPr>
          <a:xfrm>
            <a:off x="5050643" y="6152870"/>
            <a:ext cx="1826266" cy="441544"/>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592</Words>
  <Application>Microsoft Office PowerPoint</Application>
  <PresentationFormat>Widescreen</PresentationFormat>
  <Paragraphs>90</Paragraphs>
  <Slides>11</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Century Schoolbook</vt:lpstr>
      <vt:lpstr>Wingdings 3</vt:lpstr>
      <vt:lpstr>Arial</vt:lpstr>
      <vt:lpstr>Calibri</vt:lpstr>
      <vt:lpstr>Noto Sans Symbols</vt:lpstr>
      <vt:lpstr>Lato</vt:lpstr>
      <vt:lpstr>Symbol</vt:lpstr>
      <vt:lpstr>1_Office Theme</vt:lpstr>
      <vt:lpstr>Office Theme</vt:lpstr>
      <vt:lpstr>PowerPoint Presentation</vt:lpstr>
      <vt:lpstr>PowerPoint Presentation</vt:lpstr>
      <vt:lpstr>PowerPoint Presentation</vt:lpstr>
      <vt:lpstr>PowerPoint Presentation</vt:lpstr>
      <vt:lpstr>Implementation Approach</vt:lpstr>
      <vt:lpstr>PowerPoint Presentation</vt:lpstr>
      <vt:lpstr>PowerPoint Presentation</vt:lpstr>
      <vt:lpstr>Limitations and scope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Mohor Basu</dc:creator>
  <cp:lastModifiedBy>Tarun Mukku</cp:lastModifiedBy>
  <cp:revision>7</cp:revision>
  <dcterms:modified xsi:type="dcterms:W3CDTF">2022-05-28T13:02:52Z</dcterms:modified>
</cp:coreProperties>
</file>