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146847062" r:id="rId10"/>
    <p:sldId id="266" r:id="rId11"/>
    <p:sldId id="267" r:id="rId12"/>
    <p:sldId id="2146847064" r:id="rId13"/>
    <p:sldId id="2146847063"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13</a:t>
            </a:fld>
            <a:endParaRPr lang="en-IN"/>
          </a:p>
        </p:txBody>
      </p:sp>
    </p:spTree>
    <p:extLst>
      <p:ext uri="{BB962C8B-B14F-4D97-AF65-F5344CB8AC3E}">
        <p14:creationId xmlns:p14="http://schemas.microsoft.com/office/powerpoint/2010/main" val="3325627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18468" y="1841955"/>
            <a:ext cx="9144000" cy="977778"/>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Predictive Maintenance of Industrial Machinery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129554" y="4192463"/>
            <a:ext cx="9537852"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a:solidFill>
                  <a:schemeClr val="bg1"/>
                </a:solidFill>
                <a:latin typeface="Arial"/>
                <a:cs typeface="Arial"/>
              </a:rPr>
              <a:t>KETHAVATH TARUN NAIK</a:t>
            </a:r>
          </a:p>
          <a:p>
            <a:r>
              <a:rPr lang="en-US" sz="2000" b="1" dirty="0">
                <a:solidFill>
                  <a:schemeClr val="accent1">
                    <a:lumMod val="75000"/>
                  </a:schemeClr>
                </a:solidFill>
                <a:latin typeface="Arial"/>
                <a:cs typeface="Arial"/>
              </a:rPr>
              <a:t>College Name :  </a:t>
            </a:r>
            <a:r>
              <a:rPr lang="en-US" sz="2000" b="1" dirty="0">
                <a:solidFill>
                  <a:schemeClr val="bg1"/>
                </a:solidFill>
                <a:latin typeface="Arial"/>
                <a:cs typeface="Arial"/>
              </a:rPr>
              <a:t>SRI INDU COLLEGE OF ENGINEERING AND TECHNOLOGY</a:t>
            </a:r>
          </a:p>
          <a:p>
            <a:r>
              <a:rPr lang="en-US" sz="2000" b="1" dirty="0">
                <a:solidFill>
                  <a:schemeClr val="accent1">
                    <a:lumMod val="75000"/>
                  </a:schemeClr>
                </a:solidFill>
                <a:latin typeface="Arial"/>
                <a:cs typeface="Arial"/>
              </a:rPr>
              <a:t>Department     :  </a:t>
            </a:r>
            <a:r>
              <a:rPr lang="en-US" sz="2000" b="1" dirty="0">
                <a:solidFill>
                  <a:schemeClr val="bg1"/>
                </a:solidFill>
                <a:latin typeface="Arial"/>
                <a:cs typeface="Arial"/>
              </a:rPr>
              <a:t>COMPUTER SCIENCE ENGINEERING (IOT)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A3DE59F-2CC6-D490-1A02-B6782C3332A1}"/>
              </a:ext>
            </a:extLst>
          </p:cNvPr>
          <p:cNvPicPr>
            <a:picLocks noGrp="1" noChangeAspect="1"/>
          </p:cNvPicPr>
          <p:nvPr>
            <p:ph idx="1"/>
          </p:nvPr>
        </p:nvPicPr>
        <p:blipFill>
          <a:blip r:embed="rId2"/>
          <a:stretch>
            <a:fillRect/>
          </a:stretch>
        </p:blipFill>
        <p:spPr>
          <a:xfrm>
            <a:off x="700260" y="952313"/>
            <a:ext cx="10791479" cy="4953374"/>
          </a:xfrm>
        </p:spPr>
      </p:pic>
    </p:spTree>
    <p:extLst>
      <p:ext uri="{BB962C8B-B14F-4D97-AF65-F5344CB8AC3E}">
        <p14:creationId xmlns:p14="http://schemas.microsoft.com/office/powerpoint/2010/main" val="1479687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487820" y="629327"/>
            <a:ext cx="11216360" cy="5760197"/>
          </a:xfrm>
        </p:spPr>
        <p:txBody>
          <a:bodyPr>
            <a:normAutofit/>
          </a:bodyPr>
          <a:lstStyle/>
          <a:p>
            <a:pPr marL="0" indent="0" algn="just">
              <a:buNone/>
            </a:pPr>
            <a:r>
              <a:rPr lang="en-US" sz="2400" dirty="0">
                <a:latin typeface="Arial" panose="020B0604020202020204" pitchFamily="34" charset="0"/>
                <a:cs typeface="Arial" panose="020B0604020202020204" pitchFamily="34" charset="0"/>
              </a:rPr>
              <a:t>The predictive maintenance system developed using IBM Watson </a:t>
            </a:r>
            <a:r>
              <a:rPr lang="en-US" sz="2400" dirty="0" err="1">
                <a:latin typeface="Arial" panose="020B0604020202020204" pitchFamily="34" charset="0"/>
                <a:cs typeface="Arial" panose="020B0604020202020204" pitchFamily="34" charset="0"/>
              </a:rPr>
              <a:t>AutoAI</a:t>
            </a:r>
            <a:r>
              <a:rPr lang="en-US" sz="2400" dirty="0">
                <a:latin typeface="Arial" panose="020B0604020202020204" pitchFamily="34" charset="0"/>
                <a:cs typeface="Arial" panose="020B0604020202020204" pitchFamily="34" charset="0"/>
              </a:rPr>
              <a:t> successfully identifies potential machinery failures with high accuracy. By analyzing historical sensor data, the model can detect early signs of tool wear, power failure, and heat-related issues. The use of </a:t>
            </a:r>
            <a:r>
              <a:rPr lang="en-US" sz="2400" dirty="0" err="1">
                <a:latin typeface="Arial" panose="020B0604020202020204" pitchFamily="34" charset="0"/>
                <a:cs typeface="Arial" panose="020B0604020202020204" pitchFamily="34" charset="0"/>
              </a:rPr>
              <a:t>AutoAI</a:t>
            </a:r>
            <a:r>
              <a:rPr lang="en-US" sz="2400" dirty="0">
                <a:latin typeface="Arial" panose="020B0604020202020204" pitchFamily="34" charset="0"/>
                <a:cs typeface="Arial" panose="020B0604020202020204" pitchFamily="34" charset="0"/>
              </a:rPr>
              <a:t> simplified the model-building process by automating algorithm selection and optimization, while IBM Watson Machine Learning enabled seamless deployment through an online REST API. This solution enhances operational reliability, minimizes unexpected downtime, and supports smarter maintenance planning. Overall, the project demonstrates the effectiveness of machine learning in enabling proactive, data-driven decision-making within industrial environments.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lgn="just">
              <a:buNone/>
            </a:pPr>
            <a:r>
              <a:rPr lang="en-US" sz="2400" dirty="0">
                <a:latin typeface="Arial" panose="020B0604020202020204" pitchFamily="34" charset="0"/>
                <a:cs typeface="Arial" panose="020B0604020202020204" pitchFamily="34" charset="0"/>
              </a:rPr>
              <a:t>In the future, this predictive maintenance system can be enhanced by integrating real-time IoT sensor streaming to enable live monitoring of equipment health. Automated alert systems can be developed to notify operators via SMS or email when a potential failure is detected. The model can also be extended to support various types of industrial machinery beyond the current dataset. Additionally, a mobile application or web-based dashboard can be created for maintenance teams to easily access predictions and reports. Incorporating historical maintenance logs would further improve accuracy and enable more detailed root cause analysis.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7" name="Rectangle 4">
            <a:extLst>
              <a:ext uri="{FF2B5EF4-FFF2-40B4-BE49-F238E27FC236}">
                <a16:creationId xmlns:a16="http://schemas.microsoft.com/office/drawing/2014/main" id="{93E85147-9934-F902-2D79-890DC8C8414D}"/>
              </a:ext>
            </a:extLst>
          </p:cNvPr>
          <p:cNvSpPr>
            <a:spLocks noChangeArrowheads="1"/>
          </p:cNvSpPr>
          <p:nvPr/>
        </p:nvSpPr>
        <p:spPr bwMode="auto">
          <a:xfrm>
            <a:off x="581192" y="1927040"/>
            <a:ext cx="1087683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Kaggle Dataset:</a:t>
            </a:r>
            <a:r>
              <a:rPr kumimoji="0" lang="fr-FR"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hlinkClick r:id="rId3" action="ppaction://hlinksldjump"/>
              </a:rPr>
              <a:t>https://www.kaggle.com/datasets/shivamb/machine </a:t>
            </a:r>
            <a:r>
              <a:rPr kumimoji="0" lang="fr-FR"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hlinkClick r:id="rId3" action="ppaction://hlinksldjump"/>
              </a:rPr>
              <a:t>predictive</a:t>
            </a:r>
            <a:r>
              <a:rPr kumimoji="0" lang="fr-FR"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hlinkClick r:id="rId3" action="ppaction://hlinksldjump"/>
              </a:rPr>
              <a:t>-maintenance-classification</a:t>
            </a:r>
            <a:endParaRPr kumimoji="0" lang="fr-FR"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IBM </a:t>
            </a:r>
            <a:r>
              <a:rPr kumimoji="0" lang="en-US" altLang="en-US" sz="20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AutoAI</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Cloud Lite Services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Research papers on predictive maintenance using ML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IBM Machine Learning Deployment Guide</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0834B3D0-4A5E-3517-AFBB-246660F9670F}"/>
              </a:ext>
            </a:extLst>
          </p:cNvPr>
          <p:cNvPicPr>
            <a:picLocks noChangeAspect="1"/>
          </p:cNvPicPr>
          <p:nvPr/>
        </p:nvPicPr>
        <p:blipFill>
          <a:blip r:embed="rId2"/>
          <a:stretch>
            <a:fillRect/>
          </a:stretch>
        </p:blipFill>
        <p:spPr>
          <a:xfrm>
            <a:off x="2101589" y="2072475"/>
            <a:ext cx="5823211" cy="4532469"/>
          </a:xfrm>
          <a:prstGeom prst="rect">
            <a:avLst/>
          </a:prstGeom>
        </p:spPr>
      </p:pic>
      <p:sp>
        <p:nvSpPr>
          <p:cNvPr id="6"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370320"/>
            <a:ext cx="11029616" cy="712480"/>
          </a:xfrm>
        </p:spPr>
        <p:txBody>
          <a:bodyPr>
            <a:normAutofit/>
          </a:bodyPr>
          <a:lstStyle/>
          <a:p>
            <a:pPr marL="0" indent="0">
              <a:buNone/>
            </a:pPr>
            <a:r>
              <a:rPr lang="en-IN" sz="2000" b="1" dirty="0">
                <a:latin typeface="Arial" panose="020B0604020202020204" pitchFamily="34" charset="0"/>
                <a:cs typeface="Arial" panose="020B0604020202020204" pitchFamily="34" charset="0"/>
              </a:rPr>
              <a:t>Getting started with Artificial Intelligence</a:t>
            </a:r>
          </a:p>
        </p:txBody>
      </p:sp>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3" y="1199314"/>
            <a:ext cx="11029615" cy="902694"/>
          </a:xfrm>
        </p:spPr>
        <p:txBody>
          <a:bodyPr>
            <a:normAutofit/>
          </a:bodyPr>
          <a:lstStyle/>
          <a:p>
            <a:pPr marL="0" indent="0">
              <a:buNone/>
            </a:pPr>
            <a:r>
              <a:rPr lang="en-IN" sz="2000" b="1" dirty="0">
                <a:latin typeface="Arial" panose="020B0604020202020204" pitchFamily="34" charset="0"/>
                <a:cs typeface="Arial" panose="020B0604020202020204" pitchFamily="34" charset="0"/>
              </a:rPr>
              <a:t> Journey to Cloud: Envisioning your Solution</a:t>
            </a:r>
          </a:p>
        </p:txBody>
      </p:sp>
      <p:pic>
        <p:nvPicPr>
          <p:cNvPr id="5" name="Picture 4">
            <a:extLst>
              <a:ext uri="{FF2B5EF4-FFF2-40B4-BE49-F238E27FC236}">
                <a16:creationId xmlns:a16="http://schemas.microsoft.com/office/drawing/2014/main" id="{DFA71685-405E-21C6-2BC5-510E1F986ECC}"/>
              </a:ext>
            </a:extLst>
          </p:cNvPr>
          <p:cNvPicPr>
            <a:picLocks noChangeAspect="1"/>
          </p:cNvPicPr>
          <p:nvPr/>
        </p:nvPicPr>
        <p:blipFill>
          <a:blip r:embed="rId2"/>
          <a:stretch>
            <a:fillRect/>
          </a:stretch>
        </p:blipFill>
        <p:spPr>
          <a:xfrm>
            <a:off x="2389845" y="2102008"/>
            <a:ext cx="5677195" cy="4425870"/>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3" y="-780774"/>
            <a:ext cx="11029615" cy="4673324"/>
          </a:xfrm>
        </p:spPr>
        <p:txBody>
          <a:bodyPr>
            <a:normAutofit/>
          </a:bodyPr>
          <a:lstStyle/>
          <a:p>
            <a:pPr marL="0" indent="0">
              <a:buNone/>
            </a:pPr>
            <a:r>
              <a:rPr lang="en-IN" sz="1800" b="1" dirty="0">
                <a:latin typeface="Arial" panose="020B0604020202020204" pitchFamily="34" charset="0"/>
                <a:cs typeface="Arial" panose="020B0604020202020204" pitchFamily="34" charset="0"/>
              </a:rPr>
              <a:t>  RAG LAB </a:t>
            </a:r>
          </a:p>
        </p:txBody>
      </p:sp>
      <p:pic>
        <p:nvPicPr>
          <p:cNvPr id="5" name="Picture 4">
            <a:extLst>
              <a:ext uri="{FF2B5EF4-FFF2-40B4-BE49-F238E27FC236}">
                <a16:creationId xmlns:a16="http://schemas.microsoft.com/office/drawing/2014/main" id="{1803FBFA-A7B8-A41D-0EF6-AA90EB86A459}"/>
              </a:ext>
            </a:extLst>
          </p:cNvPr>
          <p:cNvPicPr>
            <a:picLocks noChangeAspect="1"/>
          </p:cNvPicPr>
          <p:nvPr/>
        </p:nvPicPr>
        <p:blipFill>
          <a:blip r:embed="rId2"/>
          <a:stretch>
            <a:fillRect/>
          </a:stretch>
        </p:blipFill>
        <p:spPr>
          <a:xfrm>
            <a:off x="1917855" y="2154084"/>
            <a:ext cx="6890865" cy="4296965"/>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310640" y="2593498"/>
            <a:ext cx="8940799" cy="1257142"/>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0835357" cy="4675488"/>
          </a:xfrm>
        </p:spPr>
        <p:txBody>
          <a:bodyPr>
            <a:normAutofit/>
          </a:bodyPr>
          <a:lstStyle/>
          <a:p>
            <a:pPr marL="0" indent="0" algn="just">
              <a:lnSpc>
                <a:spcPct val="150000"/>
              </a:lnSpc>
              <a:buNone/>
            </a:pPr>
            <a:r>
              <a:rPr lang="en-US" sz="2400" dirty="0">
                <a:latin typeface="Arial" panose="020B0604020202020204" pitchFamily="34" charset="0"/>
                <a:cs typeface="Arial" panose="020B0604020202020204" pitchFamily="34" charset="0"/>
              </a:rPr>
              <a:t>A predictive maintenance model for a fleet of industrial machines to anticipate failures before they occur. This project will involve analyzing sensor data from machinery to identify patterns that precede a failure. The goal is to create a classification model that can predict the type of failure (e.g., tool wear, heat dissipation, power failure) based on real-time operational data. This will enable proactive maintenance, reducing downtime and operational costs. </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802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97840" y="1353256"/>
            <a:ext cx="11399519" cy="4924508"/>
          </a:xfrm>
        </p:spPr>
        <p:txBody>
          <a:bodyPr vert="horz" lIns="91440" tIns="45720" rIns="91440" bIns="45720" rtlCol="0" anchor="ctr">
            <a:noAutofit/>
          </a:bodyPr>
          <a:lstStyle/>
          <a:p>
            <a:pPr marL="0" indent="0" algn="just" defTabSz="432000">
              <a:lnSpc>
                <a:spcPct val="150000"/>
              </a:lnSpc>
              <a:spcBef>
                <a:spcPts val="350"/>
              </a:spcBef>
              <a:spcAft>
                <a:spcPts val="300"/>
              </a:spcAft>
              <a:buNone/>
            </a:pPr>
            <a:r>
              <a:rPr lang="en-US" sz="2400" dirty="0">
                <a:latin typeface="Arial" panose="020B0604020202020204" pitchFamily="34" charset="0"/>
                <a:cs typeface="Arial" panose="020B0604020202020204" pitchFamily="34" charset="0"/>
              </a:rPr>
              <a:t>The proposed solution is to develop a predictive maintenance system using machine learning to detect potential machine failures before they occur. By analyzing historical sensor data—such as temperature, torque, and tool wear—the model can learn patterns that precede various failure types. Using IBM Watson </a:t>
            </a:r>
            <a:r>
              <a:rPr lang="en-US" sz="2400" dirty="0" err="1">
                <a:latin typeface="Arial" panose="020B0604020202020204" pitchFamily="34" charset="0"/>
                <a:cs typeface="Arial" panose="020B0604020202020204" pitchFamily="34" charset="0"/>
              </a:rPr>
              <a:t>AutoAI</a:t>
            </a:r>
            <a:r>
              <a:rPr lang="en-US" sz="2400" dirty="0">
                <a:latin typeface="Arial" panose="020B0604020202020204" pitchFamily="34" charset="0"/>
                <a:cs typeface="Arial" panose="020B0604020202020204" pitchFamily="34" charset="0"/>
              </a:rPr>
              <a:t>, the system automatically builds and optimizes the best classification model without manual coding. The final model is deployed on IBM Watson Machine Learning to deliver real-time predictions through a REST API. This proactive approach helps reduce unexpected downtime, improve equipment reliability, and support data-driven maintenance strategies across industrial operations.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4966694"/>
          </a:xfrm>
        </p:spPr>
        <p:txBody>
          <a:bodyPr>
            <a:normAutofit fontScale="92500" lnSpcReduction="10000"/>
          </a:bodyPr>
          <a:lstStyle/>
          <a:p>
            <a:pPr marL="0" indent="0">
              <a:buNone/>
            </a:pPr>
            <a:r>
              <a:rPr lang="en-IN" sz="2200" dirty="0">
                <a:latin typeface="Arial" panose="020B0604020202020204" pitchFamily="34" charset="0"/>
                <a:cs typeface="Arial" panose="020B0604020202020204" pitchFamily="34" charset="0"/>
              </a:rPr>
              <a:t>The Predictive Maintenance system was developed using IBM Cloud’s integrated tools to enable a seamless machine learning workflow without writing code.</a:t>
            </a:r>
          </a:p>
          <a:p>
            <a:pPr marL="0" indent="0">
              <a:buNone/>
            </a:pPr>
            <a:r>
              <a:rPr lang="en-IN" sz="2200" b="1" dirty="0">
                <a:latin typeface="Arial" panose="020B0604020202020204" pitchFamily="34" charset="0"/>
                <a:cs typeface="Arial" panose="020B0604020202020204" pitchFamily="34" charset="0"/>
              </a:rPr>
              <a:t>🔹 Step 1: Dataset Acquisition</a:t>
            </a:r>
          </a:p>
          <a:p>
            <a:pPr marL="0" indent="0">
              <a:buNone/>
            </a:pPr>
            <a:r>
              <a:rPr lang="en-IN" sz="2200" dirty="0">
                <a:latin typeface="Arial" panose="020B0604020202020204" pitchFamily="34" charset="0"/>
                <a:cs typeface="Arial" panose="020B0604020202020204" pitchFamily="34" charset="0"/>
              </a:rPr>
              <a:t>Source: Kaggle Predictive Maintenance dataset</a:t>
            </a:r>
          </a:p>
          <a:p>
            <a:pPr marL="0" indent="0">
              <a:buNone/>
            </a:pPr>
            <a:r>
              <a:rPr lang="en-IN" sz="2200" dirty="0">
                <a:latin typeface="Arial" panose="020B0604020202020204" pitchFamily="34" charset="0"/>
                <a:cs typeface="Arial" panose="020B0604020202020204" pitchFamily="34" charset="0"/>
              </a:rPr>
              <a:t>Data includes machine sensor readings: air temperature, torque, tool wear, rotational speed, etc.</a:t>
            </a:r>
          </a:p>
          <a:p>
            <a:pPr marL="0" indent="0">
              <a:buNone/>
            </a:pPr>
            <a:r>
              <a:rPr lang="en-IN" sz="2200" b="1" dirty="0">
                <a:latin typeface="Arial" panose="020B0604020202020204" pitchFamily="34" charset="0"/>
                <a:cs typeface="Arial" panose="020B0604020202020204" pitchFamily="34" charset="0"/>
              </a:rPr>
              <a:t>🔹 Step 2: Data Upload and Storage</a:t>
            </a:r>
          </a:p>
          <a:p>
            <a:pPr marL="0" indent="0">
              <a:buNone/>
            </a:pPr>
            <a:r>
              <a:rPr lang="en-IN" sz="2200" dirty="0">
                <a:latin typeface="Arial" panose="020B0604020202020204" pitchFamily="34" charset="0"/>
                <a:cs typeface="Arial" panose="020B0604020202020204" pitchFamily="34" charset="0"/>
              </a:rPr>
              <a:t>Dataset uploaded to </a:t>
            </a:r>
            <a:r>
              <a:rPr lang="en-IN" sz="2200" b="1" dirty="0">
                <a:latin typeface="Arial" panose="020B0604020202020204" pitchFamily="34" charset="0"/>
                <a:cs typeface="Arial" panose="020B0604020202020204" pitchFamily="34" charset="0"/>
              </a:rPr>
              <a:t>IBM Cloud Object Storage</a:t>
            </a:r>
            <a:endParaRPr lang="en-IN" sz="2200" dirty="0">
              <a:latin typeface="Arial" panose="020B0604020202020204" pitchFamily="34" charset="0"/>
              <a:cs typeface="Arial" panose="020B0604020202020204" pitchFamily="34" charset="0"/>
            </a:endParaRPr>
          </a:p>
          <a:p>
            <a:pPr marL="0" indent="0">
              <a:buNone/>
            </a:pPr>
            <a:r>
              <a:rPr lang="en-IN" sz="2200" dirty="0">
                <a:latin typeface="Arial" panose="020B0604020202020204" pitchFamily="34" charset="0"/>
                <a:cs typeface="Arial" panose="020B0604020202020204" pitchFamily="34" charset="0"/>
              </a:rPr>
              <a:t>Connected to IBM Watson Studio for further processing</a:t>
            </a:r>
          </a:p>
          <a:p>
            <a:pPr marL="0" indent="0">
              <a:buNone/>
            </a:pPr>
            <a:r>
              <a:rPr lang="en-IN" sz="2200" b="1" dirty="0">
                <a:latin typeface="Arial" panose="020B0604020202020204" pitchFamily="34" charset="0"/>
                <a:cs typeface="Arial" panose="020B0604020202020204" pitchFamily="34" charset="0"/>
              </a:rPr>
              <a:t>🔹 Step 3: Data Preparation (</a:t>
            </a:r>
            <a:r>
              <a:rPr lang="en-IN" sz="2200" b="1" dirty="0" err="1">
                <a:latin typeface="Arial" panose="020B0604020202020204" pitchFamily="34" charset="0"/>
                <a:cs typeface="Arial" panose="020B0604020202020204" pitchFamily="34" charset="0"/>
              </a:rPr>
              <a:t>AutoAI</a:t>
            </a:r>
            <a:r>
              <a:rPr lang="en-IN" sz="2200" b="1" dirty="0">
                <a:latin typeface="Arial" panose="020B0604020202020204" pitchFamily="34" charset="0"/>
                <a:cs typeface="Arial" panose="020B0604020202020204" pitchFamily="34" charset="0"/>
              </a:rPr>
              <a:t>)</a:t>
            </a:r>
          </a:p>
          <a:p>
            <a:pPr marL="0" indent="0">
              <a:buNone/>
            </a:pPr>
            <a:r>
              <a:rPr lang="en-IN" sz="2200" dirty="0">
                <a:latin typeface="Arial" panose="020B0604020202020204" pitchFamily="34" charset="0"/>
                <a:cs typeface="Arial" panose="020B0604020202020204" pitchFamily="34" charset="0"/>
              </a:rPr>
              <a:t>Data refinement and transformation performed using Watson Studio's </a:t>
            </a:r>
            <a:r>
              <a:rPr lang="en-IN" sz="2200" b="1" dirty="0">
                <a:latin typeface="Arial" panose="020B0604020202020204" pitchFamily="34" charset="0"/>
                <a:cs typeface="Arial" panose="020B0604020202020204" pitchFamily="34" charset="0"/>
              </a:rPr>
              <a:t>Data Refinery</a:t>
            </a:r>
            <a:endParaRPr lang="en-IN" sz="2200" dirty="0">
              <a:latin typeface="Arial" panose="020B0604020202020204" pitchFamily="34" charset="0"/>
              <a:cs typeface="Arial" panose="020B0604020202020204" pitchFamily="34" charset="0"/>
            </a:endParaRPr>
          </a:p>
          <a:p>
            <a:pPr marL="0" indent="0">
              <a:buNone/>
            </a:pPr>
            <a:r>
              <a:rPr lang="en-IN" sz="2200" dirty="0">
                <a:latin typeface="Arial" panose="020B0604020202020204" pitchFamily="34" charset="0"/>
                <a:cs typeface="Arial" panose="020B0604020202020204" pitchFamily="34" charset="0"/>
              </a:rPr>
              <a:t>Cleaned data saved as a new asset for </a:t>
            </a:r>
            <a:r>
              <a:rPr lang="en-IN" sz="2200" dirty="0" err="1">
                <a:latin typeface="Arial" panose="020B0604020202020204" pitchFamily="34" charset="0"/>
                <a:cs typeface="Arial" panose="020B0604020202020204" pitchFamily="34" charset="0"/>
              </a:rPr>
              <a:t>modeling</a:t>
            </a:r>
            <a:endParaRPr lang="en-IN" sz="2200"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F160FB-1521-EC9B-3FD9-B05B55C850CA}"/>
              </a:ext>
            </a:extLst>
          </p:cNvPr>
          <p:cNvSpPr>
            <a:spLocks noGrp="1"/>
          </p:cNvSpPr>
          <p:nvPr>
            <p:ph idx="1"/>
          </p:nvPr>
        </p:nvSpPr>
        <p:spPr>
          <a:xfrm>
            <a:off x="581192" y="822960"/>
            <a:ext cx="11029615" cy="5600626"/>
          </a:xfrm>
        </p:spPr>
        <p:txBody>
          <a:bodyPr>
            <a:normAutofit lnSpcReduction="10000"/>
          </a:bodyPr>
          <a:lstStyle/>
          <a:p>
            <a:pPr marL="0" indent="0">
              <a:buNone/>
            </a:pPr>
            <a:r>
              <a:rPr lang="en-IN" sz="2000" b="1" dirty="0">
                <a:latin typeface="Arial" panose="020B0604020202020204" pitchFamily="34" charset="0"/>
                <a:cs typeface="Arial" panose="020B0604020202020204" pitchFamily="34" charset="0"/>
              </a:rPr>
              <a:t>Step 4: Model Building (</a:t>
            </a:r>
            <a:r>
              <a:rPr lang="en-IN" sz="2000" b="1" dirty="0" err="1">
                <a:latin typeface="Arial" panose="020B0604020202020204" pitchFamily="34" charset="0"/>
                <a:cs typeface="Arial" panose="020B0604020202020204" pitchFamily="34" charset="0"/>
              </a:rPr>
              <a:t>AutoAI</a:t>
            </a:r>
            <a:r>
              <a:rPr lang="en-IN" sz="2000" b="1" dirty="0">
                <a:latin typeface="Arial" panose="020B0604020202020204" pitchFamily="34" charset="0"/>
                <a:cs typeface="Arial" panose="020B0604020202020204" pitchFamily="34" charset="0"/>
              </a:rPr>
              <a:t>)</a:t>
            </a:r>
          </a:p>
          <a:p>
            <a:pPr marL="0" indent="0">
              <a:buNone/>
            </a:pPr>
            <a:r>
              <a:rPr lang="en-IN" sz="2000" b="1" dirty="0">
                <a:latin typeface="Arial" panose="020B0604020202020204" pitchFamily="34" charset="0"/>
                <a:cs typeface="Arial" panose="020B0604020202020204" pitchFamily="34" charset="0"/>
              </a:rPr>
              <a:t>  IBM </a:t>
            </a:r>
            <a:r>
              <a:rPr lang="en-IN" sz="2000" b="1" dirty="0" err="1">
                <a:latin typeface="Arial" panose="020B0604020202020204" pitchFamily="34" charset="0"/>
                <a:cs typeface="Arial" panose="020B0604020202020204" pitchFamily="34" charset="0"/>
              </a:rPr>
              <a:t>AutoAI</a:t>
            </a:r>
            <a:r>
              <a:rPr lang="en-IN" sz="2000" dirty="0">
                <a:latin typeface="Arial" panose="020B0604020202020204" pitchFamily="34" charset="0"/>
                <a:cs typeface="Arial" panose="020B0604020202020204" pitchFamily="34" charset="0"/>
              </a:rPr>
              <a:t> used to automatically:</a:t>
            </a:r>
          </a:p>
          <a:p>
            <a:pPr lvl="1"/>
            <a:r>
              <a:rPr lang="en-IN" sz="2000" dirty="0" err="1">
                <a:latin typeface="Arial" panose="020B0604020202020204" pitchFamily="34" charset="0"/>
                <a:cs typeface="Arial" panose="020B0604020202020204" pitchFamily="34" charset="0"/>
              </a:rPr>
              <a:t>Analyze</a:t>
            </a:r>
            <a:r>
              <a:rPr lang="en-IN" sz="2000" dirty="0">
                <a:latin typeface="Arial" panose="020B0604020202020204" pitchFamily="34" charset="0"/>
                <a:cs typeface="Arial" panose="020B0604020202020204" pitchFamily="34" charset="0"/>
              </a:rPr>
              <a:t> data</a:t>
            </a:r>
          </a:p>
          <a:p>
            <a:pPr lvl="1"/>
            <a:r>
              <a:rPr lang="en-IN" sz="2000" dirty="0">
                <a:latin typeface="Arial" panose="020B0604020202020204" pitchFamily="34" charset="0"/>
                <a:cs typeface="Arial" panose="020B0604020202020204" pitchFamily="34" charset="0"/>
              </a:rPr>
              <a:t>Select best features</a:t>
            </a:r>
          </a:p>
          <a:p>
            <a:pPr lvl="1"/>
            <a:r>
              <a:rPr lang="en-IN" sz="2000" dirty="0">
                <a:latin typeface="Arial" panose="020B0604020202020204" pitchFamily="34" charset="0"/>
                <a:cs typeface="Arial" panose="020B0604020202020204" pitchFamily="34" charset="0"/>
              </a:rPr>
              <a:t>Train multiple models</a:t>
            </a:r>
          </a:p>
          <a:p>
            <a:pPr lvl="1"/>
            <a:r>
              <a:rPr lang="en-IN" sz="2000" dirty="0">
                <a:latin typeface="Arial" panose="020B0604020202020204" pitchFamily="34" charset="0"/>
                <a:cs typeface="Arial" panose="020B0604020202020204" pitchFamily="34" charset="0"/>
              </a:rPr>
              <a:t>Rank them based on accuracy</a:t>
            </a:r>
          </a:p>
          <a:p>
            <a:pPr marL="0" indent="0">
              <a:buNone/>
            </a:pPr>
            <a:r>
              <a:rPr lang="en-IN" sz="2000" b="1" dirty="0">
                <a:latin typeface="Arial" panose="020B0604020202020204" pitchFamily="34" charset="0"/>
                <a:cs typeface="Arial" panose="020B0604020202020204" pitchFamily="34" charset="0"/>
              </a:rPr>
              <a:t>🔹 Step 5: Model Deployment</a:t>
            </a:r>
          </a:p>
          <a:p>
            <a:pPr marL="0" indent="0">
              <a:buNone/>
            </a:pPr>
            <a:r>
              <a:rPr lang="en-IN" sz="2000" dirty="0">
                <a:latin typeface="Arial" panose="020B0604020202020204" pitchFamily="34" charset="0"/>
                <a:cs typeface="Arial" panose="020B0604020202020204" pitchFamily="34" charset="0"/>
              </a:rPr>
              <a:t>           Best model (Snap Random Forest Classifier) deployed using </a:t>
            </a:r>
            <a:r>
              <a:rPr lang="en-IN" sz="2000" b="1" dirty="0">
                <a:latin typeface="Arial" panose="020B0604020202020204" pitchFamily="34" charset="0"/>
                <a:cs typeface="Arial" panose="020B0604020202020204" pitchFamily="34" charset="0"/>
              </a:rPr>
              <a:t>IBM Watson Machine Learning</a:t>
            </a:r>
            <a:endParaRPr lang="en-IN"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           REST API generated for real-time predictions</a:t>
            </a:r>
          </a:p>
          <a:p>
            <a:pPr marL="0" indent="0">
              <a:buNone/>
            </a:pPr>
            <a:r>
              <a:rPr lang="en-IN" sz="2000" b="1" dirty="0">
                <a:latin typeface="Arial" panose="020B0604020202020204" pitchFamily="34" charset="0"/>
                <a:cs typeface="Arial" panose="020B0604020202020204" pitchFamily="34" charset="0"/>
              </a:rPr>
              <a:t>🔹 Step 6: Model Testing and Results</a:t>
            </a:r>
          </a:p>
          <a:p>
            <a:pPr marL="0" indent="0">
              <a:buNone/>
            </a:pPr>
            <a:r>
              <a:rPr lang="en-IN" sz="2000" dirty="0">
                <a:latin typeface="Arial" panose="020B0604020202020204" pitchFamily="34" charset="0"/>
                <a:cs typeface="Arial" panose="020B0604020202020204" pitchFamily="34" charset="0"/>
              </a:rPr>
              <a:t>           Test interface used to simulate live input</a:t>
            </a:r>
          </a:p>
          <a:p>
            <a:pPr marL="0" indent="0">
              <a:buNone/>
            </a:pPr>
            <a:r>
              <a:rPr lang="en-IN" sz="2000" dirty="0">
                <a:latin typeface="Arial" panose="020B0604020202020204" pitchFamily="34" charset="0"/>
                <a:cs typeface="Arial" panose="020B0604020202020204" pitchFamily="34" charset="0"/>
              </a:rPr>
              <a:t>           Output displayed predicted failure type with confidence scores</a:t>
            </a:r>
          </a:p>
          <a:p>
            <a:endParaRPr lang="en-IN" dirty="0"/>
          </a:p>
        </p:txBody>
      </p:sp>
    </p:spTree>
    <p:extLst>
      <p:ext uri="{BB962C8B-B14F-4D97-AF65-F5344CB8AC3E}">
        <p14:creationId xmlns:p14="http://schemas.microsoft.com/office/powerpoint/2010/main" val="1574451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93465"/>
            <a:ext cx="11029615" cy="5009127"/>
          </a:xfrm>
        </p:spPr>
        <p:txBody>
          <a:bodyPr>
            <a:normAutofit/>
          </a:bodyPr>
          <a:lstStyle/>
          <a:p>
            <a:pPr marL="0" indent="0">
              <a:buNone/>
            </a:pPr>
            <a:r>
              <a:rPr lang="en-US" sz="2000" b="1" dirty="0">
                <a:latin typeface="Arial" panose="020B0604020202020204" pitchFamily="34" charset="0"/>
                <a:cs typeface="Arial" panose="020B0604020202020204" pitchFamily="34" charset="0"/>
              </a:rPr>
              <a:t>Algorithm Selection:</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IBM </a:t>
            </a:r>
            <a:r>
              <a:rPr lang="en-US" sz="2000" dirty="0" err="1">
                <a:latin typeface="Arial" panose="020B0604020202020204" pitchFamily="34" charset="0"/>
                <a:cs typeface="Arial" panose="020B0604020202020204" pitchFamily="34" charset="0"/>
              </a:rPr>
              <a:t>AutoAI</a:t>
            </a:r>
            <a:r>
              <a:rPr lang="en-US" sz="2000" dirty="0">
                <a:latin typeface="Arial" panose="020B0604020202020204" pitchFamily="34" charset="0"/>
                <a:cs typeface="Arial" panose="020B0604020202020204" pitchFamily="34" charset="0"/>
              </a:rPr>
              <a:t> selected the </a:t>
            </a:r>
            <a:r>
              <a:rPr lang="en-US" sz="2000" b="1" dirty="0">
                <a:latin typeface="Arial" panose="020B0604020202020204" pitchFamily="34" charset="0"/>
                <a:cs typeface="Arial" panose="020B0604020202020204" pitchFamily="34" charset="0"/>
              </a:rPr>
              <a:t>Snap Random Forest Classifier</a:t>
            </a:r>
            <a:r>
              <a:rPr lang="en-US" sz="2000" dirty="0">
                <a:latin typeface="Arial" panose="020B0604020202020204" pitchFamily="34" charset="0"/>
                <a:cs typeface="Arial" panose="020B0604020202020204" pitchFamily="34" charset="0"/>
              </a:rPr>
              <a:t> as the best performing model with 99.5% accuracy.</a:t>
            </a:r>
          </a:p>
          <a:p>
            <a:pPr marL="0" indent="0">
              <a:buNone/>
            </a:pPr>
            <a:r>
              <a:rPr lang="en-US" sz="2000" b="1" dirty="0">
                <a:latin typeface="Arial" panose="020B0604020202020204" pitchFamily="34" charset="0"/>
                <a:cs typeface="Arial" panose="020B0604020202020204" pitchFamily="34" charset="0"/>
              </a:rPr>
              <a:t>Data Input:</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Machine sensor parameters: air temperature, process temperature, torque, rotational speed, tool wear.</a:t>
            </a:r>
          </a:p>
          <a:p>
            <a:pPr marL="0" indent="0">
              <a:buNone/>
            </a:pPr>
            <a:r>
              <a:rPr lang="en-US" sz="2000" b="1" dirty="0">
                <a:latin typeface="Arial" panose="020B0604020202020204" pitchFamily="34" charset="0"/>
                <a:cs typeface="Arial" panose="020B0604020202020204" pitchFamily="34" charset="0"/>
              </a:rPr>
              <a:t>Training Process:</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Supervised learning on labeled data indicating types of failure (or normal state).</a:t>
            </a:r>
          </a:p>
          <a:p>
            <a:pPr marL="0" indent="0">
              <a:buNone/>
            </a:pPr>
            <a:r>
              <a:rPr lang="en-US" sz="2000" b="1" dirty="0">
                <a:latin typeface="Arial" panose="020B0604020202020204" pitchFamily="34" charset="0"/>
                <a:cs typeface="Arial" panose="020B0604020202020204" pitchFamily="34" charset="0"/>
              </a:rPr>
              <a:t>Prediction Process:</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trained model is deployed on IBM Watson Machine Learning.</a:t>
            </a:r>
          </a:p>
          <a:p>
            <a:r>
              <a:rPr lang="en-US" sz="2000" dirty="0">
                <a:latin typeface="Arial" panose="020B0604020202020204" pitchFamily="34" charset="0"/>
                <a:cs typeface="Arial" panose="020B0604020202020204" pitchFamily="34" charset="0"/>
              </a:rPr>
              <a:t>Predictions are made via an online REST API by submitting real-time sensor inputs.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44042EC-09C7-114C-1D65-E8F1C106D330}"/>
              </a:ext>
            </a:extLst>
          </p:cNvPr>
          <p:cNvPicPr>
            <a:picLocks noGrp="1" noChangeAspect="1"/>
          </p:cNvPicPr>
          <p:nvPr>
            <p:ph idx="1"/>
          </p:nvPr>
        </p:nvPicPr>
        <p:blipFill>
          <a:blip r:embed="rId2"/>
          <a:stretch>
            <a:fillRect/>
          </a:stretch>
        </p:blipFill>
        <p:spPr>
          <a:xfrm>
            <a:off x="581192" y="1270207"/>
            <a:ext cx="10570841" cy="4885637"/>
          </a:xfr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C71563-B5F0-37E1-D5FA-C582CFF6B403}"/>
              </a:ext>
            </a:extLst>
          </p:cNvPr>
          <p:cNvPicPr>
            <a:picLocks noGrp="1" noChangeAspect="1"/>
          </p:cNvPicPr>
          <p:nvPr>
            <p:ph idx="1"/>
          </p:nvPr>
        </p:nvPicPr>
        <p:blipFill>
          <a:blip r:embed="rId2"/>
          <a:stretch>
            <a:fillRect/>
          </a:stretch>
        </p:blipFill>
        <p:spPr>
          <a:xfrm>
            <a:off x="826268" y="1092200"/>
            <a:ext cx="10505120" cy="4891360"/>
          </a:xfrm>
        </p:spPr>
      </p:pic>
    </p:spTree>
    <p:extLst>
      <p:ext uri="{BB962C8B-B14F-4D97-AF65-F5344CB8AC3E}">
        <p14:creationId xmlns:p14="http://schemas.microsoft.com/office/powerpoint/2010/main" val="88782452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119</TotalTime>
  <Words>798</Words>
  <Application>Microsoft Office PowerPoint</Application>
  <PresentationFormat>Widescreen</PresentationFormat>
  <Paragraphs>75</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Predictive Maintenance of Industrial Machinery</vt:lpstr>
      <vt:lpstr>OUTLINE</vt:lpstr>
      <vt:lpstr>Problem Statement</vt:lpstr>
      <vt:lpstr>Proposed Solution</vt:lpstr>
      <vt:lpstr>System  Approach</vt:lpstr>
      <vt:lpstr>PowerPoint Presentation</vt:lpstr>
      <vt:lpstr>Algorithm &amp; Deployment</vt:lpstr>
      <vt:lpstr>Result</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Tarun k</cp:lastModifiedBy>
  <cp:revision>29</cp:revision>
  <dcterms:created xsi:type="dcterms:W3CDTF">2021-05-26T16:50:10Z</dcterms:created>
  <dcterms:modified xsi:type="dcterms:W3CDTF">2025-07-31T01:56:01Z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