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32"/>
  </p:notesMasterIdLst>
  <p:handoutMasterIdLst>
    <p:handoutMasterId r:id="rId33"/>
  </p:handoutMasterIdLst>
  <p:sldIdLst>
    <p:sldId id="501" r:id="rId3"/>
    <p:sldId id="268" r:id="rId4"/>
    <p:sldId id="269" r:id="rId5"/>
    <p:sldId id="257" r:id="rId6"/>
    <p:sldId id="445" r:id="rId7"/>
    <p:sldId id="495" r:id="rId8"/>
    <p:sldId id="476" r:id="rId9"/>
    <p:sldId id="477" r:id="rId10"/>
    <p:sldId id="478" r:id="rId11"/>
    <p:sldId id="481" r:id="rId12"/>
    <p:sldId id="494" r:id="rId13"/>
    <p:sldId id="486" r:id="rId14"/>
    <p:sldId id="488" r:id="rId15"/>
    <p:sldId id="479" r:id="rId16"/>
    <p:sldId id="487" r:id="rId17"/>
    <p:sldId id="480" r:id="rId18"/>
    <p:sldId id="489" r:id="rId19"/>
    <p:sldId id="491" r:id="rId20"/>
    <p:sldId id="500" r:id="rId21"/>
    <p:sldId id="492" r:id="rId22"/>
    <p:sldId id="484" r:id="rId23"/>
    <p:sldId id="485" r:id="rId24"/>
    <p:sldId id="490" r:id="rId25"/>
    <p:sldId id="482" r:id="rId26"/>
    <p:sldId id="483" r:id="rId27"/>
    <p:sldId id="493" r:id="rId28"/>
    <p:sldId id="496" r:id="rId29"/>
    <p:sldId id="499" r:id="rId30"/>
    <p:sldId id="498" r:id="rId31"/>
  </p:sldIdLst>
  <p:sldSz cx="12192000" cy="6858000"/>
  <p:notesSz cx="6858000" cy="2638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66CCFF"/>
    <a:srgbClr val="FFCC66"/>
    <a:srgbClr val="3399FF"/>
    <a:srgbClr val="2DA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EADF2-4E7D-41BA-BF74-045A91704CD8}" v="122" dt="2021-02-13T14:16:52.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944" autoAdjust="0"/>
  </p:normalViewPr>
  <p:slideViewPr>
    <p:cSldViewPr snapToGrid="0">
      <p:cViewPr varScale="1">
        <p:scale>
          <a:sx n="99" d="100"/>
          <a:sy n="99" d="100"/>
        </p:scale>
        <p:origin x="972" y="78"/>
      </p:cViewPr>
      <p:guideLst/>
    </p:cSldViewPr>
  </p:slideViewPr>
  <p:notesTextViewPr>
    <p:cViewPr>
      <p:scale>
        <a:sx n="3" d="2"/>
        <a:sy n="3" d="2"/>
      </p:scale>
      <p:origin x="0" y="0"/>
    </p:cViewPr>
  </p:notesTextViewPr>
  <p:notesViewPr>
    <p:cSldViewPr snapToGrid="0">
      <p:cViewPr varScale="1">
        <p:scale>
          <a:sx n="132" d="100"/>
          <a:sy n="132" d="100"/>
        </p:scale>
        <p:origin x="84" y="4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Pabbi" userId="72cf4b523048f78b" providerId="Windows Live" clId="Web-{1C5EADF2-4E7D-41BA-BF74-045A91704CD8}"/>
    <pc:docChg chg="addSld modSld">
      <pc:chgData name="Tarun Pabbi" userId="72cf4b523048f78b" providerId="Windows Live" clId="Web-{1C5EADF2-4E7D-41BA-BF74-045A91704CD8}" dt="2021-02-13T14:16:52.684" v="79" actId="20577"/>
      <pc:docMkLst>
        <pc:docMk/>
      </pc:docMkLst>
      <pc:sldChg chg="addSp delSp modSp mod setBg setFolMasterObjs setClrOvrMap">
        <pc:chgData name="Tarun Pabbi" userId="72cf4b523048f78b" providerId="Windows Live" clId="Web-{1C5EADF2-4E7D-41BA-BF74-045A91704CD8}" dt="2021-02-13T14:10:01.559" v="26" actId="20577"/>
        <pc:sldMkLst>
          <pc:docMk/>
          <pc:sldMk cId="109857222" sldId="256"/>
        </pc:sldMkLst>
        <pc:spChg chg="mod">
          <ac:chgData name="Tarun Pabbi" userId="72cf4b523048f78b" providerId="Windows Live" clId="Web-{1C5EADF2-4E7D-41BA-BF74-045A91704CD8}" dt="2021-02-13T14:10:01.559" v="26" actId="20577"/>
          <ac:spMkLst>
            <pc:docMk/>
            <pc:sldMk cId="109857222" sldId="256"/>
            <ac:spMk id="2" creationId="{00000000-0000-0000-0000-000000000000}"/>
          </ac:spMkLst>
        </pc:spChg>
        <pc:spChg chg="mod">
          <ac:chgData name="Tarun Pabbi" userId="72cf4b523048f78b" providerId="Windows Live" clId="Web-{1C5EADF2-4E7D-41BA-BF74-045A91704CD8}" dt="2021-02-13T14:09:28.058" v="8"/>
          <ac:spMkLst>
            <pc:docMk/>
            <pc:sldMk cId="109857222" sldId="256"/>
            <ac:spMk id="3" creationId="{00000000-0000-0000-0000-000000000000}"/>
          </ac:spMkLst>
        </pc:spChg>
        <pc:spChg chg="add del">
          <ac:chgData name="Tarun Pabbi" userId="72cf4b523048f78b" providerId="Windows Live" clId="Web-{1C5EADF2-4E7D-41BA-BF74-045A91704CD8}" dt="2021-02-13T14:09:21.605" v="3"/>
          <ac:spMkLst>
            <pc:docMk/>
            <pc:sldMk cId="109857222" sldId="256"/>
            <ac:spMk id="8" creationId="{23962611-DFD5-4092-AAFD-559E3DFCE2C9}"/>
          </ac:spMkLst>
        </pc:spChg>
        <pc:spChg chg="add del">
          <ac:chgData name="Tarun Pabbi" userId="72cf4b523048f78b" providerId="Windows Live" clId="Web-{1C5EADF2-4E7D-41BA-BF74-045A91704CD8}" dt="2021-02-13T14:09:25.043" v="5"/>
          <ac:spMkLst>
            <pc:docMk/>
            <pc:sldMk cId="109857222" sldId="256"/>
            <ac:spMk id="9" creationId="{C1DD1A8A-57D5-4A81-AD04-532B043C5611}"/>
          </ac:spMkLst>
        </pc:spChg>
        <pc:spChg chg="add del">
          <ac:chgData name="Tarun Pabbi" userId="72cf4b523048f78b" providerId="Windows Live" clId="Web-{1C5EADF2-4E7D-41BA-BF74-045A91704CD8}" dt="2021-02-13T14:09:18.996" v="1"/>
          <ac:spMkLst>
            <pc:docMk/>
            <pc:sldMk cId="109857222" sldId="256"/>
            <ac:spMk id="10" creationId="{35555856-9970-4BC3-9AA9-6A917F53AFBD}"/>
          </ac:spMkLst>
        </pc:spChg>
        <pc:spChg chg="add del">
          <ac:chgData name="Tarun Pabbi" userId="72cf4b523048f78b" providerId="Windows Live" clId="Web-{1C5EADF2-4E7D-41BA-BF74-045A91704CD8}" dt="2021-02-13T14:09:25.043" v="5"/>
          <ac:spMkLst>
            <pc:docMk/>
            <pc:sldMk cId="109857222" sldId="256"/>
            <ac:spMk id="11" creationId="{007891EC-4501-44ED-A8C8-B11B6DB767AB}"/>
          </ac:spMkLst>
        </pc:spChg>
        <pc:spChg chg="add del">
          <ac:chgData name="Tarun Pabbi" userId="72cf4b523048f78b" providerId="Windows Live" clId="Web-{1C5EADF2-4E7D-41BA-BF74-045A91704CD8}" dt="2021-02-13T14:09:28.027" v="7"/>
          <ac:spMkLst>
            <pc:docMk/>
            <pc:sldMk cId="109857222" sldId="256"/>
            <ac:spMk id="13" creationId="{71B2258F-86CA-4D4D-8270-BC05FCDEBFB3}"/>
          </ac:spMkLst>
        </pc:spChg>
        <pc:spChg chg="add del">
          <ac:chgData name="Tarun Pabbi" userId="72cf4b523048f78b" providerId="Windows Live" clId="Web-{1C5EADF2-4E7D-41BA-BF74-045A91704CD8}" dt="2021-02-13T14:09:18.996" v="1"/>
          <ac:spMkLst>
            <pc:docMk/>
            <pc:sldMk cId="109857222" sldId="256"/>
            <ac:spMk id="14" creationId="{13722DD7-BA73-4776-93A3-94491FEF7260}"/>
          </ac:spMkLst>
        </pc:spChg>
        <pc:spChg chg="add">
          <ac:chgData name="Tarun Pabbi" userId="72cf4b523048f78b" providerId="Windows Live" clId="Web-{1C5EADF2-4E7D-41BA-BF74-045A91704CD8}" dt="2021-02-13T14:09:28.058" v="8"/>
          <ac:spMkLst>
            <pc:docMk/>
            <pc:sldMk cId="109857222" sldId="256"/>
            <ac:spMk id="16" creationId="{23962611-DFD5-4092-AAFD-559E3DFCE2C9}"/>
          </ac:spMkLst>
        </pc:spChg>
        <pc:picChg chg="add del">
          <ac:chgData name="Tarun Pabbi" userId="72cf4b523048f78b" providerId="Windows Live" clId="Web-{1C5EADF2-4E7D-41BA-BF74-045A91704CD8}" dt="2021-02-13T14:09:21.605" v="3"/>
          <ac:picMkLst>
            <pc:docMk/>
            <pc:sldMk cId="109857222" sldId="256"/>
            <ac:picMk id="5" creationId="{2270F1FA-0425-408F-9861-80BF5AFB276D}"/>
          </ac:picMkLst>
        </pc:picChg>
        <pc:picChg chg="add del">
          <ac:chgData name="Tarun Pabbi" userId="72cf4b523048f78b" providerId="Windows Live" clId="Web-{1C5EADF2-4E7D-41BA-BF74-045A91704CD8}" dt="2021-02-13T14:09:25.043" v="5"/>
          <ac:picMkLst>
            <pc:docMk/>
            <pc:sldMk cId="109857222" sldId="256"/>
            <ac:picMk id="6" creationId="{9528BF15-876C-4A3A-BC17-09B2E910BFDE}"/>
          </ac:picMkLst>
        </pc:picChg>
        <pc:picChg chg="add del">
          <ac:chgData name="Tarun Pabbi" userId="72cf4b523048f78b" providerId="Windows Live" clId="Web-{1C5EADF2-4E7D-41BA-BF74-045A91704CD8}" dt="2021-02-13T14:09:18.996" v="1"/>
          <ac:picMkLst>
            <pc:docMk/>
            <pc:sldMk cId="109857222" sldId="256"/>
            <ac:picMk id="7" creationId="{2A6BDC13-BA1B-4DDE-A64E-AE6BF6A72162}"/>
          </ac:picMkLst>
        </pc:picChg>
        <pc:picChg chg="add del">
          <ac:chgData name="Tarun Pabbi" userId="72cf4b523048f78b" providerId="Windows Live" clId="Web-{1C5EADF2-4E7D-41BA-BF74-045A91704CD8}" dt="2021-02-13T14:09:18.996" v="1"/>
          <ac:picMkLst>
            <pc:docMk/>
            <pc:sldMk cId="109857222" sldId="256"/>
            <ac:picMk id="12" creationId="{7F487851-BFAF-46D8-A1ED-50CAD6E46F59}"/>
          </ac:picMkLst>
        </pc:picChg>
        <pc:picChg chg="add del">
          <ac:chgData name="Tarun Pabbi" userId="72cf4b523048f78b" providerId="Windows Live" clId="Web-{1C5EADF2-4E7D-41BA-BF74-045A91704CD8}" dt="2021-02-13T14:09:28.027" v="7"/>
          <ac:picMkLst>
            <pc:docMk/>
            <pc:sldMk cId="109857222" sldId="256"/>
            <ac:picMk id="15" creationId="{44D0C537-1FFB-4765-877F-5F13DD0AC28A}"/>
          </ac:picMkLst>
        </pc:picChg>
        <pc:picChg chg="add">
          <ac:chgData name="Tarun Pabbi" userId="72cf4b523048f78b" providerId="Windows Live" clId="Web-{1C5EADF2-4E7D-41BA-BF74-045A91704CD8}" dt="2021-02-13T14:09:28.058" v="8"/>
          <ac:picMkLst>
            <pc:docMk/>
            <pc:sldMk cId="109857222" sldId="256"/>
            <ac:picMk id="17" creationId="{2270F1FA-0425-408F-9861-80BF5AFB276D}"/>
          </ac:picMkLst>
        </pc:picChg>
      </pc:sldChg>
      <pc:sldChg chg="addSp delSp modSp mod setBg setFolMasterObjs">
        <pc:chgData name="Tarun Pabbi" userId="72cf4b523048f78b" providerId="Windows Live" clId="Web-{1C5EADF2-4E7D-41BA-BF74-045A91704CD8}" dt="2021-02-13T14:11:00.809" v="33"/>
        <pc:sldMkLst>
          <pc:docMk/>
          <pc:sldMk cId="1594730220" sldId="257"/>
        </pc:sldMkLst>
        <pc:spChg chg="mod">
          <ac:chgData name="Tarun Pabbi" userId="72cf4b523048f78b" providerId="Windows Live" clId="Web-{1C5EADF2-4E7D-41BA-BF74-045A91704CD8}" dt="2021-02-13T14:11:00.809" v="33"/>
          <ac:spMkLst>
            <pc:docMk/>
            <pc:sldMk cId="1594730220" sldId="257"/>
            <ac:spMk id="2" creationId="{38C19068-ABB0-4359-8477-863D293BF56D}"/>
          </ac:spMkLst>
        </pc:spChg>
        <pc:spChg chg="mod">
          <ac:chgData name="Tarun Pabbi" userId="72cf4b523048f78b" providerId="Windows Live" clId="Web-{1C5EADF2-4E7D-41BA-BF74-045A91704CD8}" dt="2021-02-13T14:11:00.809" v="33"/>
          <ac:spMkLst>
            <pc:docMk/>
            <pc:sldMk cId="1594730220" sldId="257"/>
            <ac:spMk id="3" creationId="{E119D867-48CD-44AC-BF1D-0720FDBAA489}"/>
          </ac:spMkLst>
        </pc:spChg>
        <pc:spChg chg="add del">
          <ac:chgData name="Tarun Pabbi" userId="72cf4b523048f78b" providerId="Windows Live" clId="Web-{1C5EADF2-4E7D-41BA-BF74-045A91704CD8}" dt="2021-02-13T14:11:00.809" v="33"/>
          <ac:spMkLst>
            <pc:docMk/>
            <pc:sldMk cId="1594730220" sldId="257"/>
            <ac:spMk id="10" creationId="{F4C0B10B-D2C4-4A54-AFAD-3D27DF88BB37}"/>
          </ac:spMkLst>
        </pc:spChg>
        <pc:grpChg chg="add del">
          <ac:chgData name="Tarun Pabbi" userId="72cf4b523048f78b" providerId="Windows Live" clId="Web-{1C5EADF2-4E7D-41BA-BF74-045A91704CD8}" dt="2021-02-13T14:11:00.809" v="33"/>
          <ac:grpSpMkLst>
            <pc:docMk/>
            <pc:sldMk cId="1594730220" sldId="257"/>
            <ac:grpSpMk id="12" creationId="{B6BADB90-C74B-40D6-86DC-503F65FCE8DC}"/>
          </ac:grpSpMkLst>
        </pc:grpChg>
        <pc:picChg chg="mod">
          <ac:chgData name="Tarun Pabbi" userId="72cf4b523048f78b" providerId="Windows Live" clId="Web-{1C5EADF2-4E7D-41BA-BF74-045A91704CD8}" dt="2021-02-13T14:11:00.809" v="33"/>
          <ac:picMkLst>
            <pc:docMk/>
            <pc:sldMk cId="1594730220" sldId="257"/>
            <ac:picMk id="5" creationId="{7EF91E8F-D814-4B8F-8449-B08893E12756}"/>
          </ac:picMkLst>
        </pc:picChg>
      </pc:sldChg>
      <pc:sldChg chg="addSp delSp modSp mod setBg setFolMasterObjs">
        <pc:chgData name="Tarun Pabbi" userId="72cf4b523048f78b" providerId="Windows Live" clId="Web-{1C5EADF2-4E7D-41BA-BF74-045A91704CD8}" dt="2021-02-13T14:10:32.700" v="31"/>
        <pc:sldMkLst>
          <pc:docMk/>
          <pc:sldMk cId="2105425259" sldId="269"/>
        </pc:sldMkLst>
        <pc:spChg chg="mod">
          <ac:chgData name="Tarun Pabbi" userId="72cf4b523048f78b" providerId="Windows Live" clId="Web-{1C5EADF2-4E7D-41BA-BF74-045A91704CD8}" dt="2021-02-13T14:10:32.700" v="31"/>
          <ac:spMkLst>
            <pc:docMk/>
            <pc:sldMk cId="2105425259" sldId="269"/>
            <ac:spMk id="2" creationId="{5F8F0A3D-5A53-4DDE-A297-0E0EC8D75FBD}"/>
          </ac:spMkLst>
        </pc:spChg>
        <pc:spChg chg="mod ord">
          <ac:chgData name="Tarun Pabbi" userId="72cf4b523048f78b" providerId="Windows Live" clId="Web-{1C5EADF2-4E7D-41BA-BF74-045A91704CD8}" dt="2021-02-13T14:10:32.700" v="31"/>
          <ac:spMkLst>
            <pc:docMk/>
            <pc:sldMk cId="2105425259" sldId="269"/>
            <ac:spMk id="7" creationId="{5D8DCFFA-B4F6-4058-8CB8-C7C69B134826}"/>
          </ac:spMkLst>
        </pc:spChg>
        <pc:spChg chg="add del">
          <ac:chgData name="Tarun Pabbi" userId="72cf4b523048f78b" providerId="Windows Live" clId="Web-{1C5EADF2-4E7D-41BA-BF74-045A91704CD8}" dt="2021-02-13T14:10:32.684" v="30"/>
          <ac:spMkLst>
            <pc:docMk/>
            <pc:sldMk cId="2105425259" sldId="269"/>
            <ac:spMk id="20" creationId="{4038CB10-1F5C-4D54-9DF7-12586DE5B007}"/>
          </ac:spMkLst>
        </pc:spChg>
        <pc:spChg chg="add del">
          <ac:chgData name="Tarun Pabbi" userId="72cf4b523048f78b" providerId="Windows Live" clId="Web-{1C5EADF2-4E7D-41BA-BF74-045A91704CD8}" dt="2021-02-13T14:10:32.684" v="30"/>
          <ac:spMkLst>
            <pc:docMk/>
            <pc:sldMk cId="2105425259" sldId="269"/>
            <ac:spMk id="21" creationId="{33B81349-3A7E-4A66-9ED9-66E6F8E29C4A}"/>
          </ac:spMkLst>
        </pc:spChg>
        <pc:spChg chg="add del">
          <ac:chgData name="Tarun Pabbi" userId="72cf4b523048f78b" providerId="Windows Live" clId="Web-{1C5EADF2-4E7D-41BA-BF74-045A91704CD8}" dt="2021-02-13T14:10:32.684" v="30"/>
          <ac:spMkLst>
            <pc:docMk/>
            <pc:sldMk cId="2105425259" sldId="269"/>
            <ac:spMk id="22" creationId="{73ED6512-6858-4552-B699-9A97FE9A4EA2}"/>
          </ac:spMkLst>
        </pc:spChg>
        <pc:spChg chg="add del">
          <ac:chgData name="Tarun Pabbi" userId="72cf4b523048f78b" providerId="Windows Live" clId="Web-{1C5EADF2-4E7D-41BA-BF74-045A91704CD8}" dt="2021-02-13T14:10:23.668" v="28"/>
          <ac:spMkLst>
            <pc:docMk/>
            <pc:sldMk cId="2105425259" sldId="269"/>
            <ac:spMk id="23" creationId="{C4E4288A-DFC8-40A2-90E5-70E851A933AD}"/>
          </ac:spMkLst>
        </pc:spChg>
        <pc:spChg chg="add">
          <ac:chgData name="Tarun Pabbi" userId="72cf4b523048f78b" providerId="Windows Live" clId="Web-{1C5EADF2-4E7D-41BA-BF74-045A91704CD8}" dt="2021-02-13T14:10:32.700" v="31"/>
          <ac:spMkLst>
            <pc:docMk/>
            <pc:sldMk cId="2105425259" sldId="269"/>
            <ac:spMk id="24" creationId="{D4993743-B10A-433C-9996-3035D2C3ABC6}"/>
          </ac:spMkLst>
        </pc:spChg>
        <pc:spChg chg="add">
          <ac:chgData name="Tarun Pabbi" userId="72cf4b523048f78b" providerId="Windows Live" clId="Web-{1C5EADF2-4E7D-41BA-BF74-045A91704CD8}" dt="2021-02-13T14:10:32.700" v="31"/>
          <ac:spMkLst>
            <pc:docMk/>
            <pc:sldMk cId="2105425259" sldId="269"/>
            <ac:spMk id="26" creationId="{BB3B8946-A0AA-42D4-8A24-639DC6EA170E}"/>
          </ac:spMkLst>
        </pc:spChg>
        <pc:spChg chg="add del">
          <ac:chgData name="Tarun Pabbi" userId="72cf4b523048f78b" providerId="Windows Live" clId="Web-{1C5EADF2-4E7D-41BA-BF74-045A91704CD8}" dt="2021-02-13T14:10:32.684" v="30"/>
          <ac:spMkLst>
            <pc:docMk/>
            <pc:sldMk cId="2105425259" sldId="269"/>
            <ac:spMk id="27" creationId="{4A37A7FF-19A5-40D8-8D0C-E780CBD33087}"/>
          </ac:spMkLst>
        </pc:spChg>
        <pc:spChg chg="add">
          <ac:chgData name="Tarun Pabbi" userId="72cf4b523048f78b" providerId="Windows Live" clId="Web-{1C5EADF2-4E7D-41BA-BF74-045A91704CD8}" dt="2021-02-13T14:10:32.700" v="31"/>
          <ac:spMkLst>
            <pc:docMk/>
            <pc:sldMk cId="2105425259" sldId="269"/>
            <ac:spMk id="28" creationId="{AB1038E6-06EF-4DCB-B52E-D3825C50F7C6}"/>
          </ac:spMkLst>
        </pc:spChg>
        <pc:spChg chg="add del">
          <ac:chgData name="Tarun Pabbi" userId="72cf4b523048f78b" providerId="Windows Live" clId="Web-{1C5EADF2-4E7D-41BA-BF74-045A91704CD8}" dt="2021-02-13T14:10:23.668" v="28"/>
          <ac:spMkLst>
            <pc:docMk/>
            <pc:sldMk cId="2105425259" sldId="269"/>
            <ac:spMk id="29" creationId="{BD2BFF02-DF78-4F07-B176-52514E13127D}"/>
          </ac:spMkLst>
        </pc:spChg>
        <pc:spChg chg="add">
          <ac:chgData name="Tarun Pabbi" userId="72cf4b523048f78b" providerId="Windows Live" clId="Web-{1C5EADF2-4E7D-41BA-BF74-045A91704CD8}" dt="2021-02-13T14:10:32.700" v="31"/>
          <ac:spMkLst>
            <pc:docMk/>
            <pc:sldMk cId="2105425259" sldId="269"/>
            <ac:spMk id="30" creationId="{5C7EF35C-8B7D-4026-8F09-8B2B2250579B}"/>
          </ac:spMkLst>
        </pc:spChg>
        <pc:spChg chg="add del">
          <ac:chgData name="Tarun Pabbi" userId="72cf4b523048f78b" providerId="Windows Live" clId="Web-{1C5EADF2-4E7D-41BA-BF74-045A91704CD8}" dt="2021-02-13T14:10:23.668" v="28"/>
          <ac:spMkLst>
            <pc:docMk/>
            <pc:sldMk cId="2105425259" sldId="269"/>
            <ac:spMk id="31" creationId="{0DB06EAB-7D8C-403A-86C5-B5FD79A13650}"/>
          </ac:spMkLst>
        </pc:spChg>
        <pc:spChg chg="add">
          <ac:chgData name="Tarun Pabbi" userId="72cf4b523048f78b" providerId="Windows Live" clId="Web-{1C5EADF2-4E7D-41BA-BF74-045A91704CD8}" dt="2021-02-13T14:10:32.700" v="31"/>
          <ac:spMkLst>
            <pc:docMk/>
            <pc:sldMk cId="2105425259" sldId="269"/>
            <ac:spMk id="32" creationId="{5F24A71D-C0A9-49AC-B2D1-5A9EA2BD383E}"/>
          </ac:spMkLst>
        </pc:spChg>
        <pc:spChg chg="add">
          <ac:chgData name="Tarun Pabbi" userId="72cf4b523048f78b" providerId="Windows Live" clId="Web-{1C5EADF2-4E7D-41BA-BF74-045A91704CD8}" dt="2021-02-13T14:10:32.700" v="31"/>
          <ac:spMkLst>
            <pc:docMk/>
            <pc:sldMk cId="2105425259" sldId="269"/>
            <ac:spMk id="33" creationId="{14280C55-570C-4284-9850-B2BA33DB6726}"/>
          </ac:spMkLst>
        </pc:spChg>
        <pc:grpChg chg="add del">
          <ac:chgData name="Tarun Pabbi" userId="72cf4b523048f78b" providerId="Windows Live" clId="Web-{1C5EADF2-4E7D-41BA-BF74-045A91704CD8}" dt="2021-02-13T14:10:23.668" v="28"/>
          <ac:grpSpMkLst>
            <pc:docMk/>
            <pc:sldMk cId="2105425259" sldId="269"/>
            <ac:grpSpMk id="25" creationId="{B63C2D82-D4FA-4A37-BB01-1E7B21E4FF20}"/>
          </ac:grpSpMkLst>
        </pc:grpChg>
        <pc:picChg chg="mod ord">
          <ac:chgData name="Tarun Pabbi" userId="72cf4b523048f78b" providerId="Windows Live" clId="Web-{1C5EADF2-4E7D-41BA-BF74-045A91704CD8}" dt="2021-02-13T14:10:32.700" v="31"/>
          <ac:picMkLst>
            <pc:docMk/>
            <pc:sldMk cId="2105425259" sldId="269"/>
            <ac:picMk id="17" creationId="{07E58AF1-157B-417E-8425-7791D58706F9}"/>
          </ac:picMkLst>
        </pc:picChg>
        <pc:picChg chg="mod ord">
          <ac:chgData name="Tarun Pabbi" userId="72cf4b523048f78b" providerId="Windows Live" clId="Web-{1C5EADF2-4E7D-41BA-BF74-045A91704CD8}" dt="2021-02-13T14:10:32.700" v="31"/>
          <ac:picMkLst>
            <pc:docMk/>
            <pc:sldMk cId="2105425259" sldId="269"/>
            <ac:picMk id="18" creationId="{02E63CB5-720A-4796-88F2-79D9412E41C6}"/>
          </ac:picMkLst>
        </pc:picChg>
      </pc:sldChg>
      <pc:sldChg chg="modSp modNotes">
        <pc:chgData name="Tarun Pabbi" userId="72cf4b523048f78b" providerId="Windows Live" clId="Web-{1C5EADF2-4E7D-41BA-BF74-045A91704CD8}" dt="2021-02-13T14:12:01.560" v="47" actId="20577"/>
        <pc:sldMkLst>
          <pc:docMk/>
          <pc:sldMk cId="4124916590" sldId="476"/>
        </pc:sldMkLst>
        <pc:spChg chg="mod">
          <ac:chgData name="Tarun Pabbi" userId="72cf4b523048f78b" providerId="Windows Live" clId="Web-{1C5EADF2-4E7D-41BA-BF74-045A91704CD8}" dt="2021-02-13T14:12:01.560" v="47" actId="20577"/>
          <ac:spMkLst>
            <pc:docMk/>
            <pc:sldMk cId="4124916590" sldId="476"/>
            <ac:spMk id="3" creationId="{36149A31-80CC-45C3-BFD0-9896A351C560}"/>
          </ac:spMkLst>
        </pc:spChg>
      </pc:sldChg>
      <pc:sldChg chg="addSp delSp modSp">
        <pc:chgData name="Tarun Pabbi" userId="72cf4b523048f78b" providerId="Windows Live" clId="Web-{1C5EADF2-4E7D-41BA-BF74-045A91704CD8}" dt="2021-02-13T14:16:38.231" v="66" actId="20577"/>
        <pc:sldMkLst>
          <pc:docMk/>
          <pc:sldMk cId="1234926022" sldId="487"/>
        </pc:sldMkLst>
        <pc:spChg chg="mod">
          <ac:chgData name="Tarun Pabbi" userId="72cf4b523048f78b" providerId="Windows Live" clId="Web-{1C5EADF2-4E7D-41BA-BF74-045A91704CD8}" dt="2021-02-13T14:16:38.231" v="66" actId="20577"/>
          <ac:spMkLst>
            <pc:docMk/>
            <pc:sldMk cId="1234926022" sldId="487"/>
            <ac:spMk id="2" creationId="{EF00A564-2704-4D95-BF49-5E92088D6E8B}"/>
          </ac:spMkLst>
        </pc:spChg>
        <pc:spChg chg="del mod">
          <ac:chgData name="Tarun Pabbi" userId="72cf4b523048f78b" providerId="Windows Live" clId="Web-{1C5EADF2-4E7D-41BA-BF74-045A91704CD8}" dt="2021-02-13T14:16:18.200" v="57"/>
          <ac:spMkLst>
            <pc:docMk/>
            <pc:sldMk cId="1234926022" sldId="487"/>
            <ac:spMk id="3" creationId="{F340AB7E-02DC-4282-8797-C5D803CF1FB9}"/>
          </ac:spMkLst>
        </pc:spChg>
        <pc:picChg chg="add mod ord">
          <ac:chgData name="Tarun Pabbi" userId="72cf4b523048f78b" providerId="Windows Live" clId="Web-{1C5EADF2-4E7D-41BA-BF74-045A91704CD8}" dt="2021-02-13T14:16:18.200" v="57"/>
          <ac:picMkLst>
            <pc:docMk/>
            <pc:sldMk cId="1234926022" sldId="487"/>
            <ac:picMk id="4" creationId="{7BD9CBA7-1FDE-4110-A189-DACA2ECB961D}"/>
          </ac:picMkLst>
        </pc:picChg>
      </pc:sldChg>
      <pc:sldChg chg="modSp">
        <pc:chgData name="Tarun Pabbi" userId="72cf4b523048f78b" providerId="Windows Live" clId="Web-{1C5EADF2-4E7D-41BA-BF74-045A91704CD8}" dt="2021-02-13T14:13:32.159" v="50" actId="20577"/>
        <pc:sldMkLst>
          <pc:docMk/>
          <pc:sldMk cId="3622794246" sldId="494"/>
        </pc:sldMkLst>
        <pc:spChg chg="mod">
          <ac:chgData name="Tarun Pabbi" userId="72cf4b523048f78b" providerId="Windows Live" clId="Web-{1C5EADF2-4E7D-41BA-BF74-045A91704CD8}" dt="2021-02-13T14:13:32.159" v="50" actId="20577"/>
          <ac:spMkLst>
            <pc:docMk/>
            <pc:sldMk cId="3622794246" sldId="494"/>
            <ac:spMk id="3" creationId="{6932BA86-20D1-4AF3-A1D8-9735148987AA}"/>
          </ac:spMkLst>
        </pc:spChg>
      </pc:sldChg>
      <pc:sldChg chg="modSp new">
        <pc:chgData name="Tarun Pabbi" userId="72cf4b523048f78b" providerId="Windows Live" clId="Web-{1C5EADF2-4E7D-41BA-BF74-045A91704CD8}" dt="2021-02-13T14:16:52.684" v="79" actId="20577"/>
        <pc:sldMkLst>
          <pc:docMk/>
          <pc:sldMk cId="1740988349" sldId="500"/>
        </pc:sldMkLst>
        <pc:spChg chg="mod">
          <ac:chgData name="Tarun Pabbi" userId="72cf4b523048f78b" providerId="Windows Live" clId="Web-{1C5EADF2-4E7D-41BA-BF74-045A91704CD8}" dt="2021-02-13T14:16:52.684" v="79" actId="20577"/>
          <ac:spMkLst>
            <pc:docMk/>
            <pc:sldMk cId="1740988349" sldId="500"/>
            <ac:spMk id="2" creationId="{BFA52C8F-5EB1-426D-A850-E93E0ED51B8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5CAF66-7E13-4BF8-B32C-6E7C39C829BB}"/>
              </a:ext>
            </a:extLst>
          </p:cNvPr>
          <p:cNvSpPr>
            <a:spLocks noGrp="1"/>
          </p:cNvSpPr>
          <p:nvPr>
            <p:ph type="hdr" sz="quarter"/>
          </p:nvPr>
        </p:nvSpPr>
        <p:spPr>
          <a:xfrm>
            <a:off x="0" y="0"/>
            <a:ext cx="2971800" cy="131763"/>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B63796D-7FA1-4333-A6FD-071B7380646D}"/>
              </a:ext>
            </a:extLst>
          </p:cNvPr>
          <p:cNvSpPr>
            <a:spLocks noGrp="1"/>
          </p:cNvSpPr>
          <p:nvPr>
            <p:ph type="dt" sz="quarter" idx="1"/>
          </p:nvPr>
        </p:nvSpPr>
        <p:spPr>
          <a:xfrm>
            <a:off x="3884613" y="0"/>
            <a:ext cx="2971800" cy="131763"/>
          </a:xfrm>
          <a:prstGeom prst="rect">
            <a:avLst/>
          </a:prstGeom>
        </p:spPr>
        <p:txBody>
          <a:bodyPr vert="horz" lIns="91440" tIns="45720" rIns="91440" bIns="45720" rtlCol="0"/>
          <a:lstStyle>
            <a:lvl1pPr algn="r">
              <a:defRPr sz="1200"/>
            </a:lvl1pPr>
          </a:lstStyle>
          <a:p>
            <a:fld id="{F7844957-8D96-4520-85A5-661CF7283C0E}" type="datetimeFigureOut">
              <a:rPr lang="en-IN" smtClean="0"/>
              <a:t>15-02-2021</a:t>
            </a:fld>
            <a:endParaRPr lang="en-IN"/>
          </a:p>
        </p:txBody>
      </p:sp>
      <p:sp>
        <p:nvSpPr>
          <p:cNvPr id="4" name="Footer Placeholder 3">
            <a:extLst>
              <a:ext uri="{FF2B5EF4-FFF2-40B4-BE49-F238E27FC236}">
                <a16:creationId xmlns:a16="http://schemas.microsoft.com/office/drawing/2014/main" id="{C8D76BC1-9C8A-4A53-987F-9DF2F7E9BAEE}"/>
              </a:ext>
            </a:extLst>
          </p:cNvPr>
          <p:cNvSpPr>
            <a:spLocks noGrp="1"/>
          </p:cNvSpPr>
          <p:nvPr>
            <p:ph type="ftr" sz="quarter" idx="2"/>
          </p:nvPr>
        </p:nvSpPr>
        <p:spPr>
          <a:xfrm>
            <a:off x="0" y="2506663"/>
            <a:ext cx="2971800" cy="13176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C0B1EC3-F2A1-445F-AEFF-B15EF7E6E7D3}"/>
              </a:ext>
            </a:extLst>
          </p:cNvPr>
          <p:cNvSpPr>
            <a:spLocks noGrp="1"/>
          </p:cNvSpPr>
          <p:nvPr>
            <p:ph type="sldNum" sz="quarter" idx="3"/>
          </p:nvPr>
        </p:nvSpPr>
        <p:spPr>
          <a:xfrm>
            <a:off x="3884613" y="2506663"/>
            <a:ext cx="2971800" cy="131762"/>
          </a:xfrm>
          <a:prstGeom prst="rect">
            <a:avLst/>
          </a:prstGeom>
        </p:spPr>
        <p:txBody>
          <a:bodyPr vert="horz" lIns="91440" tIns="45720" rIns="91440" bIns="45720" rtlCol="0" anchor="b"/>
          <a:lstStyle>
            <a:lvl1pPr algn="r">
              <a:defRPr sz="1200"/>
            </a:lvl1pPr>
          </a:lstStyle>
          <a:p>
            <a:fld id="{B709134F-53D1-4AD5-ADE2-A0C7066149B9}" type="slidenum">
              <a:rPr lang="en-IN" smtClean="0"/>
              <a:t>‹#›</a:t>
            </a:fld>
            <a:endParaRPr lang="en-IN"/>
          </a:p>
        </p:txBody>
      </p:sp>
    </p:spTree>
    <p:extLst>
      <p:ext uri="{BB962C8B-B14F-4D97-AF65-F5344CB8AC3E}">
        <p14:creationId xmlns:p14="http://schemas.microsoft.com/office/powerpoint/2010/main" val="839670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15890-A38F-4BEE-A35E-E0441450E335}" type="datetimeFigureOut">
              <a:rPr lang="en-US"/>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873C4-8680-465D-98CB-1D854E2C4CEE}" type="slidenum">
              <a:rPr lang="en-US"/>
              <a:t>‹#›</a:t>
            </a:fld>
            <a:endParaRPr lang="en-US"/>
          </a:p>
        </p:txBody>
      </p:sp>
    </p:spTree>
    <p:extLst>
      <p:ext uri="{BB962C8B-B14F-4D97-AF65-F5344CB8AC3E}">
        <p14:creationId xmlns:p14="http://schemas.microsoft.com/office/powerpoint/2010/main" val="13944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ubernetes.io/docs/concepts/workloads/controllers/deployment/#updating-a-deploymen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zone.com/articles/right-strategies-for-microservices-deploy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rancher/doc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ithub.com/hashicorp/noma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igs.k8s.io/kin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DA873C4-8680-465D-98CB-1D854E2C4CEE}" type="slidenum">
              <a:rPr lang="en-US" smtClean="0"/>
              <a:t>3</a:t>
            </a:fld>
            <a:endParaRPr lang="en-US"/>
          </a:p>
        </p:txBody>
      </p:sp>
    </p:spTree>
    <p:extLst>
      <p:ext uri="{BB962C8B-B14F-4D97-AF65-F5344CB8AC3E}">
        <p14:creationId xmlns:p14="http://schemas.microsoft.com/office/powerpoint/2010/main" val="124512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Cattles $</a:t>
            </a:r>
            <a:r>
              <a:rPr lang="en-AU" baseline="0" dirty="0" smtClean="0"/>
              <a:t> </a:t>
            </a:r>
            <a:r>
              <a:rPr lang="en-AU" baseline="0" dirty="0" smtClean="0"/>
              <a:t>pets</a:t>
            </a:r>
          </a:p>
          <a:p>
            <a:endParaRPr lang="en-AU" baseline="0" dirty="0" smtClean="0"/>
          </a:p>
          <a:p>
            <a:r>
              <a:rPr lang="en-AU" sz="1200" b="0" i="0" kern="1200" dirty="0" smtClean="0">
                <a:solidFill>
                  <a:schemeClr val="tx1"/>
                </a:solidFill>
                <a:effectLst/>
                <a:latin typeface="+mn-lt"/>
                <a:ea typeface="+mn-ea"/>
                <a:cs typeface="+mn-cs"/>
              </a:rPr>
              <a:t>Pods are the most fundamental compute resource that you can stand up in Kubernetes. Put simply, if you use Kubernetes, you will be using pods.</a:t>
            </a:r>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14</a:t>
            </a:fld>
            <a:endParaRPr lang="en-US"/>
          </a:p>
        </p:txBody>
      </p:sp>
    </p:spTree>
    <p:extLst>
      <p:ext uri="{BB962C8B-B14F-4D97-AF65-F5344CB8AC3E}">
        <p14:creationId xmlns:p14="http://schemas.microsoft.com/office/powerpoint/2010/main" val="168405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16</a:t>
            </a:fld>
            <a:endParaRPr lang="en-US"/>
          </a:p>
        </p:txBody>
      </p:sp>
    </p:spTree>
    <p:extLst>
      <p:ext uri="{BB962C8B-B14F-4D97-AF65-F5344CB8AC3E}">
        <p14:creationId xmlns:p14="http://schemas.microsoft.com/office/powerpoint/2010/main" val="336183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ExternalName</a:t>
            </a:r>
            <a:r>
              <a:rPr lang="en-US" dirty="0"/>
              <a:t> is used to reference endpoints OUTSIDE the cluster. ● Creates an internal CNAME DNS entry that aliases another.</a:t>
            </a:r>
          </a:p>
          <a:p>
            <a:endParaRPr lang="en-US" dirty="0"/>
          </a:p>
          <a:p>
            <a:r>
              <a:rPr lang="en-US" dirty="0"/>
              <a:t>● </a:t>
            </a:r>
            <a:r>
              <a:rPr lang="en-US" dirty="0" err="1"/>
              <a:t>NodePort</a:t>
            </a:r>
            <a:r>
              <a:rPr lang="en-US" dirty="0"/>
              <a:t> services extend the </a:t>
            </a:r>
            <a:r>
              <a:rPr lang="en-US" dirty="0" err="1"/>
              <a:t>ClusterIP</a:t>
            </a:r>
            <a:r>
              <a:rPr lang="en-US" dirty="0"/>
              <a:t> service. ● Exposes a port on every node’s IP. ● Port can either be statically defined, or dynamically taken from a range between 30000- 32767.</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18</a:t>
            </a:fld>
            <a:endParaRPr lang="en-US"/>
          </a:p>
        </p:txBody>
      </p:sp>
    </p:spTree>
    <p:extLst>
      <p:ext uri="{BB962C8B-B14F-4D97-AF65-F5344CB8AC3E}">
        <p14:creationId xmlns:p14="http://schemas.microsoft.com/office/powerpoint/2010/main" val="2303553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err="1" smtClean="0">
                <a:solidFill>
                  <a:schemeClr val="tx1"/>
                </a:solidFill>
                <a:effectLst/>
                <a:latin typeface="+mn-lt"/>
                <a:ea typeface="+mn-ea"/>
                <a:cs typeface="+mn-cs"/>
              </a:rPr>
              <a:t>ReplicaSets</a:t>
            </a:r>
            <a:r>
              <a:rPr lang="en-AU" sz="1200" b="0" i="0" kern="1200" dirty="0" smtClean="0">
                <a:solidFill>
                  <a:schemeClr val="tx1"/>
                </a:solidFill>
                <a:effectLst/>
                <a:latin typeface="+mn-lt"/>
                <a:ea typeface="+mn-ea"/>
                <a:cs typeface="+mn-cs"/>
              </a:rPr>
              <a:t> are higher-level abstractions that are responsible for ensuring that a specified number of exact copies of a given pod are running. This system of parallelization is the foundation of Kubernetes' power. If for some reason, one or more copies of chef-server that we mentioned above should fail, our server will still be available for two reasons: (1) there are multiple, identical pods running, and (2) the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will create a new pod in place of the one that failed. Moreover, we can be guaranteed that we will end up with the exact number of pods we’ve requested, as any extras will be torn down.</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One step higher in the abstraction hierarchy, deployments control both </a:t>
            </a:r>
            <a:r>
              <a:rPr lang="en-AU" sz="1200" b="0" i="0" kern="1200" dirty="0" err="1" smtClean="0">
                <a:solidFill>
                  <a:schemeClr val="tx1"/>
                </a:solidFill>
                <a:effectLst/>
                <a:latin typeface="+mn-lt"/>
                <a:ea typeface="+mn-ea"/>
                <a:cs typeface="+mn-cs"/>
              </a:rPr>
              <a:t>ReplicaSets</a:t>
            </a:r>
            <a:r>
              <a:rPr lang="en-AU" sz="1200" b="0" i="0" kern="1200" dirty="0" smtClean="0">
                <a:solidFill>
                  <a:schemeClr val="tx1"/>
                </a:solidFill>
                <a:effectLst/>
                <a:latin typeface="+mn-lt"/>
                <a:ea typeface="+mn-ea"/>
                <a:cs typeface="+mn-cs"/>
              </a:rPr>
              <a:t> and pods in a declarative manner. This means that you define what you want your collection of pods to be, and the deployment makes use of several other Kubernetes objects to ensure that things are as you’ve declared in your YAML file.</a:t>
            </a:r>
          </a:p>
          <a:p>
            <a:r>
              <a:rPr lang="en-AU" sz="1200" b="0" i="0" kern="1200" dirty="0" smtClean="0">
                <a:solidFill>
                  <a:schemeClr val="tx1"/>
                </a:solidFill>
                <a:effectLst/>
                <a:latin typeface="+mn-lt"/>
                <a:ea typeface="+mn-ea"/>
                <a:cs typeface="+mn-cs"/>
              </a:rPr>
              <a:t>This is different than a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in that you can roll out changes to the desired state of the system by </a:t>
            </a:r>
            <a:r>
              <a:rPr lang="en-AU" sz="1200" b="0" i="0" u="none" strike="noStrike" kern="1200" dirty="0" smtClean="0">
                <a:solidFill>
                  <a:schemeClr val="tx1"/>
                </a:solidFill>
                <a:effectLst/>
                <a:latin typeface="+mn-lt"/>
                <a:ea typeface="+mn-ea"/>
                <a:cs typeface="+mn-cs"/>
                <a:hlinkClick r:id="rId3"/>
              </a:rPr>
              <a:t>changing the pod template in your deployment YAML</a:t>
            </a:r>
            <a:r>
              <a:rPr lang="en-AU" sz="1200" b="0" i="0" kern="1200" dirty="0" smtClean="0">
                <a:solidFill>
                  <a:schemeClr val="tx1"/>
                </a:solidFill>
                <a:effectLst/>
                <a:latin typeface="+mn-lt"/>
                <a:ea typeface="+mn-ea"/>
                <a:cs typeface="+mn-cs"/>
              </a:rPr>
              <a:t>, and the deployment will take care of the rest. You can also revert to a previous state if things go awry. This contrasts with a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in that if you were to change the </a:t>
            </a:r>
            <a:r>
              <a:rPr lang="en-AU" sz="1200" b="0" i="0" kern="1200" dirty="0" err="1" smtClean="0">
                <a:solidFill>
                  <a:schemeClr val="tx1"/>
                </a:solidFill>
                <a:effectLst/>
                <a:latin typeface="+mn-lt"/>
                <a:ea typeface="+mn-ea"/>
                <a:cs typeface="+mn-cs"/>
              </a:rPr>
              <a:t>ReplicaSet’s</a:t>
            </a:r>
            <a:r>
              <a:rPr lang="en-AU" sz="1200" b="0" i="0" kern="1200" dirty="0" smtClean="0">
                <a:solidFill>
                  <a:schemeClr val="tx1"/>
                </a:solidFill>
                <a:effectLst/>
                <a:latin typeface="+mn-lt"/>
                <a:ea typeface="+mn-ea"/>
                <a:cs typeface="+mn-cs"/>
              </a:rPr>
              <a:t> YAML, and then run </a:t>
            </a:r>
            <a:r>
              <a:rPr lang="en-AU" sz="1200" b="0" i="0" kern="1200" dirty="0" err="1" smtClean="0">
                <a:solidFill>
                  <a:schemeClr val="tx1"/>
                </a:solidFill>
                <a:effectLst/>
                <a:latin typeface="+mn-lt"/>
                <a:ea typeface="+mn-ea"/>
                <a:cs typeface="+mn-cs"/>
              </a:rPr>
              <a:t>kubectl</a:t>
            </a:r>
            <a:r>
              <a:rPr lang="en-AU" sz="1200" b="0" i="0" kern="1200" dirty="0" smtClean="0">
                <a:solidFill>
                  <a:schemeClr val="tx1"/>
                </a:solidFill>
                <a:effectLst/>
                <a:latin typeface="+mn-lt"/>
                <a:ea typeface="+mn-ea"/>
                <a:cs typeface="+mn-cs"/>
              </a:rPr>
              <a:t> apply -f &lt;</a:t>
            </a:r>
            <a:r>
              <a:rPr lang="en-AU" sz="1200" b="0" i="0" kern="1200" dirty="0" err="1" smtClean="0">
                <a:solidFill>
                  <a:schemeClr val="tx1"/>
                </a:solidFill>
                <a:effectLst/>
                <a:latin typeface="+mn-lt"/>
                <a:ea typeface="+mn-ea"/>
                <a:cs typeface="+mn-cs"/>
              </a:rPr>
              <a:t>ReplicaSet.yml</a:t>
            </a:r>
            <a:r>
              <a:rPr lang="en-AU" sz="1200" b="0" i="0" kern="1200" dirty="0" smtClean="0">
                <a:solidFill>
                  <a:schemeClr val="tx1"/>
                </a:solidFill>
                <a:effectLst/>
                <a:latin typeface="+mn-lt"/>
                <a:ea typeface="+mn-ea"/>
                <a:cs typeface="+mn-cs"/>
              </a:rPr>
              <a:t>&gt; your original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will persist. And with that, you’ll be creating a second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a:t>
            </a:r>
          </a:p>
          <a:p>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20</a:t>
            </a:fld>
            <a:endParaRPr lang="en-US"/>
          </a:p>
        </p:txBody>
      </p:sp>
    </p:spTree>
    <p:extLst>
      <p:ext uri="{BB962C8B-B14F-4D97-AF65-F5344CB8AC3E}">
        <p14:creationId xmlns:p14="http://schemas.microsoft.com/office/powerpoint/2010/main" val="365726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1m</a:t>
            </a:r>
          </a:p>
          <a:p>
            <a:endParaRPr lang="en-US">
              <a:cs typeface="Calibri"/>
            </a:endParaRPr>
          </a:p>
          <a:p>
            <a:r>
              <a:rPr lang="en-US">
                <a:cs typeface="Calibri"/>
              </a:rPr>
              <a:t>Handles by small teams                                                                  </a:t>
            </a:r>
            <a:endParaRPr lang="en-US"/>
          </a:p>
          <a:p>
            <a:r>
              <a:rPr lang="en-US">
                <a:cs typeface="Calibri"/>
              </a:rPr>
              <a:t>Easy to maintain</a:t>
            </a:r>
            <a:endParaRPr lang="en-US"/>
          </a:p>
          <a:p>
            <a:r>
              <a:rPr lang="en-US">
                <a:cs typeface="Calibri"/>
              </a:rPr>
              <a:t>Independent release cycle</a:t>
            </a:r>
          </a:p>
          <a:p>
            <a:r>
              <a:rPr lang="en-US">
                <a:cs typeface="Calibri"/>
              </a:rPr>
              <a:t>Can be scaled independently</a:t>
            </a:r>
          </a:p>
          <a:p>
            <a:r>
              <a:rPr lang="en-US">
                <a:cs typeface="Calibri"/>
              </a:rPr>
              <a:t>Error management at services level</a:t>
            </a:r>
          </a:p>
          <a:p>
            <a:r>
              <a:rPr lang="en-US">
                <a:cs typeface="Calibri"/>
              </a:rPr>
              <a:t>Different technology stack</a:t>
            </a:r>
          </a:p>
          <a:p>
            <a:endParaRPr lang="en-US">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4</a:t>
            </a:fld>
            <a:endParaRPr lang="en-US"/>
          </a:p>
        </p:txBody>
      </p:sp>
    </p:spTree>
    <p:extLst>
      <p:ext uri="{BB962C8B-B14F-4D97-AF65-F5344CB8AC3E}">
        <p14:creationId xmlns:p14="http://schemas.microsoft.com/office/powerpoint/2010/main" val="156473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2m</a:t>
            </a:r>
            <a:endParaRPr lang="en-US" dirty="0"/>
          </a:p>
          <a:p>
            <a:endParaRPr lang="en-US" dirty="0"/>
          </a:p>
          <a:p>
            <a:r>
              <a:rPr lang="en-US" dirty="0">
                <a:hlinkClick r:id="rId3"/>
              </a:rPr>
              <a:t>https://dzone.com/articles/right-strategies-for-microservices-deployment</a:t>
            </a:r>
            <a:endParaRPr lang="en-US" dirty="0">
              <a:cs typeface="Calibri" panose="020F0502020204030204"/>
            </a:endParaRPr>
          </a:p>
          <a:p>
            <a:endParaRPr lang="en-US" dirty="0">
              <a:cs typeface="Calibri" panose="020F0502020204030204"/>
            </a:endParaRPr>
          </a:p>
          <a:p>
            <a:r>
              <a:rPr lang="en-US" dirty="0">
                <a:cs typeface="Calibri" panose="020F0502020204030204"/>
              </a:rPr>
              <a:t>Challenges:</a:t>
            </a:r>
          </a:p>
          <a:p>
            <a:r>
              <a:rPr lang="en-US" dirty="0"/>
              <a:t>Varying frameworks and technologies</a:t>
            </a:r>
            <a:endParaRPr lang="en-US" dirty="0">
              <a:cs typeface="Calibri"/>
            </a:endParaRPr>
          </a:p>
          <a:p>
            <a:r>
              <a:rPr lang="en-US" dirty="0">
                <a:cs typeface="Calibri"/>
              </a:rPr>
              <a:t>Independent </a:t>
            </a:r>
            <a:r>
              <a:rPr lang="en-US" dirty="0"/>
              <a:t>resource requirements, scaling, and monitoring requirements</a:t>
            </a:r>
            <a:endParaRPr lang="en-US" dirty="0">
              <a:cs typeface="Calibri"/>
            </a:endParaRPr>
          </a:p>
          <a:p>
            <a:r>
              <a:rPr lang="en-US" dirty="0">
                <a:cs typeface="Calibri"/>
              </a:rPr>
              <a:t>Deployment has to</a:t>
            </a:r>
            <a:r>
              <a:rPr lang="en-US" dirty="0"/>
              <a:t> be quick, reliable, and cost-effective</a:t>
            </a:r>
            <a:endParaRPr lang="en-US" dirty="0">
              <a:cs typeface="Calibri"/>
            </a:endParaRPr>
          </a:p>
          <a:p>
            <a:endParaRPr lang="en-US" dirty="0">
              <a:cs typeface="Calibri"/>
            </a:endParaRPr>
          </a:p>
          <a:p>
            <a:endParaRPr lang="en-US" dirty="0">
              <a:cs typeface="Calibri"/>
            </a:endParaRPr>
          </a:p>
          <a:p>
            <a:r>
              <a:rPr lang="en-US" dirty="0">
                <a:cs typeface="Calibri"/>
              </a:rPr>
              <a:t>1. </a:t>
            </a:r>
            <a:r>
              <a:rPr lang="en-US" dirty="0"/>
              <a:t>Relatively efficient and fast resource usage</a:t>
            </a:r>
            <a:endParaRPr lang="en-US" dirty="0">
              <a:cs typeface="Calibri"/>
            </a:endParaRPr>
          </a:p>
          <a:p>
            <a:r>
              <a:rPr lang="en-US" dirty="0"/>
              <a:t>Little or complete lack of control on service instances unless each instance is a separate process</a:t>
            </a:r>
            <a:endParaRPr lang="en-US" dirty="0">
              <a:cs typeface="Calibri"/>
            </a:endParaRPr>
          </a:p>
          <a:p>
            <a:r>
              <a:rPr lang="en-US" dirty="0"/>
              <a:t>Lack of isolation</a:t>
            </a:r>
            <a:endParaRPr lang="en-US" dirty="0">
              <a:cs typeface="Calibri"/>
            </a:endParaRPr>
          </a:p>
          <a:p>
            <a:r>
              <a:rPr lang="en-US" dirty="0"/>
              <a:t>Higher risks of errors while deployment since the operations</a:t>
            </a:r>
            <a:endParaRPr lang="en-US" dirty="0">
              <a:cs typeface="Calibri"/>
            </a:endParaRPr>
          </a:p>
          <a:p>
            <a:endParaRPr lang="en-US" dirty="0">
              <a:cs typeface="Calibri"/>
            </a:endParaRPr>
          </a:p>
          <a:p>
            <a:r>
              <a:rPr lang="en-US" dirty="0">
                <a:cs typeface="Calibri"/>
              </a:rPr>
              <a:t>2. </a:t>
            </a:r>
            <a:r>
              <a:rPr lang="en-US" dirty="0"/>
              <a:t>allows you to run each instance separately on its host.</a:t>
            </a:r>
            <a:endParaRPr lang="en-US" dirty="0">
              <a:cs typeface="Calibri"/>
            </a:endParaRPr>
          </a:p>
          <a:p>
            <a:r>
              <a:rPr lang="en-US" dirty="0">
                <a:cs typeface="Calibri"/>
              </a:rPr>
              <a:t>Under –</a:t>
            </a:r>
            <a:r>
              <a:rPr lang="en-US" dirty="0" err="1">
                <a:cs typeface="Calibri"/>
              </a:rPr>
              <a:t>utlization</a:t>
            </a:r>
            <a:r>
              <a:rPr lang="en-US" dirty="0">
                <a:cs typeface="Calibri"/>
              </a:rPr>
              <a:t>, costly, slow and time consuming</a:t>
            </a:r>
          </a:p>
          <a:p>
            <a:endParaRPr lang="en-US" dirty="0">
              <a:cs typeface="Calibri"/>
            </a:endParaRPr>
          </a:p>
          <a:p>
            <a:r>
              <a:rPr lang="en-US" dirty="0">
                <a:cs typeface="Calibri"/>
              </a:rPr>
              <a:t>3. </a:t>
            </a:r>
            <a:r>
              <a:rPr lang="en-US" dirty="0"/>
              <a:t>each service instance operates in its respective container,</a:t>
            </a:r>
            <a:endParaRPr lang="en-US" dirty="0">
              <a:cs typeface="Calibri"/>
            </a:endParaRPr>
          </a:p>
          <a:p>
            <a:r>
              <a:rPr lang="en-US" dirty="0">
                <a:cs typeface="Calibri"/>
              </a:rPr>
              <a:t>Completely isolated, can manage resource allocation</a:t>
            </a:r>
          </a:p>
          <a:p>
            <a:r>
              <a:rPr lang="en-US" dirty="0">
                <a:cs typeface="Calibri"/>
              </a:rPr>
              <a:t>Doesn't require physical separation, </a:t>
            </a:r>
          </a:p>
          <a:p>
            <a:r>
              <a:rPr lang="en-US" dirty="0">
                <a:cs typeface="Calibri"/>
              </a:rPr>
              <a:t>Require better security management, may require more maintenance</a:t>
            </a:r>
          </a:p>
          <a:p>
            <a:endParaRPr lang="en-US" dirty="0">
              <a:cs typeface="Calibri"/>
            </a:endParaRPr>
          </a:p>
          <a:p>
            <a:endParaRPr lang="en-US" dirty="0">
              <a:cs typeface="Calibri"/>
            </a:endParaRPr>
          </a:p>
          <a:p>
            <a:r>
              <a:rPr lang="en-US" dirty="0">
                <a:cs typeface="Calibri"/>
              </a:rPr>
              <a:t>4. managed service from cloud providers</a:t>
            </a:r>
          </a:p>
          <a:p>
            <a:r>
              <a:rPr lang="en-US" dirty="0">
                <a:cs typeface="Calibri"/>
              </a:rPr>
              <a:t>Charged only per use</a:t>
            </a:r>
          </a:p>
          <a:p>
            <a:r>
              <a:rPr lang="en-US" dirty="0">
                <a:cs typeface="Calibri"/>
              </a:rPr>
              <a:t>almost nil infra management </a:t>
            </a:r>
            <a:r>
              <a:rPr lang="en-US" dirty="0" err="1">
                <a:cs typeface="Calibri"/>
              </a:rPr>
              <a:t>requirerements</a:t>
            </a:r>
            <a:endParaRPr lang="en-US" dirty="0">
              <a:cs typeface="Calibri"/>
            </a:endParaRPr>
          </a:p>
          <a:p>
            <a:r>
              <a:rPr lang="en-US" dirty="0" err="1">
                <a:cs typeface="Calibri"/>
              </a:rPr>
              <a:t>Canot</a:t>
            </a:r>
            <a:r>
              <a:rPr lang="en-US" dirty="0">
                <a:cs typeface="Calibri"/>
              </a:rPr>
              <a:t> be used for long running process,</a:t>
            </a:r>
          </a:p>
          <a:p>
            <a:r>
              <a:rPr lang="en-US" dirty="0">
                <a:cs typeface="Calibri"/>
              </a:rPr>
              <a:t>Cannot be used for large resources consumption, input-output</a:t>
            </a:r>
          </a:p>
          <a:p>
            <a:r>
              <a:rPr lang="en-US" dirty="0">
                <a:cs typeface="Calibri"/>
              </a:rPr>
              <a:t>Usually stateless</a:t>
            </a:r>
          </a:p>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5</a:t>
            </a:fld>
            <a:endParaRPr lang="en-US"/>
          </a:p>
        </p:txBody>
      </p:sp>
    </p:spTree>
    <p:extLst>
      <p:ext uri="{BB962C8B-B14F-4D97-AF65-F5344CB8AC3E}">
        <p14:creationId xmlns:p14="http://schemas.microsoft.com/office/powerpoint/2010/main" val="98219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sng" dirty="0">
                <a:solidFill>
                  <a:srgbClr val="0A0A0A"/>
                </a:solidFill>
                <a:effectLst/>
                <a:latin typeface="Merriweather"/>
                <a:hlinkClick r:id="rId3"/>
              </a:rPr>
              <a:t>Rancher</a:t>
            </a:r>
            <a:r>
              <a:rPr lang="en-US" b="0" i="0" dirty="0">
                <a:solidFill>
                  <a:srgbClr val="0A0A0A"/>
                </a:solidFill>
                <a:effectLst/>
                <a:latin typeface="Merriweather"/>
              </a:rPr>
              <a:t> is an open-source platform which implements a purpose-built infrastructure for running containers in production. Rancher takes in raw computing resources from any public or private cloud in the form of Linux hosts. The key product features of Rancher include cross-host networking, container load balancing, persistent storage services, multi-tenancy &amp; user management, resource management, multi-orchestration engines and much more. </a:t>
            </a:r>
          </a:p>
          <a:p>
            <a:r>
              <a:rPr lang="en-US" dirty="0"/>
              <a:t/>
            </a:r>
            <a:br>
              <a:rPr lang="en-US" dirty="0"/>
            </a:br>
            <a:r>
              <a:rPr lang="en-US" b="0" i="0" u="sng" dirty="0">
                <a:solidFill>
                  <a:srgbClr val="FFDD00"/>
                </a:solidFill>
                <a:effectLst/>
                <a:latin typeface="Merriweather"/>
                <a:hlinkClick r:id="rId4"/>
              </a:rPr>
              <a:t>Nomad</a:t>
            </a:r>
            <a:r>
              <a:rPr lang="en-US" b="0" i="0" dirty="0">
                <a:solidFill>
                  <a:srgbClr val="0A0A0A"/>
                </a:solidFill>
                <a:effectLst/>
                <a:latin typeface="Merriweather"/>
              </a:rPr>
              <a:t> is a flexible workload orchestrator that enables an </a:t>
            </a:r>
            <a:r>
              <a:rPr lang="en-US" b="0" i="0" dirty="0" err="1">
                <a:solidFill>
                  <a:srgbClr val="0A0A0A"/>
                </a:solidFill>
                <a:effectLst/>
                <a:latin typeface="Merriweather"/>
              </a:rPr>
              <a:t>organisation</a:t>
            </a:r>
            <a:r>
              <a:rPr lang="en-US" b="0" i="0" dirty="0">
                <a:solidFill>
                  <a:srgbClr val="0A0A0A"/>
                </a:solidFill>
                <a:effectLst/>
                <a:latin typeface="Merriweather"/>
              </a:rPr>
              <a:t> to easily deploy and manage any </a:t>
            </a:r>
            <a:r>
              <a:rPr lang="en-US" b="0" i="0" dirty="0" err="1">
                <a:solidFill>
                  <a:srgbClr val="0A0A0A"/>
                </a:solidFill>
                <a:effectLst/>
                <a:latin typeface="Merriweather"/>
              </a:rPr>
              <a:t>containerised</a:t>
            </a:r>
            <a:r>
              <a:rPr lang="en-US" b="0" i="0" dirty="0">
                <a:solidFill>
                  <a:srgbClr val="0A0A0A"/>
                </a:solidFill>
                <a:effectLst/>
                <a:latin typeface="Merriweather"/>
              </a:rPr>
              <a:t> or legacy application using a single, unified workflow. It enables developers to use declarative infrastructure-as-code for deploying applications and can run a diverse workload of Docker, non-</a:t>
            </a:r>
            <a:r>
              <a:rPr lang="en-US" b="0" i="0" dirty="0" err="1">
                <a:solidFill>
                  <a:srgbClr val="0A0A0A"/>
                </a:solidFill>
                <a:effectLst/>
                <a:latin typeface="Merriweather"/>
              </a:rPr>
              <a:t>containerised</a:t>
            </a:r>
            <a:r>
              <a:rPr lang="en-US" b="0" i="0" dirty="0">
                <a:solidFill>
                  <a:srgbClr val="0A0A0A"/>
                </a:solidFill>
                <a:effectLst/>
                <a:latin typeface="Merriweather"/>
              </a:rPr>
              <a:t>, microservice, and batch applications. Its key features include deploying containers and legacy applications, device plug-ins and GPU support, federation for multi-region and multi-cloud, among others.</a:t>
            </a:r>
          </a:p>
          <a:p>
            <a:endParaRPr lang="en-US" b="0" i="0" dirty="0">
              <a:solidFill>
                <a:srgbClr val="0A0A0A"/>
              </a:solidFill>
              <a:effectLst/>
              <a:latin typeface="Merriweather"/>
            </a:endParaRPr>
          </a:p>
          <a:p>
            <a:r>
              <a:rPr lang="en-US" b="0" i="0" dirty="0">
                <a:solidFill>
                  <a:srgbClr val="202124"/>
                </a:solidFill>
                <a:effectLst/>
                <a:latin typeface="arial" panose="020B0604020202020204" pitchFamily="34" charset="0"/>
              </a:rPr>
              <a:t>Docker Swarm can deploy containers much faster </a:t>
            </a:r>
            <a:r>
              <a:rPr lang="en-US" b="1" i="0" dirty="0">
                <a:solidFill>
                  <a:srgbClr val="202124"/>
                </a:solidFill>
                <a:effectLst/>
                <a:latin typeface="arial" panose="020B0604020202020204" pitchFamily="34" charset="0"/>
              </a:rPr>
              <a:t>than Kubernetes</a:t>
            </a:r>
            <a:r>
              <a:rPr lang="en-US" b="0" i="0" dirty="0">
                <a:solidFill>
                  <a:srgbClr val="202124"/>
                </a:solidFill>
                <a:effectLst/>
                <a:latin typeface="arial" panose="020B0604020202020204" pitchFamily="34" charset="0"/>
              </a:rPr>
              <a:t>, which allows faster reaction times for scaling on demand. By utilizing its own YAML, API, and client definitions, </a:t>
            </a:r>
            <a:r>
              <a:rPr lang="en-US" b="1" i="0" dirty="0">
                <a:solidFill>
                  <a:srgbClr val="202124"/>
                </a:solidFill>
                <a:effectLst/>
                <a:latin typeface="arial" panose="020B0604020202020204" pitchFamily="34" charset="0"/>
              </a:rPr>
              <a:t>Kubernetes</a:t>
            </a:r>
            <a:r>
              <a:rPr lang="en-US" b="0" i="0" dirty="0">
                <a:solidFill>
                  <a:srgbClr val="202124"/>
                </a:solidFill>
                <a:effectLst/>
                <a:latin typeface="arial" panose="020B0604020202020204" pitchFamily="34" charset="0"/>
              </a:rPr>
              <a:t> differs from other standard docker equivalents. Thus, Docker Compose or Docker CLI cannot be used to define containers.</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6</a:t>
            </a:fld>
            <a:endParaRPr lang="en-US"/>
          </a:p>
        </p:txBody>
      </p:sp>
    </p:spTree>
    <p:extLst>
      <p:ext uri="{BB962C8B-B14F-4D97-AF65-F5344CB8AC3E}">
        <p14:creationId xmlns:p14="http://schemas.microsoft.com/office/powerpoint/2010/main" val="160698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 Created by three Google employees initially during the summer of 2014;</a:t>
            </a:r>
          </a:p>
          <a:p>
            <a:pPr>
              <a:lnSpc>
                <a:spcPct val="90000"/>
              </a:lnSpc>
              <a:spcBef>
                <a:spcPts val="1000"/>
              </a:spcBef>
            </a:pPr>
            <a:r>
              <a:rPr lang="en-US" dirty="0"/>
              <a:t>grew exponentially and became the first project to get donated to the</a:t>
            </a:r>
          </a:p>
          <a:p>
            <a:pPr>
              <a:lnSpc>
                <a:spcPct val="90000"/>
              </a:lnSpc>
              <a:spcBef>
                <a:spcPts val="1000"/>
              </a:spcBef>
            </a:pPr>
            <a:r>
              <a:rPr lang="en-US" dirty="0"/>
              <a:t>CNCF.</a:t>
            </a:r>
          </a:p>
          <a:p>
            <a:pPr>
              <a:lnSpc>
                <a:spcPct val="90000"/>
              </a:lnSpc>
              <a:spcBef>
                <a:spcPts val="1000"/>
              </a:spcBef>
            </a:pPr>
            <a:r>
              <a:rPr lang="en-US" dirty="0"/>
              <a:t>● Hit the first production-grade version v1.0.1 in July 2015. Has continually</a:t>
            </a:r>
          </a:p>
          <a:p>
            <a:pPr>
              <a:lnSpc>
                <a:spcPct val="90000"/>
              </a:lnSpc>
              <a:spcBef>
                <a:spcPts val="1000"/>
              </a:spcBef>
            </a:pPr>
            <a:r>
              <a:rPr lang="en-US" dirty="0"/>
              <a:t>released a new minor version every three months since v1.2.0 in March</a:t>
            </a:r>
          </a:p>
          <a:p>
            <a:pPr>
              <a:lnSpc>
                <a:spcPct val="90000"/>
              </a:lnSpc>
              <a:spcBef>
                <a:spcPts val="1000"/>
              </a:spcBef>
            </a:pPr>
            <a:r>
              <a:rPr lang="en-US" dirty="0"/>
              <a:t>2016. Lately v1.13.0 was released in December 2018.</a:t>
            </a:r>
            <a:endParaRPr lang="en-IN" dirty="0"/>
          </a:p>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7</a:t>
            </a:fld>
            <a:endParaRPr lang="en-US"/>
          </a:p>
        </p:txBody>
      </p:sp>
    </p:spTree>
    <p:extLst>
      <p:ext uri="{BB962C8B-B14F-4D97-AF65-F5344CB8AC3E}">
        <p14:creationId xmlns:p14="http://schemas.microsoft.com/office/powerpoint/2010/main" val="421714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8</a:t>
            </a:fld>
            <a:endParaRPr lang="en-US"/>
          </a:p>
        </p:txBody>
      </p:sp>
    </p:spTree>
    <p:extLst>
      <p:ext uri="{BB962C8B-B14F-4D97-AF65-F5344CB8AC3E}">
        <p14:creationId xmlns:p14="http://schemas.microsoft.com/office/powerpoint/2010/main" val="95810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Its like a Wolverine of DevOps</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9</a:t>
            </a:fld>
            <a:endParaRPr lang="en-US"/>
          </a:p>
        </p:txBody>
      </p:sp>
    </p:spTree>
    <p:extLst>
      <p:ext uri="{BB962C8B-B14F-4D97-AF65-F5344CB8AC3E}">
        <p14:creationId xmlns:p14="http://schemas.microsoft.com/office/powerpoint/2010/main" val="218229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t>kube-apiserver</a:t>
            </a:r>
            <a:r>
              <a:rPr lang="en-IN" dirty="0"/>
              <a:t> - </a:t>
            </a:r>
            <a:r>
              <a:rPr lang="en-US" dirty="0"/>
              <a:t>Provides a forward facing REST interface into the </a:t>
            </a:r>
            <a:r>
              <a:rPr lang="en-US" dirty="0" err="1"/>
              <a:t>kubernetes</a:t>
            </a:r>
            <a:r>
              <a:rPr lang="en-US" dirty="0"/>
              <a:t> control plane and datastore. ● All clients and other applications interact with </a:t>
            </a:r>
            <a:r>
              <a:rPr lang="en-US" dirty="0" err="1"/>
              <a:t>kubernetes</a:t>
            </a:r>
            <a:r>
              <a:rPr lang="en-US" dirty="0"/>
              <a:t> strictly through the API Server. ● Acts as the gatekeeper to the cluster by handling authentication and authorization, request validation, mutation, and admission control in addition to being the front-end to the backing datastore.</a:t>
            </a:r>
          </a:p>
          <a:p>
            <a:endParaRPr lang="en-US" dirty="0"/>
          </a:p>
          <a:p>
            <a:r>
              <a:rPr lang="en-IN" b="1" dirty="0" err="1"/>
              <a:t>Etcd</a:t>
            </a:r>
            <a:r>
              <a:rPr lang="en-IN" b="1" dirty="0"/>
              <a:t>- </a:t>
            </a:r>
            <a:r>
              <a:rPr lang="en-US" dirty="0" err="1"/>
              <a:t>etcd</a:t>
            </a:r>
            <a:r>
              <a:rPr lang="en-US" dirty="0"/>
              <a:t> acts as the cluster datastore. ● Purpose in relation to Kubernetes is to provide a strong, consistent and highly available key-value store for persisting cluster state. ● Stores objects and config information. </a:t>
            </a:r>
          </a:p>
          <a:p>
            <a:r>
              <a:rPr lang="en-IN" b="1" dirty="0" err="1"/>
              <a:t>kube</a:t>
            </a:r>
            <a:r>
              <a:rPr lang="en-IN" b="1" dirty="0"/>
              <a:t>-controller-manager  </a:t>
            </a:r>
            <a:r>
              <a:rPr lang="en-US" dirty="0"/>
              <a:t>Monitors the cluster state via the </a:t>
            </a:r>
            <a:r>
              <a:rPr lang="en-US" dirty="0" err="1"/>
              <a:t>apiserver</a:t>
            </a:r>
            <a:r>
              <a:rPr lang="en-US" dirty="0"/>
              <a:t> and steers the cluster towards the desired state. ● Node Controller: Responsible for noticing and responding when nodes go down. ● Replication Controller: Responsible for maintaining the correct number of pods for every replication controller object in the system. ● Endpoints Controller: Populates the Endpoints object (that is, joins Services &amp; Pods). ● Service Account &amp; Token Controllers: Create default accounts and API access tokens for new namespaces.</a:t>
            </a:r>
          </a:p>
          <a:p>
            <a:r>
              <a:rPr lang="en-IN" b="1" dirty="0" err="1"/>
              <a:t>kube</a:t>
            </a:r>
            <a:r>
              <a:rPr lang="en-IN" b="1" dirty="0"/>
              <a:t>-scheduler </a:t>
            </a:r>
            <a:r>
              <a:rPr lang="en-US" dirty="0"/>
              <a:t>Component on the master that watches newly created pods that have no node assigned, and selects a node for them to run on. ● Factors taken into account for scheduling decisions include individual and collective resource requirements, hardware/software/policy constraints, affinity and </a:t>
            </a:r>
            <a:r>
              <a:rPr lang="en-US" dirty="0" err="1"/>
              <a:t>antiaffinity</a:t>
            </a:r>
            <a:r>
              <a:rPr lang="en-US" dirty="0"/>
              <a:t> specifications, data locality, inter-workload interference and deadlines.</a:t>
            </a:r>
          </a:p>
          <a:p>
            <a:r>
              <a:rPr lang="en-IN" b="1" dirty="0"/>
              <a:t>cloud-controller-manager </a:t>
            </a:r>
            <a:r>
              <a:rPr lang="en-US" dirty="0"/>
              <a:t>Node Controller: For checking the cloud provider to determine if a node has been deleted in the cloud after it stops responding ● Route Controller: For setting up routes in the underlying cloud infrastructure ● Service Controller: For creating, updating and deleting cloud provider load balancers ● Volume Controller: For creating, attaching, and mounting volumes, and interacting with the cloud provider to orchestrate volumes</a:t>
            </a:r>
          </a:p>
          <a:p>
            <a:endParaRPr lang="en-US" b="1" dirty="0"/>
          </a:p>
          <a:p>
            <a:r>
              <a:rPr lang="en-IN" b="1" dirty="0" err="1"/>
              <a:t>kubelet</a:t>
            </a:r>
            <a:r>
              <a:rPr lang="en-US" dirty="0"/>
              <a:t>An agent that runs on each node in the cluster. It makes sure that containers are running in a pod. ● The </a:t>
            </a:r>
            <a:r>
              <a:rPr lang="en-US" dirty="0" err="1"/>
              <a:t>kubelet</a:t>
            </a:r>
            <a:r>
              <a:rPr lang="en-US" dirty="0"/>
              <a:t> takes a set of </a:t>
            </a:r>
            <a:r>
              <a:rPr lang="en-US" dirty="0" err="1"/>
              <a:t>PodSpecs</a:t>
            </a:r>
            <a:r>
              <a:rPr lang="en-US" dirty="0"/>
              <a:t> that are provided through various mechanisms and ensures that the containers described in those </a:t>
            </a:r>
            <a:r>
              <a:rPr lang="en-US" dirty="0" err="1"/>
              <a:t>PodSpecs</a:t>
            </a:r>
            <a:r>
              <a:rPr lang="en-US" dirty="0"/>
              <a:t> are running and healthy.</a:t>
            </a:r>
          </a:p>
          <a:p>
            <a:r>
              <a:rPr lang="en-IN" b="1" dirty="0" err="1"/>
              <a:t>kube</a:t>
            </a:r>
            <a:r>
              <a:rPr lang="en-IN" b="1" dirty="0"/>
              <a:t>-proxy </a:t>
            </a:r>
            <a:r>
              <a:rPr lang="en-US" dirty="0"/>
              <a:t>Manages the network rules on each node. ● Performs connection forwarding or load balancing for Kubernetes cluster services.</a:t>
            </a:r>
          </a:p>
          <a:p>
            <a:r>
              <a:rPr lang="en-IN" b="1" dirty="0"/>
              <a:t>Container Runtime Engine </a:t>
            </a:r>
            <a:r>
              <a:rPr lang="en-IN" dirty="0"/>
              <a:t>A container runtime is a CRI (Container Runtime Interface) compatible application that executes and manages containers. ○ </a:t>
            </a:r>
            <a:r>
              <a:rPr lang="en-IN" dirty="0" err="1"/>
              <a:t>Containerd</a:t>
            </a:r>
            <a:r>
              <a:rPr lang="en-IN" dirty="0"/>
              <a:t> (docker) ○ Cri-o ○ </a:t>
            </a:r>
            <a:r>
              <a:rPr lang="en-IN" dirty="0" err="1"/>
              <a:t>Rkt</a:t>
            </a:r>
            <a:r>
              <a:rPr lang="en-IN" dirty="0"/>
              <a:t> ○ Kata (formerly clear and hyper) ○ </a:t>
            </a:r>
            <a:r>
              <a:rPr lang="en-IN" dirty="0" err="1"/>
              <a:t>Virtlet</a:t>
            </a:r>
            <a:r>
              <a:rPr lang="en-IN" dirty="0"/>
              <a:t> (VM CRI compatible runtime)</a:t>
            </a:r>
          </a:p>
          <a:p>
            <a:endParaRPr lang="en-IN" b="1" dirty="0"/>
          </a:p>
        </p:txBody>
      </p:sp>
      <p:sp>
        <p:nvSpPr>
          <p:cNvPr id="4" name="Slide Number Placeholder 3"/>
          <p:cNvSpPr>
            <a:spLocks noGrp="1"/>
          </p:cNvSpPr>
          <p:nvPr>
            <p:ph type="sldNum" sz="quarter" idx="5"/>
          </p:nvPr>
        </p:nvSpPr>
        <p:spPr/>
        <p:txBody>
          <a:bodyPr/>
          <a:lstStyle/>
          <a:p>
            <a:fld id="{CDA873C4-8680-465D-98CB-1D854E2C4CEE}" type="slidenum">
              <a:rPr lang="en-US" smtClean="0"/>
              <a:t>10</a:t>
            </a:fld>
            <a:endParaRPr lang="en-US"/>
          </a:p>
        </p:txBody>
      </p:sp>
    </p:spTree>
    <p:extLst>
      <p:ext uri="{BB962C8B-B14F-4D97-AF65-F5344CB8AC3E}">
        <p14:creationId xmlns:p14="http://schemas.microsoft.com/office/powerpoint/2010/main" val="1652334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hlinkClick r:id="rId3"/>
              </a:rPr>
              <a:t>kind</a:t>
            </a:r>
            <a:r>
              <a:rPr lang="en-AU" sz="1200" b="0" i="0" kern="1200" dirty="0" smtClean="0">
                <a:solidFill>
                  <a:schemeClr val="tx1"/>
                </a:solidFill>
                <a:effectLst/>
                <a:latin typeface="+mn-lt"/>
                <a:ea typeface="+mn-ea"/>
                <a:cs typeface="+mn-cs"/>
              </a:rPr>
              <a:t> is a tool for running local Kubernetes clusters using Docker container “nodes”.</a:t>
            </a:r>
            <a:r>
              <a:rPr lang="en-AU" dirty="0" smtClean="0"/>
              <a:t/>
            </a:r>
            <a:br>
              <a:rPr lang="en-AU" dirty="0" smtClean="0"/>
            </a:br>
            <a:r>
              <a:rPr lang="en-AU" sz="1200" b="0" i="0" kern="1200" dirty="0" smtClean="0">
                <a:solidFill>
                  <a:schemeClr val="tx1"/>
                </a:solidFill>
                <a:effectLst/>
                <a:latin typeface="+mn-lt"/>
                <a:ea typeface="+mn-ea"/>
                <a:cs typeface="+mn-cs"/>
              </a:rPr>
              <a:t>kind was primarily designed for testing Kubernetes itself, but may be used for local development or CI.</a:t>
            </a:r>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11</a:t>
            </a:fld>
            <a:endParaRPr lang="en-US"/>
          </a:p>
        </p:txBody>
      </p:sp>
    </p:spTree>
    <p:extLst>
      <p:ext uri="{BB962C8B-B14F-4D97-AF65-F5344CB8AC3E}">
        <p14:creationId xmlns:p14="http://schemas.microsoft.com/office/powerpoint/2010/main" val="195479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529B-3B0A-485B-9E75-7D048F422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0BBD88-C429-469B-845F-5C2CA1E29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C16CEA-747B-4D8E-9D29-0AB4AC55D4FC}"/>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a:extLst>
              <a:ext uri="{FF2B5EF4-FFF2-40B4-BE49-F238E27FC236}">
                <a16:creationId xmlns:a16="http://schemas.microsoft.com/office/drawing/2014/main" id="{3F6A085B-BFE5-4A51-9C5E-A93F1DAB5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C82FF-188E-48CF-ACA4-5160A7F96C17}"/>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037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819A-B903-4708-A52A-38F8FBA455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2D8EC9-388E-4F2D-955D-1E96EFCBE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B80EA-CA32-4CCF-96DE-9ECE550C0851}"/>
              </a:ext>
            </a:extLst>
          </p:cNvPr>
          <p:cNvSpPr>
            <a:spLocks noGrp="1"/>
          </p:cNvSpPr>
          <p:nvPr>
            <p:ph type="dt" sz="half" idx="10"/>
          </p:nvPr>
        </p:nvSpPr>
        <p:spPr/>
        <p:txBody>
          <a:bodyPr/>
          <a:lstStyle/>
          <a:p>
            <a:fld id="{7D1D60B3-2BE2-40C1-81A2-38A4B60816D5}" type="datetimeFigureOut">
              <a:rPr lang="en-IN" smtClean="0"/>
              <a:t>15-02-2021</a:t>
            </a:fld>
            <a:endParaRPr lang="en-IN"/>
          </a:p>
        </p:txBody>
      </p:sp>
      <p:sp>
        <p:nvSpPr>
          <p:cNvPr id="5" name="Footer Placeholder 4">
            <a:extLst>
              <a:ext uri="{FF2B5EF4-FFF2-40B4-BE49-F238E27FC236}">
                <a16:creationId xmlns:a16="http://schemas.microsoft.com/office/drawing/2014/main" id="{C90294FA-05FB-4DF6-AB00-50F2A9B57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513DB-5B47-46BB-95C4-810EA888C1F5}"/>
              </a:ext>
            </a:extLst>
          </p:cNvPr>
          <p:cNvSpPr>
            <a:spLocks noGrp="1"/>
          </p:cNvSpPr>
          <p:nvPr>
            <p:ph type="sldNum" sz="quarter" idx="12"/>
          </p:nvPr>
        </p:nvSpPr>
        <p:spPr/>
        <p:txBody>
          <a:bodyPr/>
          <a:lstStyle/>
          <a:p>
            <a:fld id="{6B47BE2E-0292-4284-BEAB-4CCBBA98A65D}" type="slidenum">
              <a:rPr lang="en-IN" smtClean="0"/>
              <a:t>‹#›</a:t>
            </a:fld>
            <a:endParaRPr lang="en-IN"/>
          </a:p>
        </p:txBody>
      </p:sp>
    </p:spTree>
    <p:extLst>
      <p:ext uri="{BB962C8B-B14F-4D97-AF65-F5344CB8AC3E}">
        <p14:creationId xmlns:p14="http://schemas.microsoft.com/office/powerpoint/2010/main" val="3471627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0D33-50BF-43C3-A384-9F1534834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33C61D-5E70-4266-86C3-BE5226E89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E0B81B-C0E5-4F24-BC2C-E84F0023DE8F}"/>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a:extLst>
              <a:ext uri="{FF2B5EF4-FFF2-40B4-BE49-F238E27FC236}">
                <a16:creationId xmlns:a16="http://schemas.microsoft.com/office/drawing/2014/main" id="{A136ABD1-C4E4-4C92-963A-3C682F369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882B2-FD60-4A08-AED0-F7F2F358332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3062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5099-4A51-4CBA-989C-ED415D2F5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161832-CE74-4DD5-85B3-533142C14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20680A-18D9-48D6-ACA4-48C66877D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5637E3-8FB8-405C-88B2-5B67833465DB}"/>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6" name="Footer Placeholder 5">
            <a:extLst>
              <a:ext uri="{FF2B5EF4-FFF2-40B4-BE49-F238E27FC236}">
                <a16:creationId xmlns:a16="http://schemas.microsoft.com/office/drawing/2014/main" id="{3D4288E2-DE07-4436-B047-5DF0C8EA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47FC2-BDCB-40D3-AAD4-854E3FCE936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86623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450F-2E57-40F8-BE06-DB0FCF10F6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DB78C6-E160-4E23-834B-CAF287A18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D1CF9-7B9F-49DE-BF9E-30A5ACD7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B710AF-32F9-42BC-A51E-BB6486ABF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177F9-06C6-4778-BC42-1D17E8817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6F2CB-655C-4BED-AB0F-6F24143729B8}"/>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8" name="Footer Placeholder 7">
            <a:extLst>
              <a:ext uri="{FF2B5EF4-FFF2-40B4-BE49-F238E27FC236}">
                <a16:creationId xmlns:a16="http://schemas.microsoft.com/office/drawing/2014/main" id="{3C64362D-6B4A-4533-B03B-8DAF1E01AF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ED889D-8A98-4084-982B-E41CEB5B449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9708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A664-7206-4189-9D24-4920DC24D0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3F7889-43D4-484C-A496-C6CA6032CE27}"/>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4" name="Footer Placeholder 3">
            <a:extLst>
              <a:ext uri="{FF2B5EF4-FFF2-40B4-BE49-F238E27FC236}">
                <a16:creationId xmlns:a16="http://schemas.microsoft.com/office/drawing/2014/main" id="{4E8A881B-6CFE-4BD9-A864-EFD61D6799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1FA2D3-7F97-4072-8109-45A64D5AF4C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09083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E1592-CCCE-4110-BE52-3C92E1C362E9}"/>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3" name="Footer Placeholder 2">
            <a:extLst>
              <a:ext uri="{FF2B5EF4-FFF2-40B4-BE49-F238E27FC236}">
                <a16:creationId xmlns:a16="http://schemas.microsoft.com/office/drawing/2014/main" id="{066CE797-7A71-416C-B751-CF199330C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D76684-40D4-4DD3-8FF0-FC212AB5DC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84655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9354-4607-4702-B86F-1F1175C0F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54F8BF-038E-4AB6-904C-260272157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B34C8E-9A1A-491F-870D-F8BA39069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F09F8-D02B-444B-8BC5-65C2CD77D9D9}"/>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6" name="Footer Placeholder 5">
            <a:extLst>
              <a:ext uri="{FF2B5EF4-FFF2-40B4-BE49-F238E27FC236}">
                <a16:creationId xmlns:a16="http://schemas.microsoft.com/office/drawing/2014/main" id="{A36F25E1-368C-438A-8E5C-C77DFA74A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97264-B57F-4754-A928-896CFA768BD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619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90-7F30-4F38-8BAD-9B258E802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DA526-C2DF-430A-BE3B-295E63139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3C8D1-2D80-43D7-9EE1-8D93D2492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637DA-F3DF-4C8C-9F3D-545F7341F9CE}"/>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6" name="Footer Placeholder 5">
            <a:extLst>
              <a:ext uri="{FF2B5EF4-FFF2-40B4-BE49-F238E27FC236}">
                <a16:creationId xmlns:a16="http://schemas.microsoft.com/office/drawing/2014/main" id="{AA17AF7B-4865-4882-B3DF-92F47D639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4C43F-CCC3-4113-A1C0-0CE925DCF9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695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CFC9-3D03-4EAD-9C6F-19D7EB707C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6FAE6-58B0-43B3-A62D-EEAA490378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0B5A2-6DD3-4447-AEF9-A85FEB45DEFD}"/>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a:extLst>
              <a:ext uri="{FF2B5EF4-FFF2-40B4-BE49-F238E27FC236}">
                <a16:creationId xmlns:a16="http://schemas.microsoft.com/office/drawing/2014/main" id="{CD9BA79D-CC3F-4487-A828-F45DCDBC8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EE5B8-34EB-4DBC-9C68-5224288AF64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8592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412D0-BF5F-4347-92A7-98F3DF4AEA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72106-ED8E-4FE7-BCEE-97FBAB163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76941-EE11-4A33-9586-2689BC9BD0DC}"/>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a:extLst>
              <a:ext uri="{FF2B5EF4-FFF2-40B4-BE49-F238E27FC236}">
                <a16:creationId xmlns:a16="http://schemas.microsoft.com/office/drawing/2014/main" id="{7041645E-9AD9-411E-9E1E-AA8ABC3F9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D7D3F-67C6-4AE4-B47B-2D0CF0E126B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1268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D8EC9-388E-4F2D-955D-1E96EFCBE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itle 6">
            <a:extLst>
              <a:ext uri="{FF2B5EF4-FFF2-40B4-BE49-F238E27FC236}">
                <a16:creationId xmlns:a16="http://schemas.microsoft.com/office/drawing/2014/main" id="{6B0F0AED-CC4B-4BC5-8FAE-EEEC5135B474}"/>
              </a:ext>
            </a:extLst>
          </p:cNvPr>
          <p:cNvSpPr>
            <a:spLocks noGrp="1"/>
          </p:cNvSpPr>
          <p:nvPr>
            <p:ph type="title"/>
          </p:nvPr>
        </p:nvSpPr>
        <p:spPr/>
        <p:txBody>
          <a:bodyPr/>
          <a:lstStyle/>
          <a:p>
            <a:r>
              <a:rPr lang="en-US"/>
              <a:t>Click to edit Master title style</a:t>
            </a:r>
            <a:endParaRPr lang="en-IN"/>
          </a:p>
        </p:txBody>
      </p:sp>
      <p:sp>
        <p:nvSpPr>
          <p:cNvPr id="8" name="Date Placeholder 7">
            <a:extLst>
              <a:ext uri="{FF2B5EF4-FFF2-40B4-BE49-F238E27FC236}">
                <a16:creationId xmlns:a16="http://schemas.microsoft.com/office/drawing/2014/main" id="{F19F1610-5BBA-443C-B392-4449D686274E}"/>
              </a:ext>
            </a:extLst>
          </p:cNvPr>
          <p:cNvSpPr>
            <a:spLocks noGrp="1"/>
          </p:cNvSpPr>
          <p:nvPr>
            <p:ph type="dt" sz="half" idx="10"/>
          </p:nvPr>
        </p:nvSpPr>
        <p:spPr/>
        <p:txBody>
          <a:bodyPr/>
          <a:lstStyle/>
          <a:p>
            <a:fld id="{7D1D60B3-2BE2-40C1-81A2-38A4B60816D5}" type="datetimeFigureOut">
              <a:rPr lang="en-IN" smtClean="0"/>
              <a:t>15-02-2021</a:t>
            </a:fld>
            <a:endParaRPr lang="en-IN"/>
          </a:p>
        </p:txBody>
      </p:sp>
      <p:sp>
        <p:nvSpPr>
          <p:cNvPr id="9" name="Footer Placeholder 8">
            <a:extLst>
              <a:ext uri="{FF2B5EF4-FFF2-40B4-BE49-F238E27FC236}">
                <a16:creationId xmlns:a16="http://schemas.microsoft.com/office/drawing/2014/main" id="{DFBC5043-D3CE-495D-A5A7-DA2EAEBFE4A0}"/>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24EAAF1-A660-462F-881F-E365228FC68A}"/>
              </a:ext>
            </a:extLst>
          </p:cNvPr>
          <p:cNvSpPr>
            <a:spLocks noGrp="1"/>
          </p:cNvSpPr>
          <p:nvPr>
            <p:ph type="sldNum" sz="quarter" idx="12"/>
          </p:nvPr>
        </p:nvSpPr>
        <p:spPr/>
        <p:txBody>
          <a:bodyPr/>
          <a:lstStyle/>
          <a:p>
            <a:fld id="{6B47BE2E-0292-4284-BEAB-4CCBBA98A65D}" type="slidenum">
              <a:rPr lang="en-IN" smtClean="0"/>
              <a:t>‹#›</a:t>
            </a:fld>
            <a:endParaRPr lang="en-IN"/>
          </a:p>
        </p:txBody>
      </p:sp>
    </p:spTree>
    <p:extLst>
      <p:ext uri="{BB962C8B-B14F-4D97-AF65-F5344CB8AC3E}">
        <p14:creationId xmlns:p14="http://schemas.microsoft.com/office/powerpoint/2010/main" val="146082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80000" t="-3000" r="-7000" b="73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78795-FE96-4FAD-AC09-54EB81EFA18F}"/>
              </a:ext>
            </a:extLst>
          </p:cNvPr>
          <p:cNvSpPr/>
          <p:nvPr userDrawn="1"/>
        </p:nvSpPr>
        <p:spPr>
          <a:xfrm>
            <a:off x="206432" y="211974"/>
            <a:ext cx="11779136" cy="6434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AutoShape 2" descr="`Istio Blue` logo with no background">
            <a:extLst>
              <a:ext uri="{FF2B5EF4-FFF2-40B4-BE49-F238E27FC236}">
                <a16:creationId xmlns:a16="http://schemas.microsoft.com/office/drawing/2014/main" id="{3C664C0F-4171-4028-A172-19ABE50FEEB7}"/>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0000"/>
            <a:lum/>
          </a:blip>
          <a:srcRect/>
          <a:stretch>
            <a:fillRect l="80000" t="-3000" r="-7000" b="7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6A715-A1A6-44D7-BE20-245375B08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6C56D-BB9D-432C-A1CB-01EA3B72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57AFB-F982-4FD3-A878-200C91F15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D60B3-2BE2-40C1-81A2-38A4B60816D5}" type="datetimeFigureOut">
              <a:rPr lang="en-IN" smtClean="0"/>
              <a:t>15-02-2021</a:t>
            </a:fld>
            <a:endParaRPr lang="en-IN"/>
          </a:p>
        </p:txBody>
      </p:sp>
      <p:sp>
        <p:nvSpPr>
          <p:cNvPr id="5" name="Footer Placeholder 4">
            <a:extLst>
              <a:ext uri="{FF2B5EF4-FFF2-40B4-BE49-F238E27FC236}">
                <a16:creationId xmlns:a16="http://schemas.microsoft.com/office/drawing/2014/main" id="{00F1F2EA-76C4-478C-BCDB-11D748966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8AFBF0-38D4-4DE4-9908-5DB8115DC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7BE2E-0292-4284-BEAB-4CCBBA98A65D}" type="slidenum">
              <a:rPr lang="en-IN" smtClean="0"/>
              <a:t>‹#›</a:t>
            </a:fld>
            <a:endParaRPr lang="en-IN"/>
          </a:p>
        </p:txBody>
      </p:sp>
      <p:sp>
        <p:nvSpPr>
          <p:cNvPr id="7" name="Rectangle 6">
            <a:extLst>
              <a:ext uri="{FF2B5EF4-FFF2-40B4-BE49-F238E27FC236}">
                <a16:creationId xmlns:a16="http://schemas.microsoft.com/office/drawing/2014/main" id="{50B950FF-9C86-42EA-B95C-3303BE323300}"/>
              </a:ext>
            </a:extLst>
          </p:cNvPr>
          <p:cNvSpPr/>
          <p:nvPr userDrawn="1"/>
        </p:nvSpPr>
        <p:spPr>
          <a:xfrm>
            <a:off x="206432" y="211974"/>
            <a:ext cx="11779136" cy="6434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utoShape 2" descr="`Istio Blue` logo with no background">
            <a:extLst>
              <a:ext uri="{FF2B5EF4-FFF2-40B4-BE49-F238E27FC236}">
                <a16:creationId xmlns:a16="http://schemas.microsoft.com/office/drawing/2014/main" id="{E05616A1-BBAA-410D-94B8-559BD1EA30E7}"/>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1751836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katacoda.com/courses/kubernetes/guestboo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yncfusion.com/ebooks/kubernetes-succinctly"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hyperlink" Target="https://www.syncfusion.com/ebooks/istio-succinctly"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AU" dirty="0" smtClean="0"/>
              <a:t>Kubernetes Introduction</a:t>
            </a:r>
            <a:endParaRPr lang="en-AU" dirty="0"/>
          </a:p>
        </p:txBody>
      </p:sp>
      <p:sp>
        <p:nvSpPr>
          <p:cNvPr id="4" name="Subtitle 3"/>
          <p:cNvSpPr>
            <a:spLocks noGrp="1"/>
          </p:cNvSpPr>
          <p:nvPr>
            <p:ph type="subTitle" idx="1"/>
          </p:nvPr>
        </p:nvSpPr>
        <p:spPr/>
        <p:txBody>
          <a:bodyPr>
            <a:normAutofit/>
          </a:bodyPr>
          <a:lstStyle/>
          <a:p>
            <a:pPr algn="r"/>
            <a:endParaRPr lang="en-AU" dirty="0" smtClean="0"/>
          </a:p>
          <a:p>
            <a:pPr algn="r"/>
            <a:endParaRPr lang="en-AU" dirty="0"/>
          </a:p>
          <a:p>
            <a:pPr algn="r"/>
            <a:endParaRPr lang="en-AU" dirty="0" smtClean="0"/>
          </a:p>
        </p:txBody>
      </p:sp>
    </p:spTree>
    <p:extLst>
      <p:ext uri="{BB962C8B-B14F-4D97-AF65-F5344CB8AC3E}">
        <p14:creationId xmlns:p14="http://schemas.microsoft.com/office/powerpoint/2010/main" val="1373270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423-E224-480F-82E8-EC742A3E1605}"/>
              </a:ext>
            </a:extLst>
          </p:cNvPr>
          <p:cNvSpPr>
            <a:spLocks noGrp="1"/>
          </p:cNvSpPr>
          <p:nvPr>
            <p:ph type="title"/>
          </p:nvPr>
        </p:nvSpPr>
        <p:spPr/>
        <p:txBody>
          <a:bodyPr/>
          <a:lstStyle/>
          <a:p>
            <a:r>
              <a:rPr lang="en-IN" dirty="0"/>
              <a:t>Architecture</a:t>
            </a:r>
          </a:p>
        </p:txBody>
      </p:sp>
      <p:pic>
        <p:nvPicPr>
          <p:cNvPr id="9" name="Picture 8" descr="A picture containing computer&#10;&#10;Description automatically generated">
            <a:extLst>
              <a:ext uri="{FF2B5EF4-FFF2-40B4-BE49-F238E27FC236}">
                <a16:creationId xmlns:a16="http://schemas.microsoft.com/office/drawing/2014/main" id="{96F8D63E-AD27-4897-BB76-7BE691546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1654" y="5555434"/>
            <a:ext cx="1243057" cy="1243057"/>
          </a:xfrm>
          <a:prstGeom prst="rect">
            <a:avLst/>
          </a:prstGeom>
        </p:spPr>
      </p:pic>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4"/>
          <a:stretch>
            <a:fillRect/>
          </a:stretch>
        </p:blipFill>
        <p:spPr>
          <a:xfrm>
            <a:off x="3885904" y="1278738"/>
            <a:ext cx="5040931" cy="5519753"/>
          </a:xfrm>
          <a:prstGeom prst="rect">
            <a:avLst/>
          </a:prstGeom>
        </p:spPr>
      </p:pic>
    </p:spTree>
    <p:extLst>
      <p:ext uri="{BB962C8B-B14F-4D97-AF65-F5344CB8AC3E}">
        <p14:creationId xmlns:p14="http://schemas.microsoft.com/office/powerpoint/2010/main" val="2414135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78A0-C5E6-4518-A513-28714AE2ADA5}"/>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6932BA86-20D1-4AF3-A1D8-9735148987AA}"/>
              </a:ext>
            </a:extLst>
          </p:cNvPr>
          <p:cNvSpPr>
            <a:spLocks noGrp="1"/>
          </p:cNvSpPr>
          <p:nvPr>
            <p:ph idx="1"/>
          </p:nvPr>
        </p:nvSpPr>
        <p:spPr/>
        <p:txBody>
          <a:bodyPr vert="horz" lIns="91440" tIns="45720" rIns="91440" bIns="45720" rtlCol="0" anchor="t">
            <a:normAutofit/>
          </a:bodyPr>
          <a:lstStyle/>
          <a:p>
            <a:pPr marL="0" indent="0">
              <a:buNone/>
            </a:pPr>
            <a:r>
              <a:rPr lang="en-IN" dirty="0" err="1" smtClean="0"/>
              <a:t>Kubeadm</a:t>
            </a:r>
            <a:endParaRPr lang="en-IN" dirty="0"/>
          </a:p>
          <a:p>
            <a:pPr marL="0" indent="0">
              <a:buNone/>
            </a:pPr>
            <a:r>
              <a:rPr lang="en-IN" dirty="0"/>
              <a:t>Docker for desktop</a:t>
            </a:r>
          </a:p>
          <a:p>
            <a:pPr marL="0" indent="0">
              <a:buNone/>
            </a:pPr>
            <a:r>
              <a:rPr lang="en-IN" dirty="0" err="1"/>
              <a:t>Minikube</a:t>
            </a:r>
            <a:endParaRPr lang="en-IN" dirty="0"/>
          </a:p>
          <a:p>
            <a:pPr marL="0" indent="0">
              <a:buNone/>
            </a:pPr>
            <a:r>
              <a:rPr lang="en-IN" dirty="0" err="1" smtClean="0"/>
              <a:t>Kubectl</a:t>
            </a:r>
            <a:endParaRPr lang="en-IN" dirty="0" smtClean="0"/>
          </a:p>
          <a:p>
            <a:pPr marL="0" indent="0">
              <a:buNone/>
            </a:pPr>
            <a:r>
              <a:rPr lang="en-IN" dirty="0" smtClean="0"/>
              <a:t>Helm</a:t>
            </a:r>
            <a:endParaRPr lang="en-IN" dirty="0"/>
          </a:p>
        </p:txBody>
      </p:sp>
      <p:pic>
        <p:nvPicPr>
          <p:cNvPr id="4" name="Picture 3" descr="A sign on the screen&#10;&#10;Description automatically generated">
            <a:extLst>
              <a:ext uri="{FF2B5EF4-FFF2-40B4-BE49-F238E27FC236}">
                <a16:creationId xmlns:a16="http://schemas.microsoft.com/office/drawing/2014/main" id="{2B42E3A9-7516-4F01-8B4A-B0DA8B6A7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3605" y="5247409"/>
            <a:ext cx="1459345" cy="1459345"/>
          </a:xfrm>
          <a:prstGeom prst="rect">
            <a:avLst/>
          </a:prstGeom>
        </p:spPr>
      </p:pic>
    </p:spTree>
    <p:extLst>
      <p:ext uri="{BB962C8B-B14F-4D97-AF65-F5344CB8AC3E}">
        <p14:creationId xmlns:p14="http://schemas.microsoft.com/office/powerpoint/2010/main" val="362279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DE29-805E-45FB-B494-DAD6CFB729D2}"/>
              </a:ext>
            </a:extLst>
          </p:cNvPr>
          <p:cNvSpPr>
            <a:spLocks noGrp="1"/>
          </p:cNvSpPr>
          <p:nvPr>
            <p:ph type="title"/>
          </p:nvPr>
        </p:nvSpPr>
        <p:spPr/>
        <p:txBody>
          <a:bodyPr/>
          <a:lstStyle/>
          <a:p>
            <a:r>
              <a:rPr lang="en-IN" dirty="0"/>
              <a:t>Namespaces</a:t>
            </a:r>
          </a:p>
        </p:txBody>
      </p:sp>
      <p:sp>
        <p:nvSpPr>
          <p:cNvPr id="3" name="Content Placeholder 2">
            <a:extLst>
              <a:ext uri="{FF2B5EF4-FFF2-40B4-BE49-F238E27FC236}">
                <a16:creationId xmlns:a16="http://schemas.microsoft.com/office/drawing/2014/main" id="{07A77CCA-D265-47B6-AD29-6823448FA626}"/>
              </a:ext>
            </a:extLst>
          </p:cNvPr>
          <p:cNvSpPr>
            <a:spLocks noGrp="1"/>
          </p:cNvSpPr>
          <p:nvPr>
            <p:ph idx="1"/>
          </p:nvPr>
        </p:nvSpPr>
        <p:spPr/>
        <p:txBody>
          <a:bodyPr>
            <a:normAutofit/>
          </a:bodyPr>
          <a:lstStyle/>
          <a:p>
            <a:pPr marL="0" indent="0">
              <a:buNone/>
            </a:pPr>
            <a:r>
              <a:rPr lang="en-US" dirty="0"/>
              <a:t>Namespaces are a logical cluster or environment, and are the primary method of partitioning a cluster or scoping access.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152" y="3820015"/>
            <a:ext cx="7353678" cy="1759040"/>
          </a:xfrm>
          <a:prstGeom prst="rect">
            <a:avLst/>
          </a:prstGeom>
        </p:spPr>
      </p:pic>
    </p:spTree>
    <p:extLst>
      <p:ext uri="{BB962C8B-B14F-4D97-AF65-F5344CB8AC3E}">
        <p14:creationId xmlns:p14="http://schemas.microsoft.com/office/powerpoint/2010/main" val="2999253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B6A9-2D61-49D7-B775-55BFFA4A43E8}"/>
              </a:ext>
            </a:extLst>
          </p:cNvPr>
          <p:cNvSpPr>
            <a:spLocks noGrp="1"/>
          </p:cNvSpPr>
          <p:nvPr>
            <p:ph type="title"/>
          </p:nvPr>
        </p:nvSpPr>
        <p:spPr/>
        <p:txBody>
          <a:bodyPr/>
          <a:lstStyle/>
          <a:p>
            <a:r>
              <a:rPr lang="en-IN" dirty="0"/>
              <a:t>Labels</a:t>
            </a:r>
          </a:p>
        </p:txBody>
      </p:sp>
      <p:sp>
        <p:nvSpPr>
          <p:cNvPr id="3" name="Content Placeholder 2">
            <a:extLst>
              <a:ext uri="{FF2B5EF4-FFF2-40B4-BE49-F238E27FC236}">
                <a16:creationId xmlns:a16="http://schemas.microsoft.com/office/drawing/2014/main" id="{32E70E9C-FE01-48BC-9F26-8FF1919C67B1}"/>
              </a:ext>
            </a:extLst>
          </p:cNvPr>
          <p:cNvSpPr>
            <a:spLocks noGrp="1"/>
          </p:cNvSpPr>
          <p:nvPr>
            <p:ph idx="1"/>
          </p:nvPr>
        </p:nvSpPr>
        <p:spPr/>
        <p:txBody>
          <a:bodyPr/>
          <a:lstStyle/>
          <a:p>
            <a:pPr marL="0" indent="0">
              <a:buNone/>
            </a:pPr>
            <a:r>
              <a:rPr lang="en-US" dirty="0"/>
              <a:t>key-value pairs that are used </a:t>
            </a:r>
            <a:r>
              <a:rPr lang="en-US" dirty="0" smtClean="0"/>
              <a:t>to identify</a:t>
            </a:r>
            <a:r>
              <a:rPr lang="en-US" dirty="0"/>
              <a:t>, describe and group</a:t>
            </a:r>
          </a:p>
          <a:p>
            <a:pPr marL="0" indent="0">
              <a:buNone/>
            </a:pPr>
            <a:r>
              <a:rPr lang="en-US" dirty="0"/>
              <a:t>together related sets of objects </a:t>
            </a:r>
            <a:r>
              <a:rPr lang="en-US" dirty="0" smtClean="0"/>
              <a:t>or resources</a:t>
            </a:r>
            <a:r>
              <a:rPr lang="en-US" dirty="0"/>
              <a:t>.</a:t>
            </a:r>
          </a:p>
          <a:p>
            <a:pPr marL="0" indent="0">
              <a:buNone/>
            </a:pPr>
            <a:endParaRPr lang="en-US" dirty="0" smtClean="0"/>
          </a:p>
          <a:p>
            <a:pPr marL="0" indent="0">
              <a:buNone/>
            </a:pPr>
            <a:r>
              <a:rPr lang="en-US" dirty="0" smtClean="0"/>
              <a:t>Have </a:t>
            </a:r>
            <a:r>
              <a:rPr lang="en-US" dirty="0"/>
              <a:t>a strict syntax with a </a:t>
            </a:r>
            <a:r>
              <a:rPr lang="en-US" dirty="0" smtClean="0"/>
              <a:t>slightly limited </a:t>
            </a:r>
            <a:r>
              <a:rPr lang="en-US" dirty="0"/>
              <a:t>character </a:t>
            </a:r>
            <a:r>
              <a:rPr lang="en-US" dirty="0" smtClean="0"/>
              <a:t>set.</a:t>
            </a:r>
            <a:endParaRPr lang="en-IN" dirty="0"/>
          </a:p>
        </p:txBody>
      </p:sp>
    </p:spTree>
    <p:extLst>
      <p:ext uri="{BB962C8B-B14F-4D97-AF65-F5344CB8AC3E}">
        <p14:creationId xmlns:p14="http://schemas.microsoft.com/office/powerpoint/2010/main" val="821316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A270-A4E5-4B85-A028-9D143725EA30}"/>
              </a:ext>
            </a:extLst>
          </p:cNvPr>
          <p:cNvSpPr>
            <a:spLocks noGrp="1"/>
          </p:cNvSpPr>
          <p:nvPr>
            <p:ph type="title"/>
          </p:nvPr>
        </p:nvSpPr>
        <p:spPr/>
        <p:txBody>
          <a:bodyPr/>
          <a:lstStyle/>
          <a:p>
            <a:r>
              <a:rPr lang="en-IN" dirty="0"/>
              <a:t>Pods</a:t>
            </a:r>
          </a:p>
        </p:txBody>
      </p:sp>
      <p:sp>
        <p:nvSpPr>
          <p:cNvPr id="3" name="Content Placeholder 2">
            <a:extLst>
              <a:ext uri="{FF2B5EF4-FFF2-40B4-BE49-F238E27FC236}">
                <a16:creationId xmlns:a16="http://schemas.microsoft.com/office/drawing/2014/main" id="{04CD83E5-E7C2-4E3E-9C1B-5ABD2745ED7B}"/>
              </a:ext>
            </a:extLst>
          </p:cNvPr>
          <p:cNvSpPr>
            <a:spLocks noGrp="1"/>
          </p:cNvSpPr>
          <p:nvPr>
            <p:ph idx="1"/>
          </p:nvPr>
        </p:nvSpPr>
        <p:spPr/>
        <p:txBody>
          <a:bodyPr/>
          <a:lstStyle/>
          <a:p>
            <a:pPr marL="0" indent="0">
              <a:buNone/>
            </a:pPr>
            <a:r>
              <a:rPr lang="en-US" dirty="0"/>
              <a:t>Atomic unit or </a:t>
            </a:r>
            <a:r>
              <a:rPr lang="en-US" dirty="0" smtClean="0"/>
              <a:t>smallest “</a:t>
            </a:r>
            <a:r>
              <a:rPr lang="en-US" dirty="0"/>
              <a:t>unit of work</a:t>
            </a:r>
            <a:r>
              <a:rPr lang="en-US" dirty="0" smtClean="0"/>
              <a:t>” of </a:t>
            </a:r>
            <a:r>
              <a:rPr lang="en-US" dirty="0"/>
              <a:t>Kubernetes.</a:t>
            </a:r>
          </a:p>
          <a:p>
            <a:pPr marL="0" indent="0">
              <a:buNone/>
            </a:pPr>
            <a:r>
              <a:rPr lang="en-US" dirty="0"/>
              <a:t>Pods are one or </a:t>
            </a:r>
            <a:r>
              <a:rPr lang="en-US" dirty="0" smtClean="0"/>
              <a:t>MORE containers </a:t>
            </a:r>
            <a:r>
              <a:rPr lang="en-US" dirty="0"/>
              <a:t>that </a:t>
            </a:r>
            <a:r>
              <a:rPr lang="en-US" dirty="0" smtClean="0"/>
              <a:t>share volumes </a:t>
            </a:r>
            <a:r>
              <a:rPr lang="en-US" dirty="0"/>
              <a:t>and namespace.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They </a:t>
            </a:r>
            <a:r>
              <a:rPr lang="en-US" dirty="0"/>
              <a:t>are also ephemeral!</a:t>
            </a:r>
            <a:endParaRPr lang="en-IN" dirty="0"/>
          </a:p>
        </p:txBody>
      </p:sp>
      <p:pic>
        <p:nvPicPr>
          <p:cNvPr id="4" name="Picture 3"/>
          <p:cNvPicPr>
            <a:picLocks noChangeAspect="1"/>
          </p:cNvPicPr>
          <p:nvPr/>
        </p:nvPicPr>
        <p:blipFill>
          <a:blip r:embed="rId3"/>
          <a:stretch>
            <a:fillRect/>
          </a:stretch>
        </p:blipFill>
        <p:spPr>
          <a:xfrm>
            <a:off x="6535554" y="3597140"/>
            <a:ext cx="5656446" cy="3098484"/>
          </a:xfrm>
          <a:prstGeom prst="rect">
            <a:avLst/>
          </a:prstGeom>
        </p:spPr>
      </p:pic>
    </p:spTree>
    <p:extLst>
      <p:ext uri="{BB962C8B-B14F-4D97-AF65-F5344CB8AC3E}">
        <p14:creationId xmlns:p14="http://schemas.microsoft.com/office/powerpoint/2010/main" val="1726655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A564-2704-4D95-BF49-5E92088D6E8B}"/>
              </a:ext>
            </a:extLst>
          </p:cNvPr>
          <p:cNvSpPr>
            <a:spLocks noGrp="1"/>
          </p:cNvSpPr>
          <p:nvPr>
            <p:ph type="title"/>
          </p:nvPr>
        </p:nvSpPr>
        <p:spPr/>
        <p:txBody>
          <a:bodyPr/>
          <a:lstStyle/>
          <a:p>
            <a:r>
              <a:rPr lang="en-IN" dirty="0"/>
              <a:t>Pods - example</a:t>
            </a:r>
          </a:p>
        </p:txBody>
      </p:sp>
      <p:pic>
        <p:nvPicPr>
          <p:cNvPr id="4" name="Picture 4" descr="Text&#10;&#10;Description automatically generated">
            <a:extLst>
              <a:ext uri="{FF2B5EF4-FFF2-40B4-BE49-F238E27FC236}">
                <a16:creationId xmlns:a16="http://schemas.microsoft.com/office/drawing/2014/main" id="{7BD9CBA7-1FDE-4110-A189-DACA2ECB961D}"/>
              </a:ext>
            </a:extLst>
          </p:cNvPr>
          <p:cNvPicPr>
            <a:picLocks noGrp="1" noChangeAspect="1"/>
          </p:cNvPicPr>
          <p:nvPr>
            <p:ph idx="1"/>
          </p:nvPr>
        </p:nvPicPr>
        <p:blipFill>
          <a:blip r:embed="rId2"/>
          <a:stretch>
            <a:fillRect/>
          </a:stretch>
        </p:blipFill>
        <p:spPr>
          <a:xfrm>
            <a:off x="2240820" y="1825625"/>
            <a:ext cx="7710359" cy="4351338"/>
          </a:xfrm>
        </p:spPr>
      </p:pic>
    </p:spTree>
    <p:extLst>
      <p:ext uri="{BB962C8B-B14F-4D97-AF65-F5344CB8AC3E}">
        <p14:creationId xmlns:p14="http://schemas.microsoft.com/office/powerpoint/2010/main" val="1234926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4D59-E98F-48DA-B6DD-AE9AD80F7B5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906692BD-B22E-4AC5-A16A-6E6092D7CEC0}"/>
              </a:ext>
            </a:extLst>
          </p:cNvPr>
          <p:cNvSpPr>
            <a:spLocks noGrp="1"/>
          </p:cNvSpPr>
          <p:nvPr>
            <p:ph idx="1"/>
          </p:nvPr>
        </p:nvSpPr>
        <p:spPr/>
        <p:txBody>
          <a:bodyPr>
            <a:normAutofit lnSpcReduction="10000"/>
          </a:bodyPr>
          <a:lstStyle/>
          <a:p>
            <a:pPr marL="0" indent="0">
              <a:buNone/>
            </a:pPr>
            <a:r>
              <a:rPr lang="en-US" dirty="0"/>
              <a:t>Unified method of </a:t>
            </a:r>
            <a:r>
              <a:rPr lang="en-US" dirty="0" smtClean="0"/>
              <a:t>accessing the </a:t>
            </a:r>
            <a:r>
              <a:rPr lang="en-US" dirty="0"/>
              <a:t>exposed workloads of Pods.</a:t>
            </a:r>
          </a:p>
          <a:p>
            <a:pPr marL="0" indent="0">
              <a:buNone/>
            </a:pPr>
            <a:endParaRPr lang="en-US" dirty="0" smtClean="0"/>
          </a:p>
          <a:p>
            <a:pPr marL="0" indent="0">
              <a:buNone/>
            </a:pPr>
            <a:r>
              <a:rPr lang="en-US" dirty="0" smtClean="0"/>
              <a:t>Durable </a:t>
            </a:r>
            <a:r>
              <a:rPr lang="en-US" dirty="0"/>
              <a:t>resource</a:t>
            </a:r>
          </a:p>
          <a:p>
            <a:pPr marL="0" indent="0">
              <a:buNone/>
            </a:pPr>
            <a:endParaRPr lang="en-US" dirty="0" smtClean="0"/>
          </a:p>
          <a:p>
            <a:pPr marL="0" indent="0">
              <a:buNone/>
            </a:pPr>
            <a:r>
              <a:rPr lang="en-US" dirty="0" smtClean="0"/>
              <a:t>DNS name </a:t>
            </a:r>
          </a:p>
          <a:p>
            <a:pPr marL="0" indent="0">
              <a:buNone/>
            </a:pPr>
            <a:r>
              <a:rPr lang="en-US" dirty="0" smtClean="0"/>
              <a:t>&lt;service name&gt;.&lt;namespace&gt;.</a:t>
            </a:r>
            <a:r>
              <a:rPr lang="en-US" dirty="0" err="1" smtClean="0"/>
              <a:t>svc.cluster.local</a:t>
            </a:r>
            <a:endParaRPr lang="en-IN" dirty="0" smtClean="0"/>
          </a:p>
          <a:p>
            <a:pPr marL="0" indent="0">
              <a:buNone/>
            </a:pPr>
            <a:endParaRPr lang="en-US" dirty="0"/>
          </a:p>
          <a:p>
            <a:pPr marL="0" indent="0">
              <a:buNone/>
            </a:pPr>
            <a:endParaRPr lang="en-US" dirty="0"/>
          </a:p>
          <a:p>
            <a:pPr marL="0" indent="0">
              <a:buNone/>
            </a:pPr>
            <a:r>
              <a:rPr lang="en-IN" dirty="0"/>
              <a:t>NOT Ephemeral!</a:t>
            </a:r>
          </a:p>
        </p:txBody>
      </p:sp>
      <p:pic>
        <p:nvPicPr>
          <p:cNvPr id="8" name="Picture 7" descr="A picture containing clock, light&#10;&#10;Description automatically generated">
            <a:extLst>
              <a:ext uri="{FF2B5EF4-FFF2-40B4-BE49-F238E27FC236}">
                <a16:creationId xmlns:a16="http://schemas.microsoft.com/office/drawing/2014/main" id="{43CE719D-1B8E-430E-B412-2F33C2650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spTree>
    <p:extLst>
      <p:ext uri="{BB962C8B-B14F-4D97-AF65-F5344CB8AC3E}">
        <p14:creationId xmlns:p14="http://schemas.microsoft.com/office/powerpoint/2010/main" val="306267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CF64-B7AF-4DCE-A2B1-EED4E3181B39}"/>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3DD9BD14-2049-46FF-ABEF-E3CED1E97841}"/>
              </a:ext>
            </a:extLst>
          </p:cNvPr>
          <p:cNvSpPr>
            <a:spLocks noGrp="1"/>
          </p:cNvSpPr>
          <p:nvPr>
            <p:ph idx="1"/>
          </p:nvPr>
        </p:nvSpPr>
        <p:spPr/>
        <p:txBody>
          <a:bodyPr/>
          <a:lstStyle/>
          <a:p>
            <a:pPr marL="0" indent="0">
              <a:buNone/>
            </a:pPr>
            <a:endParaRPr lang="en-US" dirty="0"/>
          </a:p>
        </p:txBody>
      </p:sp>
      <p:pic>
        <p:nvPicPr>
          <p:cNvPr id="4" name="Picture 3" descr="A picture containing clock, light&#10;&#10;Description automatically generated">
            <a:extLst>
              <a:ext uri="{FF2B5EF4-FFF2-40B4-BE49-F238E27FC236}">
                <a16:creationId xmlns:a16="http://schemas.microsoft.com/office/drawing/2014/main" id="{43CE719D-1B8E-430E-B412-2F33C26507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pic>
        <p:nvPicPr>
          <p:cNvPr id="5" name="Picture 4"/>
          <p:cNvPicPr>
            <a:picLocks noChangeAspect="1"/>
          </p:cNvPicPr>
          <p:nvPr/>
        </p:nvPicPr>
        <p:blipFill>
          <a:blip r:embed="rId3"/>
          <a:stretch>
            <a:fillRect/>
          </a:stretch>
        </p:blipFill>
        <p:spPr>
          <a:xfrm>
            <a:off x="3457323" y="2133250"/>
            <a:ext cx="4314825" cy="3552825"/>
          </a:xfrm>
          <a:prstGeom prst="rect">
            <a:avLst/>
          </a:prstGeom>
        </p:spPr>
      </p:pic>
    </p:spTree>
    <p:extLst>
      <p:ext uri="{BB962C8B-B14F-4D97-AF65-F5344CB8AC3E}">
        <p14:creationId xmlns:p14="http://schemas.microsoft.com/office/powerpoint/2010/main" val="656620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5E7-137B-4CCC-AAAC-B533E58E7E37}"/>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3A7C36E5-CEB2-4229-8104-69F16755F011}"/>
              </a:ext>
            </a:extLst>
          </p:cNvPr>
          <p:cNvSpPr>
            <a:spLocks noGrp="1"/>
          </p:cNvSpPr>
          <p:nvPr>
            <p:ph idx="1"/>
          </p:nvPr>
        </p:nvSpPr>
        <p:spPr/>
        <p:txBody>
          <a:bodyPr/>
          <a:lstStyle/>
          <a:p>
            <a:pPr marL="0" indent="0">
              <a:buNone/>
            </a:pPr>
            <a:r>
              <a:rPr lang="en-IN" dirty="0"/>
              <a:t>● </a:t>
            </a:r>
            <a:r>
              <a:rPr lang="en-IN" dirty="0" err="1"/>
              <a:t>ClusterIP</a:t>
            </a:r>
            <a:r>
              <a:rPr lang="en-IN" dirty="0"/>
              <a:t> (default)</a:t>
            </a:r>
          </a:p>
          <a:p>
            <a:pPr marL="0" indent="0">
              <a:buNone/>
            </a:pPr>
            <a:r>
              <a:rPr lang="en-IN" dirty="0"/>
              <a:t>● </a:t>
            </a:r>
            <a:r>
              <a:rPr lang="en-IN" dirty="0" err="1"/>
              <a:t>NodePort</a:t>
            </a:r>
            <a:endParaRPr lang="en-IN" dirty="0"/>
          </a:p>
          <a:p>
            <a:pPr marL="0" indent="0">
              <a:buNone/>
            </a:pPr>
            <a:r>
              <a:rPr lang="en-IN" dirty="0"/>
              <a:t>● </a:t>
            </a:r>
            <a:r>
              <a:rPr lang="en-IN" dirty="0" err="1"/>
              <a:t>LoadBalancer</a:t>
            </a:r>
            <a:endParaRPr lang="en-IN" dirty="0"/>
          </a:p>
          <a:p>
            <a:pPr marL="0" indent="0">
              <a:buNone/>
            </a:pPr>
            <a:r>
              <a:rPr lang="en-IN" dirty="0"/>
              <a:t>● </a:t>
            </a:r>
            <a:r>
              <a:rPr lang="en-IN" dirty="0" err="1"/>
              <a:t>ExternalName</a:t>
            </a:r>
            <a:endParaRPr lang="en-IN" dirty="0"/>
          </a:p>
        </p:txBody>
      </p:sp>
      <p:pic>
        <p:nvPicPr>
          <p:cNvPr id="4" name="Picture 3" descr="A picture containing mirror&#10;&#10;Description automatically generated">
            <a:extLst>
              <a:ext uri="{FF2B5EF4-FFF2-40B4-BE49-F238E27FC236}">
                <a16:creationId xmlns:a16="http://schemas.microsoft.com/office/drawing/2014/main" id="{F135ED96-287C-4DF0-B656-1F2912A3E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8974" y="5403560"/>
            <a:ext cx="1193501" cy="1193501"/>
          </a:xfrm>
          <a:prstGeom prst="rect">
            <a:avLst/>
          </a:prstGeom>
        </p:spPr>
      </p:pic>
    </p:spTree>
    <p:extLst>
      <p:ext uri="{BB962C8B-B14F-4D97-AF65-F5344CB8AC3E}">
        <p14:creationId xmlns:p14="http://schemas.microsoft.com/office/powerpoint/2010/main" val="33969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2C8F-5EB1-426D-A850-E93E0ED51B8D}"/>
              </a:ext>
            </a:extLst>
          </p:cNvPr>
          <p:cNvSpPr>
            <a:spLocks noGrp="1"/>
          </p:cNvSpPr>
          <p:nvPr>
            <p:ph type="title"/>
          </p:nvPr>
        </p:nvSpPr>
        <p:spPr/>
        <p:txBody>
          <a:bodyPr/>
          <a:lstStyle/>
          <a:p>
            <a:r>
              <a:rPr lang="en-US">
                <a:cs typeface="Segoe UI"/>
              </a:rPr>
              <a:t>Service - example</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475" y="1939815"/>
            <a:ext cx="7487035" cy="3968954"/>
          </a:xfrm>
        </p:spPr>
      </p:pic>
    </p:spTree>
    <p:extLst>
      <p:ext uri="{BB962C8B-B14F-4D97-AF65-F5344CB8AC3E}">
        <p14:creationId xmlns:p14="http://schemas.microsoft.com/office/powerpoint/2010/main" val="1740988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E40A-2071-4E26-A0CE-68CBF05ED535}"/>
              </a:ext>
            </a:extLst>
          </p:cNvPr>
          <p:cNvSpPr>
            <a:spLocks noGrp="1"/>
          </p:cNvSpPr>
          <p:nvPr>
            <p:ph type="title"/>
          </p:nvPr>
        </p:nvSpPr>
        <p:spPr>
          <a:xfrm>
            <a:off x="838200" y="365125"/>
            <a:ext cx="3997751" cy="1325563"/>
          </a:xfrm>
        </p:spPr>
        <p:txBody>
          <a:bodyPr/>
          <a:lstStyle/>
          <a:p>
            <a:r>
              <a:rPr lang="en-US">
                <a:cs typeface="Calibri Light"/>
              </a:rPr>
              <a:t>Agenda</a:t>
            </a:r>
            <a:endParaRPr lang="en-US"/>
          </a:p>
        </p:txBody>
      </p:sp>
      <p:sp>
        <p:nvSpPr>
          <p:cNvPr id="236" name="Freeform 485">
            <a:extLst>
              <a:ext uri="{FF2B5EF4-FFF2-40B4-BE49-F238E27FC236}">
                <a16:creationId xmlns:a16="http://schemas.microsoft.com/office/drawing/2014/main" id="{350C11D0-8C60-43DB-A0EC-623271A71F1A}"/>
              </a:ext>
            </a:extLst>
          </p:cNvPr>
          <p:cNvSpPr>
            <a:spLocks noChangeArrowheads="1"/>
          </p:cNvSpPr>
          <p:nvPr/>
        </p:nvSpPr>
        <p:spPr bwMode="auto">
          <a:xfrm>
            <a:off x="4284719" y="4860670"/>
            <a:ext cx="803728" cy="250802"/>
          </a:xfrm>
          <a:custGeom>
            <a:avLst/>
            <a:gdLst>
              <a:gd name="T0" fmla="*/ 1329 w 1624"/>
              <a:gd name="T1" fmla="*/ 577 h 578"/>
              <a:gd name="T2" fmla="*/ 1329 w 1624"/>
              <a:gd name="T3" fmla="*/ 577 h 578"/>
              <a:gd name="T4" fmla="*/ 1563 w 1624"/>
              <a:gd name="T5" fmla="*/ 385 h 578"/>
              <a:gd name="T6" fmla="*/ 1601 w 1624"/>
              <a:gd name="T7" fmla="*/ 190 h 578"/>
              <a:gd name="T8" fmla="*/ 1601 w 1624"/>
              <a:gd name="T9" fmla="*/ 190 h 578"/>
              <a:gd name="T10" fmla="*/ 1444 w 1624"/>
              <a:gd name="T11" fmla="*/ 0 h 578"/>
              <a:gd name="T12" fmla="*/ 347 w 1624"/>
              <a:gd name="T13" fmla="*/ 0 h 578"/>
              <a:gd name="T14" fmla="*/ 347 w 1624"/>
              <a:gd name="T15" fmla="*/ 0 h 578"/>
              <a:gd name="T16" fmla="*/ 95 w 1624"/>
              <a:gd name="T17" fmla="*/ 185 h 578"/>
              <a:gd name="T18" fmla="*/ 32 w 1624"/>
              <a:gd name="T19" fmla="*/ 391 h 578"/>
              <a:gd name="T20" fmla="*/ 32 w 1624"/>
              <a:gd name="T21" fmla="*/ 391 h 578"/>
              <a:gd name="T22" fmla="*/ 170 w 1624"/>
              <a:gd name="T23" fmla="*/ 577 h 578"/>
              <a:gd name="T24" fmla="*/ 1329 w 1624"/>
              <a:gd name="T25" fmla="*/ 577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4" h="578">
                <a:moveTo>
                  <a:pt x="1329" y="577"/>
                </a:moveTo>
                <a:lnTo>
                  <a:pt x="1329" y="577"/>
                </a:lnTo>
                <a:cubicBezTo>
                  <a:pt x="1437" y="577"/>
                  <a:pt x="1541" y="491"/>
                  <a:pt x="1563" y="385"/>
                </a:cubicBezTo>
                <a:lnTo>
                  <a:pt x="1601" y="190"/>
                </a:lnTo>
                <a:lnTo>
                  <a:pt x="1601" y="190"/>
                </a:lnTo>
                <a:cubicBezTo>
                  <a:pt x="1623" y="86"/>
                  <a:pt x="1552" y="0"/>
                  <a:pt x="1444" y="0"/>
                </a:cubicBezTo>
                <a:lnTo>
                  <a:pt x="347" y="0"/>
                </a:lnTo>
                <a:lnTo>
                  <a:pt x="347" y="0"/>
                </a:lnTo>
                <a:cubicBezTo>
                  <a:pt x="240" y="0"/>
                  <a:pt x="126" y="83"/>
                  <a:pt x="95" y="185"/>
                </a:cubicBezTo>
                <a:lnTo>
                  <a:pt x="32" y="391"/>
                </a:lnTo>
                <a:lnTo>
                  <a:pt x="32" y="391"/>
                </a:lnTo>
                <a:cubicBezTo>
                  <a:pt x="0" y="493"/>
                  <a:pt x="63" y="577"/>
                  <a:pt x="170" y="577"/>
                </a:cubicBezTo>
                <a:lnTo>
                  <a:pt x="1329" y="577"/>
                </a:lnTo>
              </a:path>
            </a:pathLst>
          </a:custGeom>
          <a:solidFill>
            <a:srgbClr val="F67F14"/>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7" name="Freeform 490">
            <a:extLst>
              <a:ext uri="{FF2B5EF4-FFF2-40B4-BE49-F238E27FC236}">
                <a16:creationId xmlns:a16="http://schemas.microsoft.com/office/drawing/2014/main" id="{C9BB705B-07F7-4EA7-9F0D-A69A88673770}"/>
              </a:ext>
            </a:extLst>
          </p:cNvPr>
          <p:cNvSpPr>
            <a:spLocks noChangeArrowheads="1"/>
          </p:cNvSpPr>
          <p:nvPr/>
        </p:nvSpPr>
        <p:spPr bwMode="auto">
          <a:xfrm>
            <a:off x="10391304" y="5988317"/>
            <a:ext cx="810281" cy="421192"/>
          </a:xfrm>
          <a:custGeom>
            <a:avLst/>
            <a:gdLst>
              <a:gd name="T0" fmla="*/ 0 w 1636"/>
              <a:gd name="T1" fmla="*/ 0 h 970"/>
              <a:gd name="T2" fmla="*/ 0 w 1636"/>
              <a:gd name="T3" fmla="*/ 0 h 970"/>
              <a:gd name="T4" fmla="*/ 1635 w 1636"/>
              <a:gd name="T5" fmla="*/ 0 h 970"/>
              <a:gd name="T6" fmla="*/ 1635 w 1636"/>
              <a:gd name="T7" fmla="*/ 969 h 970"/>
              <a:gd name="T8" fmla="*/ 488 w 1636"/>
              <a:gd name="T9" fmla="*/ 969 h 970"/>
              <a:gd name="T10" fmla="*/ 0 w 1636"/>
              <a:gd name="T11" fmla="*/ 0 h 970"/>
            </a:gdLst>
            <a:ahLst/>
            <a:cxnLst>
              <a:cxn ang="0">
                <a:pos x="T0" y="T1"/>
              </a:cxn>
              <a:cxn ang="0">
                <a:pos x="T2" y="T3"/>
              </a:cxn>
              <a:cxn ang="0">
                <a:pos x="T4" y="T5"/>
              </a:cxn>
              <a:cxn ang="0">
                <a:pos x="T6" y="T7"/>
              </a:cxn>
              <a:cxn ang="0">
                <a:pos x="T8" y="T9"/>
              </a:cxn>
              <a:cxn ang="0">
                <a:pos x="T10" y="T11"/>
              </a:cxn>
            </a:cxnLst>
            <a:rect l="0" t="0" r="r" b="b"/>
            <a:pathLst>
              <a:path w="1636" h="970">
                <a:moveTo>
                  <a:pt x="0" y="0"/>
                </a:moveTo>
                <a:lnTo>
                  <a:pt x="0" y="0"/>
                </a:lnTo>
                <a:cubicBezTo>
                  <a:pt x="83" y="16"/>
                  <a:pt x="1635" y="0"/>
                  <a:pt x="1635" y="0"/>
                </a:cubicBezTo>
                <a:lnTo>
                  <a:pt x="1635" y="969"/>
                </a:lnTo>
                <a:lnTo>
                  <a:pt x="488" y="969"/>
                </a:lnTo>
                <a:lnTo>
                  <a:pt x="0" y="0"/>
                </a:lnTo>
              </a:path>
            </a:pathLst>
          </a:custGeom>
          <a:solidFill>
            <a:srgbClr val="D1CDCC"/>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8" name="Freeform 494">
            <a:extLst>
              <a:ext uri="{FF2B5EF4-FFF2-40B4-BE49-F238E27FC236}">
                <a16:creationId xmlns:a16="http://schemas.microsoft.com/office/drawing/2014/main" id="{14896021-3100-4F9D-B9CB-EB75A2F0745F}"/>
              </a:ext>
            </a:extLst>
          </p:cNvPr>
          <p:cNvSpPr>
            <a:spLocks noChangeArrowheads="1"/>
          </p:cNvSpPr>
          <p:nvPr/>
        </p:nvSpPr>
        <p:spPr bwMode="auto">
          <a:xfrm>
            <a:off x="726914" y="3428616"/>
            <a:ext cx="11042521" cy="3180002"/>
          </a:xfrm>
          <a:custGeom>
            <a:avLst/>
            <a:gdLst>
              <a:gd name="T0" fmla="*/ 21562 w 22296"/>
              <a:gd name="T1" fmla="*/ 7325 h 7326"/>
              <a:gd name="T2" fmla="*/ 18768 w 22296"/>
              <a:gd name="T3" fmla="*/ 7325 h 7326"/>
              <a:gd name="T4" fmla="*/ 18768 w 22296"/>
              <a:gd name="T5" fmla="*/ 7325 h 7326"/>
              <a:gd name="T6" fmla="*/ 18104 w 22296"/>
              <a:gd name="T7" fmla="*/ 6904 h 7326"/>
              <a:gd name="T8" fmla="*/ 16945 w 22296"/>
              <a:gd name="T9" fmla="*/ 4443 h 7326"/>
              <a:gd name="T10" fmla="*/ 13915 w 22296"/>
              <a:gd name="T11" fmla="*/ 4443 h 7326"/>
              <a:gd name="T12" fmla="*/ 13915 w 22296"/>
              <a:gd name="T13" fmla="*/ 4443 h 7326"/>
              <a:gd name="T14" fmla="*/ 13206 w 22296"/>
              <a:gd name="T15" fmla="*/ 3892 h 7326"/>
              <a:gd name="T16" fmla="*/ 12984 w 22296"/>
              <a:gd name="T17" fmla="*/ 3026 h 7326"/>
              <a:gd name="T18" fmla="*/ 10421 w 22296"/>
              <a:gd name="T19" fmla="*/ 3026 h 7326"/>
              <a:gd name="T20" fmla="*/ 10296 w 22296"/>
              <a:gd name="T21" fmla="*/ 3823 h 7326"/>
              <a:gd name="T22" fmla="*/ 10296 w 22296"/>
              <a:gd name="T23" fmla="*/ 3823 h 7326"/>
              <a:gd name="T24" fmla="*/ 9572 w 22296"/>
              <a:gd name="T25" fmla="*/ 4443 h 7326"/>
              <a:gd name="T26" fmla="*/ 4298 w 22296"/>
              <a:gd name="T27" fmla="*/ 4443 h 7326"/>
              <a:gd name="T28" fmla="*/ 4298 w 22296"/>
              <a:gd name="T29" fmla="*/ 4443 h 7326"/>
              <a:gd name="T30" fmla="*/ 3675 w 22296"/>
              <a:gd name="T31" fmla="*/ 4095 h 7326"/>
              <a:gd name="T32" fmla="*/ 3675 w 22296"/>
              <a:gd name="T33" fmla="*/ 4095 h 7326"/>
              <a:gd name="T34" fmla="*/ 3642 w 22296"/>
              <a:gd name="T35" fmla="*/ 3382 h 7326"/>
              <a:gd name="T36" fmla="*/ 4602 w 22296"/>
              <a:gd name="T37" fmla="*/ 1464 h 7326"/>
              <a:gd name="T38" fmla="*/ 733 w 22296"/>
              <a:gd name="T39" fmla="*/ 1464 h 7326"/>
              <a:gd name="T40" fmla="*/ 733 w 22296"/>
              <a:gd name="T41" fmla="*/ 1464 h 7326"/>
              <a:gd name="T42" fmla="*/ 0 w 22296"/>
              <a:gd name="T43" fmla="*/ 731 h 7326"/>
              <a:gd name="T44" fmla="*/ 0 w 22296"/>
              <a:gd name="T45" fmla="*/ 731 h 7326"/>
              <a:gd name="T46" fmla="*/ 733 w 22296"/>
              <a:gd name="T47" fmla="*/ 0 h 7326"/>
              <a:gd name="T48" fmla="*/ 5787 w 22296"/>
              <a:gd name="T49" fmla="*/ 0 h 7326"/>
              <a:gd name="T50" fmla="*/ 5787 w 22296"/>
              <a:gd name="T51" fmla="*/ 0 h 7326"/>
              <a:gd name="T52" fmla="*/ 6410 w 22296"/>
              <a:gd name="T53" fmla="*/ 347 h 7326"/>
              <a:gd name="T54" fmla="*/ 6410 w 22296"/>
              <a:gd name="T55" fmla="*/ 347 h 7326"/>
              <a:gd name="T56" fmla="*/ 6442 w 22296"/>
              <a:gd name="T57" fmla="*/ 1058 h 7326"/>
              <a:gd name="T58" fmla="*/ 5483 w 22296"/>
              <a:gd name="T59" fmla="*/ 2977 h 7326"/>
              <a:gd name="T60" fmla="*/ 8945 w 22296"/>
              <a:gd name="T61" fmla="*/ 2977 h 7326"/>
              <a:gd name="T62" fmla="*/ 9068 w 22296"/>
              <a:gd name="T63" fmla="*/ 2182 h 7326"/>
              <a:gd name="T64" fmla="*/ 9068 w 22296"/>
              <a:gd name="T65" fmla="*/ 2182 h 7326"/>
              <a:gd name="T66" fmla="*/ 9792 w 22296"/>
              <a:gd name="T67" fmla="*/ 1560 h 7326"/>
              <a:gd name="T68" fmla="*/ 13552 w 22296"/>
              <a:gd name="T69" fmla="*/ 1560 h 7326"/>
              <a:gd name="T70" fmla="*/ 13552 w 22296"/>
              <a:gd name="T71" fmla="*/ 1560 h 7326"/>
              <a:gd name="T72" fmla="*/ 14261 w 22296"/>
              <a:gd name="T73" fmla="*/ 2111 h 7326"/>
              <a:gd name="T74" fmla="*/ 14484 w 22296"/>
              <a:gd name="T75" fmla="*/ 2977 h 7326"/>
              <a:gd name="T76" fmla="*/ 17410 w 22296"/>
              <a:gd name="T77" fmla="*/ 2977 h 7326"/>
              <a:gd name="T78" fmla="*/ 17410 w 22296"/>
              <a:gd name="T79" fmla="*/ 2977 h 7326"/>
              <a:gd name="T80" fmla="*/ 18073 w 22296"/>
              <a:gd name="T81" fmla="*/ 3398 h 7326"/>
              <a:gd name="T82" fmla="*/ 19232 w 22296"/>
              <a:gd name="T83" fmla="*/ 5860 h 7326"/>
              <a:gd name="T84" fmla="*/ 21562 w 22296"/>
              <a:gd name="T85" fmla="*/ 5860 h 7326"/>
              <a:gd name="T86" fmla="*/ 21562 w 22296"/>
              <a:gd name="T87" fmla="*/ 5860 h 7326"/>
              <a:gd name="T88" fmla="*/ 22295 w 22296"/>
              <a:gd name="T89" fmla="*/ 6592 h 7326"/>
              <a:gd name="T90" fmla="*/ 22295 w 22296"/>
              <a:gd name="T91" fmla="*/ 6592 h 7326"/>
              <a:gd name="T92" fmla="*/ 21562 w 22296"/>
              <a:gd name="T93" fmla="*/ 7325 h 7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96" h="7326">
                <a:moveTo>
                  <a:pt x="21562" y="7325"/>
                </a:moveTo>
                <a:lnTo>
                  <a:pt x="18768" y="7325"/>
                </a:lnTo>
                <a:lnTo>
                  <a:pt x="18768" y="7325"/>
                </a:lnTo>
                <a:cubicBezTo>
                  <a:pt x="18484" y="7325"/>
                  <a:pt x="18226" y="7161"/>
                  <a:pt x="18104" y="6904"/>
                </a:cubicBezTo>
                <a:lnTo>
                  <a:pt x="16945" y="4443"/>
                </a:lnTo>
                <a:lnTo>
                  <a:pt x="13915" y="4443"/>
                </a:lnTo>
                <a:lnTo>
                  <a:pt x="13915" y="4443"/>
                </a:lnTo>
                <a:cubicBezTo>
                  <a:pt x="13582" y="4443"/>
                  <a:pt x="13288" y="4216"/>
                  <a:pt x="13206" y="3892"/>
                </a:cubicBezTo>
                <a:lnTo>
                  <a:pt x="12984" y="3026"/>
                </a:lnTo>
                <a:lnTo>
                  <a:pt x="10421" y="3026"/>
                </a:lnTo>
                <a:lnTo>
                  <a:pt x="10296" y="3823"/>
                </a:lnTo>
                <a:lnTo>
                  <a:pt x="10296" y="3823"/>
                </a:lnTo>
                <a:cubicBezTo>
                  <a:pt x="10242" y="4179"/>
                  <a:pt x="9934" y="4443"/>
                  <a:pt x="9572" y="4443"/>
                </a:cubicBezTo>
                <a:lnTo>
                  <a:pt x="4298" y="4443"/>
                </a:lnTo>
                <a:lnTo>
                  <a:pt x="4298" y="4443"/>
                </a:lnTo>
                <a:cubicBezTo>
                  <a:pt x="4044" y="4443"/>
                  <a:pt x="3808" y="4311"/>
                  <a:pt x="3675" y="4095"/>
                </a:cubicBezTo>
                <a:lnTo>
                  <a:pt x="3675" y="4095"/>
                </a:lnTo>
                <a:cubicBezTo>
                  <a:pt x="3541" y="3879"/>
                  <a:pt x="3529" y="3609"/>
                  <a:pt x="3642" y="3382"/>
                </a:cubicBezTo>
                <a:lnTo>
                  <a:pt x="4602" y="1464"/>
                </a:lnTo>
                <a:lnTo>
                  <a:pt x="733" y="1464"/>
                </a:lnTo>
                <a:lnTo>
                  <a:pt x="733" y="1464"/>
                </a:lnTo>
                <a:cubicBezTo>
                  <a:pt x="329" y="1464"/>
                  <a:pt x="0" y="1136"/>
                  <a:pt x="0" y="731"/>
                </a:cubicBezTo>
                <a:lnTo>
                  <a:pt x="0" y="731"/>
                </a:lnTo>
                <a:cubicBezTo>
                  <a:pt x="0" y="328"/>
                  <a:pt x="329" y="0"/>
                  <a:pt x="733" y="0"/>
                </a:cubicBezTo>
                <a:lnTo>
                  <a:pt x="5787" y="0"/>
                </a:lnTo>
                <a:lnTo>
                  <a:pt x="5787" y="0"/>
                </a:lnTo>
                <a:cubicBezTo>
                  <a:pt x="6041" y="0"/>
                  <a:pt x="6277" y="130"/>
                  <a:pt x="6410" y="347"/>
                </a:cubicBezTo>
                <a:lnTo>
                  <a:pt x="6410" y="347"/>
                </a:lnTo>
                <a:cubicBezTo>
                  <a:pt x="6543" y="562"/>
                  <a:pt x="6557" y="831"/>
                  <a:pt x="6442" y="1058"/>
                </a:cubicBezTo>
                <a:lnTo>
                  <a:pt x="5483" y="2977"/>
                </a:lnTo>
                <a:lnTo>
                  <a:pt x="8945" y="2977"/>
                </a:lnTo>
                <a:lnTo>
                  <a:pt x="9068" y="2182"/>
                </a:lnTo>
                <a:lnTo>
                  <a:pt x="9068" y="2182"/>
                </a:lnTo>
                <a:cubicBezTo>
                  <a:pt x="9124" y="1824"/>
                  <a:pt x="9431" y="1560"/>
                  <a:pt x="9792" y="1560"/>
                </a:cubicBezTo>
                <a:lnTo>
                  <a:pt x="13552" y="1560"/>
                </a:lnTo>
                <a:lnTo>
                  <a:pt x="13552" y="1560"/>
                </a:lnTo>
                <a:cubicBezTo>
                  <a:pt x="13886" y="1560"/>
                  <a:pt x="14179" y="1788"/>
                  <a:pt x="14261" y="2111"/>
                </a:cubicBezTo>
                <a:lnTo>
                  <a:pt x="14484" y="2977"/>
                </a:lnTo>
                <a:lnTo>
                  <a:pt x="17410" y="2977"/>
                </a:lnTo>
                <a:lnTo>
                  <a:pt x="17410" y="2977"/>
                </a:lnTo>
                <a:cubicBezTo>
                  <a:pt x="17694" y="2977"/>
                  <a:pt x="17952" y="3141"/>
                  <a:pt x="18073" y="3398"/>
                </a:cubicBezTo>
                <a:lnTo>
                  <a:pt x="19232" y="5860"/>
                </a:lnTo>
                <a:lnTo>
                  <a:pt x="21562" y="5860"/>
                </a:lnTo>
                <a:lnTo>
                  <a:pt x="21562" y="5860"/>
                </a:lnTo>
                <a:cubicBezTo>
                  <a:pt x="21967" y="5860"/>
                  <a:pt x="22295" y="6188"/>
                  <a:pt x="22295" y="6592"/>
                </a:cubicBezTo>
                <a:lnTo>
                  <a:pt x="22295" y="6592"/>
                </a:lnTo>
                <a:cubicBezTo>
                  <a:pt x="22295" y="6996"/>
                  <a:pt x="21967" y="7325"/>
                  <a:pt x="21562" y="7325"/>
                </a:cubicBezTo>
              </a:path>
            </a:pathLst>
          </a:custGeom>
          <a:solidFill>
            <a:srgbClr val="FFFFFF">
              <a:lumMod val="8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9" name="Freeform 495">
            <a:extLst>
              <a:ext uri="{FF2B5EF4-FFF2-40B4-BE49-F238E27FC236}">
                <a16:creationId xmlns:a16="http://schemas.microsoft.com/office/drawing/2014/main" id="{26F35F42-2AD5-43FC-97E2-1A8D4701EAB8}"/>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52740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0" name="Freeform 496">
            <a:extLst>
              <a:ext uri="{FF2B5EF4-FFF2-40B4-BE49-F238E27FC236}">
                <a16:creationId xmlns:a16="http://schemas.microsoft.com/office/drawing/2014/main" id="{6CE6CC97-37BD-46B6-AC16-B81893B54462}"/>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439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1" name="Freeform 497">
            <a:extLst>
              <a:ext uri="{FF2B5EF4-FFF2-40B4-BE49-F238E27FC236}">
                <a16:creationId xmlns:a16="http://schemas.microsoft.com/office/drawing/2014/main" id="{C5A3E204-D162-4848-9A7C-778771853430}"/>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35172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2" name="Line 498">
            <a:extLst>
              <a:ext uri="{FF2B5EF4-FFF2-40B4-BE49-F238E27FC236}">
                <a16:creationId xmlns:a16="http://schemas.microsoft.com/office/drawing/2014/main" id="{97649464-C4C8-414D-B776-1C5C0E51F423}"/>
              </a:ext>
            </a:extLst>
          </p:cNvPr>
          <p:cNvSpPr>
            <a:spLocks noChangeShapeType="1"/>
          </p:cNvSpPr>
          <p:nvPr/>
        </p:nvSpPr>
        <p:spPr bwMode="auto">
          <a:xfrm>
            <a:off x="1089466" y="3662187"/>
            <a:ext cx="194380"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3" name="Line 499">
            <a:extLst>
              <a:ext uri="{FF2B5EF4-FFF2-40B4-BE49-F238E27FC236}">
                <a16:creationId xmlns:a16="http://schemas.microsoft.com/office/drawing/2014/main" id="{172B4565-DA2E-412C-9811-CC095CE728EC}"/>
              </a:ext>
            </a:extLst>
          </p:cNvPr>
          <p:cNvSpPr>
            <a:spLocks noChangeShapeType="1"/>
          </p:cNvSpPr>
          <p:nvPr/>
        </p:nvSpPr>
        <p:spPr bwMode="auto">
          <a:xfrm>
            <a:off x="1707548" y="3662187"/>
            <a:ext cx="1476413"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4" name="Freeform 500">
            <a:extLst>
              <a:ext uri="{FF2B5EF4-FFF2-40B4-BE49-F238E27FC236}">
                <a16:creationId xmlns:a16="http://schemas.microsoft.com/office/drawing/2014/main" id="{AFFD9417-883F-41C1-8A2E-EEEA1B4A0F7F}"/>
              </a:ext>
            </a:extLst>
          </p:cNvPr>
          <p:cNvSpPr>
            <a:spLocks noChangeArrowheads="1"/>
          </p:cNvSpPr>
          <p:nvPr/>
        </p:nvSpPr>
        <p:spPr bwMode="auto">
          <a:xfrm>
            <a:off x="3330139" y="3671760"/>
            <a:ext cx="194380" cy="151247"/>
          </a:xfrm>
          <a:custGeom>
            <a:avLst/>
            <a:gdLst>
              <a:gd name="T0" fmla="*/ 0 w 392"/>
              <a:gd name="T1" fmla="*/ 0 h 350"/>
              <a:gd name="T2" fmla="*/ 391 w 392"/>
              <a:gd name="T3" fmla="*/ 0 h 350"/>
              <a:gd name="T4" fmla="*/ 217 w 392"/>
              <a:gd name="T5" fmla="*/ 349 h 350"/>
            </a:gdLst>
            <a:ahLst/>
            <a:cxnLst>
              <a:cxn ang="0">
                <a:pos x="T0" y="T1"/>
              </a:cxn>
              <a:cxn ang="0">
                <a:pos x="T2" y="T3"/>
              </a:cxn>
              <a:cxn ang="0">
                <a:pos x="T4" y="T5"/>
              </a:cxn>
            </a:cxnLst>
            <a:rect l="0" t="0" r="r" b="b"/>
            <a:pathLst>
              <a:path w="392" h="350">
                <a:moveTo>
                  <a:pt x="0" y="0"/>
                </a:moveTo>
                <a:lnTo>
                  <a:pt x="391" y="0"/>
                </a:lnTo>
                <a:lnTo>
                  <a:pt x="217" y="34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5" name="Line 501">
            <a:extLst>
              <a:ext uri="{FF2B5EF4-FFF2-40B4-BE49-F238E27FC236}">
                <a16:creationId xmlns:a16="http://schemas.microsoft.com/office/drawing/2014/main" id="{A38A14A1-6B95-45A2-AD78-5B04D84F15D5}"/>
              </a:ext>
            </a:extLst>
          </p:cNvPr>
          <p:cNvSpPr>
            <a:spLocks noChangeShapeType="1"/>
          </p:cNvSpPr>
          <p:nvPr/>
        </p:nvSpPr>
        <p:spPr bwMode="auto">
          <a:xfrm flipH="1">
            <a:off x="3033264" y="4144643"/>
            <a:ext cx="286109" cy="495859"/>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6" name="Freeform 502">
            <a:extLst>
              <a:ext uri="{FF2B5EF4-FFF2-40B4-BE49-F238E27FC236}">
                <a16:creationId xmlns:a16="http://schemas.microsoft.com/office/drawing/2014/main" id="{9FBA4432-7A17-436E-8127-406F22D09DB3}"/>
              </a:ext>
            </a:extLst>
          </p:cNvPr>
          <p:cNvSpPr>
            <a:spLocks noChangeArrowheads="1"/>
          </p:cNvSpPr>
          <p:nvPr/>
        </p:nvSpPr>
        <p:spPr bwMode="auto">
          <a:xfrm>
            <a:off x="2856355" y="4803235"/>
            <a:ext cx="194381" cy="153161"/>
          </a:xfrm>
          <a:custGeom>
            <a:avLst/>
            <a:gdLst>
              <a:gd name="T0" fmla="*/ 176 w 392"/>
              <a:gd name="T1" fmla="*/ 0 h 351"/>
              <a:gd name="T2" fmla="*/ 0 w 392"/>
              <a:gd name="T3" fmla="*/ 350 h 351"/>
              <a:gd name="T4" fmla="*/ 391 w 392"/>
              <a:gd name="T5" fmla="*/ 350 h 351"/>
            </a:gdLst>
            <a:ahLst/>
            <a:cxnLst>
              <a:cxn ang="0">
                <a:pos x="T0" y="T1"/>
              </a:cxn>
              <a:cxn ang="0">
                <a:pos x="T2" y="T3"/>
              </a:cxn>
              <a:cxn ang="0">
                <a:pos x="T4" y="T5"/>
              </a:cxn>
            </a:cxnLst>
            <a:rect l="0" t="0" r="r" b="b"/>
            <a:pathLst>
              <a:path w="392" h="351">
                <a:moveTo>
                  <a:pt x="176" y="0"/>
                </a:moveTo>
                <a:lnTo>
                  <a:pt x="0" y="350"/>
                </a:lnTo>
                <a:lnTo>
                  <a:pt x="391" y="35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7" name="Line 503">
            <a:extLst>
              <a:ext uri="{FF2B5EF4-FFF2-40B4-BE49-F238E27FC236}">
                <a16:creationId xmlns:a16="http://schemas.microsoft.com/office/drawing/2014/main" id="{26397C7A-DF6B-400F-8BDD-6B5A2E111333}"/>
              </a:ext>
            </a:extLst>
          </p:cNvPr>
          <p:cNvSpPr>
            <a:spLocks noChangeShapeType="1"/>
          </p:cNvSpPr>
          <p:nvPr/>
        </p:nvSpPr>
        <p:spPr bwMode="auto">
          <a:xfrm>
            <a:off x="3496282" y="4956395"/>
            <a:ext cx="1559407"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8" name="Freeform 504">
            <a:extLst>
              <a:ext uri="{FF2B5EF4-FFF2-40B4-BE49-F238E27FC236}">
                <a16:creationId xmlns:a16="http://schemas.microsoft.com/office/drawing/2014/main" id="{487B68DD-5F4E-414A-AE04-CF22A5BCB2EE}"/>
              </a:ext>
            </a:extLst>
          </p:cNvPr>
          <p:cNvSpPr>
            <a:spLocks noChangeArrowheads="1"/>
          </p:cNvSpPr>
          <p:nvPr/>
        </p:nvSpPr>
        <p:spPr bwMode="auto">
          <a:xfrm>
            <a:off x="5274092" y="4787919"/>
            <a:ext cx="222773" cy="168477"/>
          </a:xfrm>
          <a:custGeom>
            <a:avLst/>
            <a:gdLst>
              <a:gd name="T0" fmla="*/ 0 w 451"/>
              <a:gd name="T1" fmla="*/ 387 h 388"/>
              <a:gd name="T2" fmla="*/ 390 w 451"/>
              <a:gd name="T3" fmla="*/ 387 h 388"/>
              <a:gd name="T4" fmla="*/ 450 w 451"/>
              <a:gd name="T5" fmla="*/ 0 h 388"/>
            </a:gdLst>
            <a:ahLst/>
            <a:cxnLst>
              <a:cxn ang="0">
                <a:pos x="T0" y="T1"/>
              </a:cxn>
              <a:cxn ang="0">
                <a:pos x="T2" y="T3"/>
              </a:cxn>
              <a:cxn ang="0">
                <a:pos x="T4" y="T5"/>
              </a:cxn>
            </a:cxnLst>
            <a:rect l="0" t="0" r="r" b="b"/>
            <a:pathLst>
              <a:path w="451" h="388">
                <a:moveTo>
                  <a:pt x="0" y="387"/>
                </a:moveTo>
                <a:lnTo>
                  <a:pt x="390" y="387"/>
                </a:lnTo>
                <a:lnTo>
                  <a:pt x="450"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9" name="Freeform 505">
            <a:extLst>
              <a:ext uri="{FF2B5EF4-FFF2-40B4-BE49-F238E27FC236}">
                <a16:creationId xmlns:a16="http://schemas.microsoft.com/office/drawing/2014/main" id="{E71758C3-1E3B-44E8-9034-DFB6947DAE6A}"/>
              </a:ext>
            </a:extLst>
          </p:cNvPr>
          <p:cNvSpPr>
            <a:spLocks noChangeArrowheads="1"/>
          </p:cNvSpPr>
          <p:nvPr/>
        </p:nvSpPr>
        <p:spPr bwMode="auto">
          <a:xfrm>
            <a:off x="5547097" y="4339923"/>
            <a:ext cx="224957" cy="168477"/>
          </a:xfrm>
          <a:custGeom>
            <a:avLst/>
            <a:gdLst>
              <a:gd name="T0" fmla="*/ 0 w 452"/>
              <a:gd name="T1" fmla="*/ 387 h 388"/>
              <a:gd name="T2" fmla="*/ 60 w 452"/>
              <a:gd name="T3" fmla="*/ 0 h 388"/>
              <a:gd name="T4" fmla="*/ 451 w 452"/>
              <a:gd name="T5" fmla="*/ 0 h 388"/>
            </a:gdLst>
            <a:ahLst/>
            <a:cxnLst>
              <a:cxn ang="0">
                <a:pos x="T0" y="T1"/>
              </a:cxn>
              <a:cxn ang="0">
                <a:pos x="T2" y="T3"/>
              </a:cxn>
              <a:cxn ang="0">
                <a:pos x="T4" y="T5"/>
              </a:cxn>
            </a:cxnLst>
            <a:rect l="0" t="0" r="r" b="b"/>
            <a:pathLst>
              <a:path w="452" h="388">
                <a:moveTo>
                  <a:pt x="0" y="387"/>
                </a:moveTo>
                <a:lnTo>
                  <a:pt x="60" y="0"/>
                </a:lnTo>
                <a:lnTo>
                  <a:pt x="451"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0" name="Line 506">
            <a:extLst>
              <a:ext uri="{FF2B5EF4-FFF2-40B4-BE49-F238E27FC236}">
                <a16:creationId xmlns:a16="http://schemas.microsoft.com/office/drawing/2014/main" id="{99F0F544-35D8-4284-BFBF-B74D60924692}"/>
              </a:ext>
            </a:extLst>
          </p:cNvPr>
          <p:cNvSpPr>
            <a:spLocks noChangeShapeType="1"/>
          </p:cNvSpPr>
          <p:nvPr/>
        </p:nvSpPr>
        <p:spPr bwMode="auto">
          <a:xfrm>
            <a:off x="6265647" y="4339923"/>
            <a:ext cx="738207"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1" name="Freeform 507">
            <a:extLst>
              <a:ext uri="{FF2B5EF4-FFF2-40B4-BE49-F238E27FC236}">
                <a16:creationId xmlns:a16="http://schemas.microsoft.com/office/drawing/2014/main" id="{43BD04E4-CD4B-4B6C-926F-FF1D1675249E}"/>
              </a:ext>
            </a:extLst>
          </p:cNvPr>
          <p:cNvSpPr>
            <a:spLocks noChangeArrowheads="1"/>
          </p:cNvSpPr>
          <p:nvPr/>
        </p:nvSpPr>
        <p:spPr bwMode="auto">
          <a:xfrm>
            <a:off x="7246283" y="4339924"/>
            <a:ext cx="242429" cy="164647"/>
          </a:xfrm>
          <a:custGeom>
            <a:avLst/>
            <a:gdLst>
              <a:gd name="T0" fmla="*/ 0 w 489"/>
              <a:gd name="T1" fmla="*/ 0 h 379"/>
              <a:gd name="T2" fmla="*/ 391 w 489"/>
              <a:gd name="T3" fmla="*/ 0 h 379"/>
              <a:gd name="T4" fmla="*/ 488 w 489"/>
              <a:gd name="T5" fmla="*/ 378 h 379"/>
            </a:gdLst>
            <a:ahLst/>
            <a:cxnLst>
              <a:cxn ang="0">
                <a:pos x="T0" y="T1"/>
              </a:cxn>
              <a:cxn ang="0">
                <a:pos x="T2" y="T3"/>
              </a:cxn>
              <a:cxn ang="0">
                <a:pos x="T4" y="T5"/>
              </a:cxn>
            </a:cxnLst>
            <a:rect l="0" t="0" r="r" b="b"/>
            <a:pathLst>
              <a:path w="489" h="379">
                <a:moveTo>
                  <a:pt x="0" y="0"/>
                </a:moveTo>
                <a:lnTo>
                  <a:pt x="391" y="0"/>
                </a:lnTo>
                <a:lnTo>
                  <a:pt x="488" y="378"/>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2" name="Freeform 508">
            <a:extLst>
              <a:ext uri="{FF2B5EF4-FFF2-40B4-BE49-F238E27FC236}">
                <a16:creationId xmlns:a16="http://schemas.microsoft.com/office/drawing/2014/main" id="{7053B8BD-40A0-44E6-86D9-B29AD54AEBDA}"/>
              </a:ext>
            </a:extLst>
          </p:cNvPr>
          <p:cNvSpPr>
            <a:spLocks noChangeArrowheads="1"/>
          </p:cNvSpPr>
          <p:nvPr/>
        </p:nvSpPr>
        <p:spPr bwMode="auto">
          <a:xfrm>
            <a:off x="7571705" y="4791748"/>
            <a:ext cx="242428" cy="164647"/>
          </a:xfrm>
          <a:custGeom>
            <a:avLst/>
            <a:gdLst>
              <a:gd name="T0" fmla="*/ 0 w 490"/>
              <a:gd name="T1" fmla="*/ 0 h 380"/>
              <a:gd name="T2" fmla="*/ 95 w 490"/>
              <a:gd name="T3" fmla="*/ 379 h 380"/>
              <a:gd name="T4" fmla="*/ 489 w 490"/>
              <a:gd name="T5" fmla="*/ 379 h 380"/>
            </a:gdLst>
            <a:ahLst/>
            <a:cxnLst>
              <a:cxn ang="0">
                <a:pos x="T0" y="T1"/>
              </a:cxn>
              <a:cxn ang="0">
                <a:pos x="T2" y="T3"/>
              </a:cxn>
              <a:cxn ang="0">
                <a:pos x="T4" y="T5"/>
              </a:cxn>
            </a:cxnLst>
            <a:rect l="0" t="0" r="r" b="b"/>
            <a:pathLst>
              <a:path w="490" h="380">
                <a:moveTo>
                  <a:pt x="0" y="0"/>
                </a:moveTo>
                <a:lnTo>
                  <a:pt x="95" y="379"/>
                </a:lnTo>
                <a:lnTo>
                  <a:pt x="489" y="37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3" name="Line 509">
            <a:extLst>
              <a:ext uri="{FF2B5EF4-FFF2-40B4-BE49-F238E27FC236}">
                <a16:creationId xmlns:a16="http://schemas.microsoft.com/office/drawing/2014/main" id="{E2687BDA-C6B8-452B-BEFE-741DF115A6E9}"/>
              </a:ext>
            </a:extLst>
          </p:cNvPr>
          <p:cNvSpPr>
            <a:spLocks noChangeShapeType="1"/>
          </p:cNvSpPr>
          <p:nvPr/>
        </p:nvSpPr>
        <p:spPr bwMode="auto">
          <a:xfrm>
            <a:off x="8261863" y="4956395"/>
            <a:ext cx="666132"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4" name="Freeform 510">
            <a:extLst>
              <a:ext uri="{FF2B5EF4-FFF2-40B4-BE49-F238E27FC236}">
                <a16:creationId xmlns:a16="http://schemas.microsoft.com/office/drawing/2014/main" id="{DBDFAE78-DE36-4FF8-A1E3-47058C6A39AA}"/>
              </a:ext>
            </a:extLst>
          </p:cNvPr>
          <p:cNvSpPr>
            <a:spLocks noChangeArrowheads="1"/>
          </p:cNvSpPr>
          <p:nvPr/>
        </p:nvSpPr>
        <p:spPr bwMode="auto">
          <a:xfrm>
            <a:off x="9157320" y="4956395"/>
            <a:ext cx="277373" cy="153161"/>
          </a:xfrm>
          <a:custGeom>
            <a:avLst/>
            <a:gdLst>
              <a:gd name="T0" fmla="*/ 0 w 558"/>
              <a:gd name="T1" fmla="*/ 0 h 354"/>
              <a:gd name="T2" fmla="*/ 390 w 558"/>
              <a:gd name="T3" fmla="*/ 0 h 354"/>
              <a:gd name="T4" fmla="*/ 557 w 558"/>
              <a:gd name="T5" fmla="*/ 353 h 354"/>
            </a:gdLst>
            <a:ahLst/>
            <a:cxnLst>
              <a:cxn ang="0">
                <a:pos x="T0" y="T1"/>
              </a:cxn>
              <a:cxn ang="0">
                <a:pos x="T2" y="T3"/>
              </a:cxn>
              <a:cxn ang="0">
                <a:pos x="T4" y="T5"/>
              </a:cxn>
            </a:cxnLst>
            <a:rect l="0" t="0" r="r" b="b"/>
            <a:pathLst>
              <a:path w="558" h="354">
                <a:moveTo>
                  <a:pt x="0" y="0"/>
                </a:moveTo>
                <a:lnTo>
                  <a:pt x="390" y="0"/>
                </a:lnTo>
                <a:lnTo>
                  <a:pt x="557"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5" name="Line 511">
            <a:extLst>
              <a:ext uri="{FF2B5EF4-FFF2-40B4-BE49-F238E27FC236}">
                <a16:creationId xmlns:a16="http://schemas.microsoft.com/office/drawing/2014/main" id="{587F3B88-17A3-425C-9D88-F859388AA57D}"/>
              </a:ext>
            </a:extLst>
          </p:cNvPr>
          <p:cNvSpPr>
            <a:spLocks noChangeShapeType="1"/>
          </p:cNvSpPr>
          <p:nvPr/>
        </p:nvSpPr>
        <p:spPr bwMode="auto">
          <a:xfrm>
            <a:off x="9600680" y="5423536"/>
            <a:ext cx="253349" cy="47288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6" name="Freeform 512">
            <a:extLst>
              <a:ext uri="{FF2B5EF4-FFF2-40B4-BE49-F238E27FC236}">
                <a16:creationId xmlns:a16="http://schemas.microsoft.com/office/drawing/2014/main" id="{4B695678-106E-4494-BF4C-4DCBE74A4D52}"/>
              </a:ext>
            </a:extLst>
          </p:cNvPr>
          <p:cNvSpPr>
            <a:spLocks noChangeArrowheads="1"/>
          </p:cNvSpPr>
          <p:nvPr/>
        </p:nvSpPr>
        <p:spPr bwMode="auto">
          <a:xfrm>
            <a:off x="9941391" y="6053410"/>
            <a:ext cx="279557" cy="153161"/>
          </a:xfrm>
          <a:custGeom>
            <a:avLst/>
            <a:gdLst>
              <a:gd name="T0" fmla="*/ 0 w 563"/>
              <a:gd name="T1" fmla="*/ 0 h 354"/>
              <a:gd name="T2" fmla="*/ 162 w 563"/>
              <a:gd name="T3" fmla="*/ 353 h 354"/>
              <a:gd name="T4" fmla="*/ 562 w 563"/>
              <a:gd name="T5" fmla="*/ 353 h 354"/>
            </a:gdLst>
            <a:ahLst/>
            <a:cxnLst>
              <a:cxn ang="0">
                <a:pos x="T0" y="T1"/>
              </a:cxn>
              <a:cxn ang="0">
                <a:pos x="T2" y="T3"/>
              </a:cxn>
              <a:cxn ang="0">
                <a:pos x="T4" y="T5"/>
              </a:cxn>
            </a:cxnLst>
            <a:rect l="0" t="0" r="r" b="b"/>
            <a:pathLst>
              <a:path w="563" h="354">
                <a:moveTo>
                  <a:pt x="0" y="0"/>
                </a:moveTo>
                <a:lnTo>
                  <a:pt x="162" y="353"/>
                </a:lnTo>
                <a:lnTo>
                  <a:pt x="562"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7" name="Line 513">
            <a:extLst>
              <a:ext uri="{FF2B5EF4-FFF2-40B4-BE49-F238E27FC236}">
                <a16:creationId xmlns:a16="http://schemas.microsoft.com/office/drawing/2014/main" id="{787159D2-98DF-4C99-BD31-491FC56A224C}"/>
              </a:ext>
            </a:extLst>
          </p:cNvPr>
          <p:cNvSpPr>
            <a:spLocks noChangeShapeType="1"/>
          </p:cNvSpPr>
          <p:nvPr/>
        </p:nvSpPr>
        <p:spPr bwMode="auto">
          <a:xfrm>
            <a:off x="10546371" y="6206572"/>
            <a:ext cx="495777" cy="1914"/>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nvGrpSpPr>
          <p:cNvPr id="324" name="Group 323">
            <a:extLst>
              <a:ext uri="{FF2B5EF4-FFF2-40B4-BE49-F238E27FC236}">
                <a16:creationId xmlns:a16="http://schemas.microsoft.com/office/drawing/2014/main" id="{65577956-BCA5-45C3-925C-911A3EBCE776}"/>
              </a:ext>
            </a:extLst>
          </p:cNvPr>
          <p:cNvGrpSpPr/>
          <p:nvPr/>
        </p:nvGrpSpPr>
        <p:grpSpPr>
          <a:xfrm>
            <a:off x="9424852" y="4551074"/>
            <a:ext cx="649740" cy="917369"/>
            <a:chOff x="1135341" y="2464233"/>
            <a:chExt cx="902009" cy="1152535"/>
          </a:xfrm>
        </p:grpSpPr>
        <p:sp>
          <p:nvSpPr>
            <p:cNvPr id="258" name="Freeform 514">
              <a:extLst>
                <a:ext uri="{FF2B5EF4-FFF2-40B4-BE49-F238E27FC236}">
                  <a16:creationId xmlns:a16="http://schemas.microsoft.com/office/drawing/2014/main" id="{283909C1-FA81-4CAA-9FCF-BFA7C6F9670D}"/>
                </a:ext>
              </a:extLst>
            </p:cNvPr>
            <p:cNvSpPr>
              <a:spLocks noChangeArrowheads="1"/>
            </p:cNvSpPr>
            <p:nvPr/>
          </p:nvSpPr>
          <p:spPr bwMode="auto">
            <a:xfrm>
              <a:off x="1135341" y="2464233"/>
              <a:ext cx="902009" cy="1152535"/>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E74958"/>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9" name="Freeform 515">
              <a:extLst>
                <a:ext uri="{FF2B5EF4-FFF2-40B4-BE49-F238E27FC236}">
                  <a16:creationId xmlns:a16="http://schemas.microsoft.com/office/drawing/2014/main" id="{5A8225A1-4DCB-4A1F-9387-983782408551}"/>
                </a:ext>
              </a:extLst>
            </p:cNvPr>
            <p:cNvSpPr>
              <a:spLocks noChangeArrowheads="1"/>
            </p:cNvSpPr>
            <p:nvPr/>
          </p:nvSpPr>
          <p:spPr bwMode="auto">
            <a:xfrm>
              <a:off x="1585253" y="2464233"/>
              <a:ext cx="452096" cy="1152535"/>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rgbClr val="E74958">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0" name="Freeform 516">
              <a:extLst>
                <a:ext uri="{FF2B5EF4-FFF2-40B4-BE49-F238E27FC236}">
                  <a16:creationId xmlns:a16="http://schemas.microsoft.com/office/drawing/2014/main" id="{5A15FE36-1677-4C6E-A1D4-E1F663E04058}"/>
                </a:ext>
              </a:extLst>
            </p:cNvPr>
            <p:cNvSpPr>
              <a:spLocks noChangeArrowheads="1"/>
            </p:cNvSpPr>
            <p:nvPr/>
          </p:nvSpPr>
          <p:spPr bwMode="auto">
            <a:xfrm>
              <a:off x="1246726" y="2561872"/>
              <a:ext cx="677054" cy="59349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17" name="Group 316">
            <a:extLst>
              <a:ext uri="{FF2B5EF4-FFF2-40B4-BE49-F238E27FC236}">
                <a16:creationId xmlns:a16="http://schemas.microsoft.com/office/drawing/2014/main" id="{1B50C7BD-6E94-4EF0-A8BD-A492F6E98E84}"/>
              </a:ext>
            </a:extLst>
          </p:cNvPr>
          <p:cNvGrpSpPr/>
          <p:nvPr/>
        </p:nvGrpSpPr>
        <p:grpSpPr>
          <a:xfrm>
            <a:off x="7945189" y="4216003"/>
            <a:ext cx="649740" cy="901243"/>
            <a:chOff x="7252862" y="1563191"/>
            <a:chExt cx="902009" cy="1152535"/>
          </a:xfrm>
        </p:grpSpPr>
        <p:sp>
          <p:nvSpPr>
            <p:cNvPr id="262" name="Freeform 518">
              <a:extLst>
                <a:ext uri="{FF2B5EF4-FFF2-40B4-BE49-F238E27FC236}">
                  <a16:creationId xmlns:a16="http://schemas.microsoft.com/office/drawing/2014/main" id="{226A4C42-93D0-47D4-B567-51FAD3017CF5}"/>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3" name="Freeform 519">
              <a:extLst>
                <a:ext uri="{FF2B5EF4-FFF2-40B4-BE49-F238E27FC236}">
                  <a16:creationId xmlns:a16="http://schemas.microsoft.com/office/drawing/2014/main" id="{19F5077C-4EBE-4E64-A1B8-E0664FA3DF9F}"/>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4" name="Freeform 520">
              <a:extLst>
                <a:ext uri="{FF2B5EF4-FFF2-40B4-BE49-F238E27FC236}">
                  <a16:creationId xmlns:a16="http://schemas.microsoft.com/office/drawing/2014/main" id="{8C188E97-6F01-4477-AB0A-62CE8EFE8C7E}"/>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275" name="TextBox 274">
            <a:extLst>
              <a:ext uri="{FF2B5EF4-FFF2-40B4-BE49-F238E27FC236}">
                <a16:creationId xmlns:a16="http://schemas.microsoft.com/office/drawing/2014/main" id="{A2561517-F6F7-4C19-A70B-D5A5B194F3F9}"/>
              </a:ext>
            </a:extLst>
          </p:cNvPr>
          <p:cNvSpPr txBox="1"/>
          <p:nvPr/>
        </p:nvSpPr>
        <p:spPr>
          <a:xfrm>
            <a:off x="2644073" y="2251598"/>
            <a:ext cx="1468672"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rPr>
              <a:t>Introduction</a:t>
            </a:r>
          </a:p>
        </p:txBody>
      </p:sp>
      <p:sp>
        <p:nvSpPr>
          <p:cNvPr id="307" name="TextBox 306">
            <a:extLst>
              <a:ext uri="{FF2B5EF4-FFF2-40B4-BE49-F238E27FC236}">
                <a16:creationId xmlns:a16="http://schemas.microsoft.com/office/drawing/2014/main" id="{21A063FC-74EC-4AE3-A5C6-FBAEA91B50F8}"/>
              </a:ext>
            </a:extLst>
          </p:cNvPr>
          <p:cNvSpPr txBox="1"/>
          <p:nvPr/>
        </p:nvSpPr>
        <p:spPr>
          <a:xfrm>
            <a:off x="2782384" y="5423536"/>
            <a:ext cx="1502335"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rPr>
              <a:t>Components</a:t>
            </a:r>
          </a:p>
        </p:txBody>
      </p:sp>
      <p:sp>
        <p:nvSpPr>
          <p:cNvPr id="311" name="TextBox 310">
            <a:extLst>
              <a:ext uri="{FF2B5EF4-FFF2-40B4-BE49-F238E27FC236}">
                <a16:creationId xmlns:a16="http://schemas.microsoft.com/office/drawing/2014/main" id="{991FE8B0-461A-49AB-B4A9-00A1A91B7EB8}"/>
              </a:ext>
            </a:extLst>
          </p:cNvPr>
          <p:cNvSpPr txBox="1"/>
          <p:nvPr/>
        </p:nvSpPr>
        <p:spPr>
          <a:xfrm>
            <a:off x="5176336" y="5302507"/>
            <a:ext cx="1468672"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Architecture</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grpSp>
        <p:nvGrpSpPr>
          <p:cNvPr id="319" name="Group 318">
            <a:extLst>
              <a:ext uri="{FF2B5EF4-FFF2-40B4-BE49-F238E27FC236}">
                <a16:creationId xmlns:a16="http://schemas.microsoft.com/office/drawing/2014/main" id="{AE0A988A-B35C-4422-8424-4CA873E23BE8}"/>
              </a:ext>
            </a:extLst>
          </p:cNvPr>
          <p:cNvGrpSpPr/>
          <p:nvPr/>
        </p:nvGrpSpPr>
        <p:grpSpPr>
          <a:xfrm>
            <a:off x="10867425" y="5332312"/>
            <a:ext cx="649740" cy="866601"/>
            <a:chOff x="2513209" y="3784716"/>
            <a:chExt cx="902010" cy="1152535"/>
          </a:xfrm>
        </p:grpSpPr>
        <p:sp>
          <p:nvSpPr>
            <p:cNvPr id="320" name="Freeform 522">
              <a:extLst>
                <a:ext uri="{FF2B5EF4-FFF2-40B4-BE49-F238E27FC236}">
                  <a16:creationId xmlns:a16="http://schemas.microsoft.com/office/drawing/2014/main" id="{E8085CB0-2481-4823-978D-89100B5ED171}"/>
                </a:ext>
              </a:extLst>
            </p:cNvPr>
            <p:cNvSpPr>
              <a:spLocks noChangeArrowheads="1"/>
            </p:cNvSpPr>
            <p:nvPr/>
          </p:nvSpPr>
          <p:spPr bwMode="auto">
            <a:xfrm>
              <a:off x="2513209" y="3784716"/>
              <a:ext cx="902010" cy="1152535"/>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rgbClr val="FF930E"/>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21" name="Freeform 523">
              <a:extLst>
                <a:ext uri="{FF2B5EF4-FFF2-40B4-BE49-F238E27FC236}">
                  <a16:creationId xmlns:a16="http://schemas.microsoft.com/office/drawing/2014/main" id="{3D766557-D570-4F3B-A4B2-4FFA185C9BBC}"/>
                </a:ext>
              </a:extLst>
            </p:cNvPr>
            <p:cNvSpPr>
              <a:spLocks noChangeArrowheads="1"/>
            </p:cNvSpPr>
            <p:nvPr/>
          </p:nvSpPr>
          <p:spPr bwMode="auto">
            <a:xfrm>
              <a:off x="2965306" y="3784716"/>
              <a:ext cx="449913" cy="1152535"/>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rgbClr val="FF930E">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22" name="Freeform 524">
              <a:extLst>
                <a:ext uri="{FF2B5EF4-FFF2-40B4-BE49-F238E27FC236}">
                  <a16:creationId xmlns:a16="http://schemas.microsoft.com/office/drawing/2014/main" id="{C41C515C-CAFC-4484-A109-251881E712FE}"/>
                </a:ext>
              </a:extLst>
            </p:cNvPr>
            <p:cNvSpPr>
              <a:spLocks noChangeArrowheads="1"/>
            </p:cNvSpPr>
            <p:nvPr/>
          </p:nvSpPr>
          <p:spPr bwMode="auto">
            <a:xfrm>
              <a:off x="2626779" y="3884270"/>
              <a:ext cx="677054" cy="591584"/>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326" name="TextBox 325">
            <a:extLst>
              <a:ext uri="{FF2B5EF4-FFF2-40B4-BE49-F238E27FC236}">
                <a16:creationId xmlns:a16="http://schemas.microsoft.com/office/drawing/2014/main" id="{971AAF4E-159A-4C13-8851-E9A7DF8447C0}"/>
              </a:ext>
            </a:extLst>
          </p:cNvPr>
          <p:cNvSpPr txBox="1"/>
          <p:nvPr/>
        </p:nvSpPr>
        <p:spPr>
          <a:xfrm>
            <a:off x="6355681" y="2894479"/>
            <a:ext cx="1011816"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Security</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28" name="TextBox 327">
            <a:extLst>
              <a:ext uri="{FF2B5EF4-FFF2-40B4-BE49-F238E27FC236}">
                <a16:creationId xmlns:a16="http://schemas.microsoft.com/office/drawing/2014/main" id="{FE2F8FB1-8D0B-473A-8593-5225A79EF4ED}"/>
              </a:ext>
            </a:extLst>
          </p:cNvPr>
          <p:cNvSpPr txBox="1"/>
          <p:nvPr/>
        </p:nvSpPr>
        <p:spPr>
          <a:xfrm>
            <a:off x="7439918" y="5251273"/>
            <a:ext cx="1383712"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Networking</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30" name="TextBox 329">
            <a:extLst>
              <a:ext uri="{FF2B5EF4-FFF2-40B4-BE49-F238E27FC236}">
                <a16:creationId xmlns:a16="http://schemas.microsoft.com/office/drawing/2014/main" id="{F66752A8-4086-436E-A9FA-2FEF26121065}"/>
              </a:ext>
            </a:extLst>
          </p:cNvPr>
          <p:cNvSpPr txBox="1"/>
          <p:nvPr/>
        </p:nvSpPr>
        <p:spPr>
          <a:xfrm>
            <a:off x="10466176" y="4882391"/>
            <a:ext cx="1338828"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Monitoring</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34" name="TextBox 333">
            <a:extLst>
              <a:ext uri="{FF2B5EF4-FFF2-40B4-BE49-F238E27FC236}">
                <a16:creationId xmlns:a16="http://schemas.microsoft.com/office/drawing/2014/main" id="{FE868E40-A2C2-4257-B9D4-9C152C25D56E}"/>
              </a:ext>
            </a:extLst>
          </p:cNvPr>
          <p:cNvSpPr txBox="1"/>
          <p:nvPr/>
        </p:nvSpPr>
        <p:spPr>
          <a:xfrm>
            <a:off x="9364373" y="4184918"/>
            <a:ext cx="1287533"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latin typeface="+mj-lt"/>
                <a:ea typeface="Lato Black" charset="0"/>
                <a:cs typeface="Lato Black" charset="0"/>
              </a:rPr>
              <a:t>Workloads</a:t>
            </a:r>
            <a:endParaRPr kumimoji="0" lang="en-US" sz="2000" i="0" u="none" strike="noStrike" kern="0" cap="none" spc="0" normalizeH="0" baseline="0" noProof="0" dirty="0">
              <a:ln>
                <a:noFill/>
              </a:ln>
              <a:effectLst/>
              <a:uLnTx/>
              <a:uFillTx/>
              <a:latin typeface="+mj-lt"/>
              <a:ea typeface="Lato Black" charset="0"/>
              <a:cs typeface="Lato Black" charset="0"/>
            </a:endParaRPr>
          </a:p>
        </p:txBody>
      </p:sp>
      <p:grpSp>
        <p:nvGrpSpPr>
          <p:cNvPr id="335" name="Group 334">
            <a:extLst>
              <a:ext uri="{FF2B5EF4-FFF2-40B4-BE49-F238E27FC236}">
                <a16:creationId xmlns:a16="http://schemas.microsoft.com/office/drawing/2014/main" id="{3E10DCDF-5363-4B25-BFE6-F5C31412F14E}"/>
              </a:ext>
            </a:extLst>
          </p:cNvPr>
          <p:cNvGrpSpPr/>
          <p:nvPr/>
        </p:nvGrpSpPr>
        <p:grpSpPr>
          <a:xfrm>
            <a:off x="3017989" y="2685881"/>
            <a:ext cx="649740" cy="901244"/>
            <a:chOff x="4225900" y="3782127"/>
            <a:chExt cx="902009" cy="1152535"/>
          </a:xfrm>
        </p:grpSpPr>
        <p:sp>
          <p:nvSpPr>
            <p:cNvPr id="336" name="Freeform 526">
              <a:extLst>
                <a:ext uri="{FF2B5EF4-FFF2-40B4-BE49-F238E27FC236}">
                  <a16:creationId xmlns:a16="http://schemas.microsoft.com/office/drawing/2014/main" id="{98A30C36-6265-4458-99AA-C15569151C71}"/>
                </a:ext>
              </a:extLst>
            </p:cNvPr>
            <p:cNvSpPr>
              <a:spLocks noChangeArrowheads="1"/>
            </p:cNvSpPr>
            <p:nvPr/>
          </p:nvSpPr>
          <p:spPr bwMode="auto">
            <a:xfrm>
              <a:off x="4225900" y="3782127"/>
              <a:ext cx="902009" cy="1152535"/>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rgbClr val="FFCE51"/>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37" name="Freeform 527">
              <a:extLst>
                <a:ext uri="{FF2B5EF4-FFF2-40B4-BE49-F238E27FC236}">
                  <a16:creationId xmlns:a16="http://schemas.microsoft.com/office/drawing/2014/main" id="{81C4B21D-9784-4EEC-B5FC-F4F7A5BC8D01}"/>
                </a:ext>
              </a:extLst>
            </p:cNvPr>
            <p:cNvSpPr>
              <a:spLocks noChangeArrowheads="1"/>
            </p:cNvSpPr>
            <p:nvPr/>
          </p:nvSpPr>
          <p:spPr bwMode="auto">
            <a:xfrm>
              <a:off x="4675812" y="3782127"/>
              <a:ext cx="452096" cy="1152535"/>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rgbClr val="FFCE51">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38" name="Freeform 528">
              <a:extLst>
                <a:ext uri="{FF2B5EF4-FFF2-40B4-BE49-F238E27FC236}">
                  <a16:creationId xmlns:a16="http://schemas.microsoft.com/office/drawing/2014/main" id="{D74A8E82-5DE4-4E00-932B-67F4BC3E4EAC}"/>
                </a:ext>
              </a:extLst>
            </p:cNvPr>
            <p:cNvSpPr>
              <a:spLocks noChangeArrowheads="1"/>
            </p:cNvSpPr>
            <p:nvPr/>
          </p:nvSpPr>
          <p:spPr bwMode="auto">
            <a:xfrm>
              <a:off x="4339470" y="3881681"/>
              <a:ext cx="674869" cy="591584"/>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39" name="Group 338">
            <a:extLst>
              <a:ext uri="{FF2B5EF4-FFF2-40B4-BE49-F238E27FC236}">
                <a16:creationId xmlns:a16="http://schemas.microsoft.com/office/drawing/2014/main" id="{F20825AF-F5EB-4A0F-BD67-AE31A7F4A7E9}"/>
              </a:ext>
            </a:extLst>
          </p:cNvPr>
          <p:cNvGrpSpPr/>
          <p:nvPr/>
        </p:nvGrpSpPr>
        <p:grpSpPr>
          <a:xfrm>
            <a:off x="3296602" y="4204485"/>
            <a:ext cx="649740" cy="901243"/>
            <a:chOff x="7252862" y="1563191"/>
            <a:chExt cx="902009" cy="1152535"/>
          </a:xfrm>
        </p:grpSpPr>
        <p:sp>
          <p:nvSpPr>
            <p:cNvPr id="340" name="Freeform 518">
              <a:extLst>
                <a:ext uri="{FF2B5EF4-FFF2-40B4-BE49-F238E27FC236}">
                  <a16:creationId xmlns:a16="http://schemas.microsoft.com/office/drawing/2014/main" id="{2001C161-8F09-4FE1-9983-3D4E92469CAF}"/>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1" name="Freeform 519">
              <a:extLst>
                <a:ext uri="{FF2B5EF4-FFF2-40B4-BE49-F238E27FC236}">
                  <a16:creationId xmlns:a16="http://schemas.microsoft.com/office/drawing/2014/main" id="{576AC956-33D4-46FB-A2BB-D42AD002FBC2}"/>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2" name="Freeform 520">
              <a:extLst>
                <a:ext uri="{FF2B5EF4-FFF2-40B4-BE49-F238E27FC236}">
                  <a16:creationId xmlns:a16="http://schemas.microsoft.com/office/drawing/2014/main" id="{1AC2D1F1-E1F8-4700-A442-A948B5D00D8A}"/>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51" name="Group 350">
            <a:extLst>
              <a:ext uri="{FF2B5EF4-FFF2-40B4-BE49-F238E27FC236}">
                <a16:creationId xmlns:a16="http://schemas.microsoft.com/office/drawing/2014/main" id="{5D7190C2-6A11-4795-909B-A381CFF3A66E}"/>
              </a:ext>
            </a:extLst>
          </p:cNvPr>
          <p:cNvGrpSpPr/>
          <p:nvPr/>
        </p:nvGrpSpPr>
        <p:grpSpPr>
          <a:xfrm>
            <a:off x="5228709" y="4161297"/>
            <a:ext cx="649740" cy="901243"/>
            <a:chOff x="7252862" y="1563191"/>
            <a:chExt cx="902009" cy="1152535"/>
          </a:xfrm>
        </p:grpSpPr>
        <p:sp>
          <p:nvSpPr>
            <p:cNvPr id="352" name="Freeform 518">
              <a:extLst>
                <a:ext uri="{FF2B5EF4-FFF2-40B4-BE49-F238E27FC236}">
                  <a16:creationId xmlns:a16="http://schemas.microsoft.com/office/drawing/2014/main" id="{F4711334-3DB9-4885-ADC5-D4AD5D8D0EB5}"/>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3" name="Freeform 519">
              <a:extLst>
                <a:ext uri="{FF2B5EF4-FFF2-40B4-BE49-F238E27FC236}">
                  <a16:creationId xmlns:a16="http://schemas.microsoft.com/office/drawing/2014/main" id="{117EEF47-AE9A-4ABC-B776-D17DAE1F9C41}"/>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4" name="Freeform 520">
              <a:extLst>
                <a:ext uri="{FF2B5EF4-FFF2-40B4-BE49-F238E27FC236}">
                  <a16:creationId xmlns:a16="http://schemas.microsoft.com/office/drawing/2014/main" id="{7D45908B-A458-4652-85F6-5F67ACFE4838}"/>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55" name="Group 354">
            <a:extLst>
              <a:ext uri="{FF2B5EF4-FFF2-40B4-BE49-F238E27FC236}">
                <a16:creationId xmlns:a16="http://schemas.microsoft.com/office/drawing/2014/main" id="{18061144-44FC-45E0-A9AB-797A0F53473F}"/>
              </a:ext>
            </a:extLst>
          </p:cNvPr>
          <p:cNvGrpSpPr/>
          <p:nvPr/>
        </p:nvGrpSpPr>
        <p:grpSpPr>
          <a:xfrm>
            <a:off x="6548605" y="3303241"/>
            <a:ext cx="649740" cy="901244"/>
            <a:chOff x="4225900" y="3782127"/>
            <a:chExt cx="902009" cy="1152535"/>
          </a:xfrm>
        </p:grpSpPr>
        <p:sp>
          <p:nvSpPr>
            <p:cNvPr id="356" name="Freeform 526">
              <a:extLst>
                <a:ext uri="{FF2B5EF4-FFF2-40B4-BE49-F238E27FC236}">
                  <a16:creationId xmlns:a16="http://schemas.microsoft.com/office/drawing/2014/main" id="{BEC4F793-1FB4-4093-B59B-4FC4DD83B06D}"/>
                </a:ext>
              </a:extLst>
            </p:cNvPr>
            <p:cNvSpPr>
              <a:spLocks noChangeArrowheads="1"/>
            </p:cNvSpPr>
            <p:nvPr/>
          </p:nvSpPr>
          <p:spPr bwMode="auto">
            <a:xfrm>
              <a:off x="4225900" y="3782127"/>
              <a:ext cx="902009" cy="1152535"/>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rgbClr val="FFCE51"/>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7" name="Freeform 527">
              <a:extLst>
                <a:ext uri="{FF2B5EF4-FFF2-40B4-BE49-F238E27FC236}">
                  <a16:creationId xmlns:a16="http://schemas.microsoft.com/office/drawing/2014/main" id="{85DECFD1-D4AD-4C33-865F-881CB5D4760A}"/>
                </a:ext>
              </a:extLst>
            </p:cNvPr>
            <p:cNvSpPr>
              <a:spLocks noChangeArrowheads="1"/>
            </p:cNvSpPr>
            <p:nvPr/>
          </p:nvSpPr>
          <p:spPr bwMode="auto">
            <a:xfrm>
              <a:off x="4675812" y="3782127"/>
              <a:ext cx="452096" cy="1152535"/>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rgbClr val="FFCE51">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8" name="Freeform 528">
              <a:extLst>
                <a:ext uri="{FF2B5EF4-FFF2-40B4-BE49-F238E27FC236}">
                  <a16:creationId xmlns:a16="http://schemas.microsoft.com/office/drawing/2014/main" id="{5E43F231-54FF-4312-B961-680E22793218}"/>
                </a:ext>
              </a:extLst>
            </p:cNvPr>
            <p:cNvSpPr>
              <a:spLocks noChangeArrowheads="1"/>
            </p:cNvSpPr>
            <p:nvPr/>
          </p:nvSpPr>
          <p:spPr bwMode="auto">
            <a:xfrm>
              <a:off x="4339470" y="3881681"/>
              <a:ext cx="674869" cy="591584"/>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75" name="TextBox 74">
            <a:extLst>
              <a:ext uri="{FF2B5EF4-FFF2-40B4-BE49-F238E27FC236}">
                <a16:creationId xmlns:a16="http://schemas.microsoft.com/office/drawing/2014/main" id="{FEBEC1EB-883F-4480-88A5-EE766BDA8CB1}"/>
              </a:ext>
            </a:extLst>
          </p:cNvPr>
          <p:cNvSpPr txBox="1"/>
          <p:nvPr/>
        </p:nvSpPr>
        <p:spPr>
          <a:xfrm>
            <a:off x="48780" y="2209397"/>
            <a:ext cx="2273379"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smtClean="0">
                <a:ln>
                  <a:noFill/>
                </a:ln>
                <a:solidFill>
                  <a:srgbClr val="1C2835"/>
                </a:solidFill>
                <a:effectLst/>
                <a:uLnTx/>
                <a:uFillTx/>
                <a:latin typeface="+mj-lt"/>
                <a:ea typeface="Lato Black" charset="0"/>
                <a:cs typeface="Lato Black" charset="0"/>
              </a:rPr>
              <a:t>Deployment Models</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grpSp>
        <p:nvGrpSpPr>
          <p:cNvPr id="80" name="Group 79">
            <a:extLst>
              <a:ext uri="{FF2B5EF4-FFF2-40B4-BE49-F238E27FC236}">
                <a16:creationId xmlns:a16="http://schemas.microsoft.com/office/drawing/2014/main" id="{5A612318-3371-4770-A29F-CC6742A799DC}"/>
              </a:ext>
            </a:extLst>
          </p:cNvPr>
          <p:cNvGrpSpPr/>
          <p:nvPr/>
        </p:nvGrpSpPr>
        <p:grpSpPr>
          <a:xfrm>
            <a:off x="808233" y="2691104"/>
            <a:ext cx="649740" cy="866601"/>
            <a:chOff x="2513209" y="3784716"/>
            <a:chExt cx="902010" cy="1152535"/>
          </a:xfrm>
        </p:grpSpPr>
        <p:sp>
          <p:nvSpPr>
            <p:cNvPr id="81" name="Freeform 522">
              <a:extLst>
                <a:ext uri="{FF2B5EF4-FFF2-40B4-BE49-F238E27FC236}">
                  <a16:creationId xmlns:a16="http://schemas.microsoft.com/office/drawing/2014/main" id="{7A56553D-DFB0-4581-BC14-91E0DEFAF6F1}"/>
                </a:ext>
              </a:extLst>
            </p:cNvPr>
            <p:cNvSpPr>
              <a:spLocks noChangeArrowheads="1"/>
            </p:cNvSpPr>
            <p:nvPr/>
          </p:nvSpPr>
          <p:spPr bwMode="auto">
            <a:xfrm>
              <a:off x="2513209" y="3784716"/>
              <a:ext cx="902010" cy="1152535"/>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rgbClr val="FF930E"/>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2" name="Freeform 523">
              <a:extLst>
                <a:ext uri="{FF2B5EF4-FFF2-40B4-BE49-F238E27FC236}">
                  <a16:creationId xmlns:a16="http://schemas.microsoft.com/office/drawing/2014/main" id="{DD8EE3E7-911D-46EF-85B6-5D7B5539E797}"/>
                </a:ext>
              </a:extLst>
            </p:cNvPr>
            <p:cNvSpPr>
              <a:spLocks noChangeArrowheads="1"/>
            </p:cNvSpPr>
            <p:nvPr/>
          </p:nvSpPr>
          <p:spPr bwMode="auto">
            <a:xfrm>
              <a:off x="2965306" y="3784716"/>
              <a:ext cx="449913" cy="1152535"/>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rgbClr val="FF930E">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3" name="Freeform 524">
              <a:extLst>
                <a:ext uri="{FF2B5EF4-FFF2-40B4-BE49-F238E27FC236}">
                  <a16:creationId xmlns:a16="http://schemas.microsoft.com/office/drawing/2014/main" id="{91CE0910-6807-444C-A796-900621280F8A}"/>
                </a:ext>
              </a:extLst>
            </p:cNvPr>
            <p:cNvSpPr>
              <a:spLocks noChangeArrowheads="1"/>
            </p:cNvSpPr>
            <p:nvPr/>
          </p:nvSpPr>
          <p:spPr bwMode="auto">
            <a:xfrm>
              <a:off x="2626779" y="3884270"/>
              <a:ext cx="677054" cy="591584"/>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Tree>
    <p:extLst>
      <p:ext uri="{BB962C8B-B14F-4D97-AF65-F5344CB8AC3E}">
        <p14:creationId xmlns:p14="http://schemas.microsoft.com/office/powerpoint/2010/main" val="1905417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6091-5219-4B09-9491-E601947D34B6}"/>
              </a:ext>
            </a:extLst>
          </p:cNvPr>
          <p:cNvSpPr>
            <a:spLocks noGrp="1"/>
          </p:cNvSpPr>
          <p:nvPr>
            <p:ph type="title"/>
          </p:nvPr>
        </p:nvSpPr>
        <p:spPr/>
        <p:txBody>
          <a:bodyPr/>
          <a:lstStyle/>
          <a:p>
            <a:r>
              <a:rPr lang="en-IN" dirty="0"/>
              <a:t>Workloads</a:t>
            </a:r>
          </a:p>
        </p:txBody>
      </p:sp>
      <p:sp>
        <p:nvSpPr>
          <p:cNvPr id="3" name="Content Placeholder 2">
            <a:extLst>
              <a:ext uri="{FF2B5EF4-FFF2-40B4-BE49-F238E27FC236}">
                <a16:creationId xmlns:a16="http://schemas.microsoft.com/office/drawing/2014/main" id="{7FA69C3D-2C45-4ACC-B188-F98E09104306}"/>
              </a:ext>
            </a:extLst>
          </p:cNvPr>
          <p:cNvSpPr>
            <a:spLocks noGrp="1"/>
          </p:cNvSpPr>
          <p:nvPr>
            <p:ph idx="1"/>
          </p:nvPr>
        </p:nvSpPr>
        <p:spPr/>
        <p:txBody>
          <a:bodyPr>
            <a:normAutofit/>
          </a:bodyPr>
          <a:lstStyle/>
          <a:p>
            <a:pPr marL="0" indent="0">
              <a:lnSpc>
                <a:spcPct val="150000"/>
              </a:lnSpc>
              <a:buNone/>
            </a:pPr>
            <a:r>
              <a:rPr lang="en-IN" dirty="0" err="1"/>
              <a:t>ReplicaSet</a:t>
            </a:r>
            <a:endParaRPr lang="en-IN" dirty="0"/>
          </a:p>
          <a:p>
            <a:pPr marL="0" indent="0">
              <a:lnSpc>
                <a:spcPct val="150000"/>
              </a:lnSpc>
              <a:buNone/>
            </a:pPr>
            <a:r>
              <a:rPr lang="en-IN" dirty="0"/>
              <a:t>Deployment</a:t>
            </a:r>
          </a:p>
          <a:p>
            <a:pPr marL="0" indent="0">
              <a:lnSpc>
                <a:spcPct val="150000"/>
              </a:lnSpc>
              <a:buNone/>
            </a:pPr>
            <a:r>
              <a:rPr lang="en-IN" dirty="0" err="1"/>
              <a:t>DaemonSet</a:t>
            </a:r>
            <a:endParaRPr lang="en-IN" dirty="0"/>
          </a:p>
          <a:p>
            <a:pPr marL="0" indent="0">
              <a:lnSpc>
                <a:spcPct val="150000"/>
              </a:lnSpc>
              <a:buNone/>
            </a:pPr>
            <a:r>
              <a:rPr lang="en-IN" dirty="0" err="1"/>
              <a:t>StatefulSet</a:t>
            </a:r>
            <a:endParaRPr lang="en-IN" dirty="0"/>
          </a:p>
          <a:p>
            <a:pPr marL="0" indent="0">
              <a:lnSpc>
                <a:spcPct val="150000"/>
              </a:lnSpc>
              <a:buNone/>
            </a:pPr>
            <a:r>
              <a:rPr lang="en-IN" dirty="0" err="1" smtClean="0"/>
              <a:t>CronJob</a:t>
            </a:r>
            <a:endParaRPr lang="en-IN" dirty="0"/>
          </a:p>
        </p:txBody>
      </p:sp>
      <p:pic>
        <p:nvPicPr>
          <p:cNvPr id="4" name="Picture 3"/>
          <p:cNvPicPr>
            <a:picLocks noChangeAspect="1"/>
          </p:cNvPicPr>
          <p:nvPr/>
        </p:nvPicPr>
        <p:blipFill>
          <a:blip r:embed="rId3"/>
          <a:stretch>
            <a:fillRect/>
          </a:stretch>
        </p:blipFill>
        <p:spPr>
          <a:xfrm>
            <a:off x="8596764" y="3024639"/>
            <a:ext cx="3314700" cy="3638550"/>
          </a:xfrm>
          <a:prstGeom prst="rect">
            <a:avLst/>
          </a:prstGeom>
        </p:spPr>
      </p:pic>
    </p:spTree>
    <p:extLst>
      <p:ext uri="{BB962C8B-B14F-4D97-AF65-F5344CB8AC3E}">
        <p14:creationId xmlns:p14="http://schemas.microsoft.com/office/powerpoint/2010/main" val="861931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7C53-3BB3-4E9D-8BBD-ACFE2FB63C85}"/>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D2B3C571-70EA-4017-B177-D9A14047C5D9}"/>
              </a:ext>
            </a:extLst>
          </p:cNvPr>
          <p:cNvSpPr>
            <a:spLocks noGrp="1"/>
          </p:cNvSpPr>
          <p:nvPr>
            <p:ph idx="1"/>
          </p:nvPr>
        </p:nvSpPr>
        <p:spPr/>
        <p:txBody>
          <a:bodyPr/>
          <a:lstStyle/>
          <a:p>
            <a:pPr marL="0" indent="0">
              <a:lnSpc>
                <a:spcPct val="100000"/>
              </a:lnSpc>
              <a:buNone/>
            </a:pPr>
            <a:r>
              <a:rPr lang="en-US" dirty="0"/>
              <a:t>Container-to-Container</a:t>
            </a:r>
          </a:p>
          <a:p>
            <a:pPr marL="457200" lvl="1" indent="0">
              <a:lnSpc>
                <a:spcPct val="100000"/>
              </a:lnSpc>
              <a:buNone/>
            </a:pPr>
            <a:r>
              <a:rPr lang="en-US" dirty="0"/>
              <a:t>Containers within a pod exist within the same</a:t>
            </a:r>
          </a:p>
          <a:p>
            <a:pPr marL="457200" lvl="1" indent="0">
              <a:lnSpc>
                <a:spcPct val="100000"/>
              </a:lnSpc>
              <a:buNone/>
            </a:pPr>
            <a:r>
              <a:rPr lang="en-US" dirty="0"/>
              <a:t>network namespace and share an IP.</a:t>
            </a:r>
          </a:p>
          <a:p>
            <a:pPr marL="457200" lvl="1" indent="0">
              <a:lnSpc>
                <a:spcPct val="100000"/>
              </a:lnSpc>
              <a:buNone/>
            </a:pPr>
            <a:r>
              <a:rPr lang="en-US" dirty="0"/>
              <a:t>Enables </a:t>
            </a:r>
            <a:r>
              <a:rPr lang="en-US" dirty="0" err="1"/>
              <a:t>intrapod</a:t>
            </a:r>
            <a:r>
              <a:rPr lang="en-US" dirty="0"/>
              <a:t> communication over localhost.</a:t>
            </a:r>
          </a:p>
          <a:p>
            <a:pPr marL="0" indent="0">
              <a:lnSpc>
                <a:spcPct val="100000"/>
              </a:lnSpc>
              <a:buNone/>
            </a:pPr>
            <a:r>
              <a:rPr lang="en-US" dirty="0"/>
              <a:t>Pod-to-Pod</a:t>
            </a:r>
          </a:p>
          <a:p>
            <a:pPr marL="457200" lvl="1" indent="0">
              <a:lnSpc>
                <a:spcPct val="100000"/>
              </a:lnSpc>
              <a:buNone/>
            </a:pPr>
            <a:r>
              <a:rPr lang="en-US" dirty="0"/>
              <a:t>Allocated cluster unique IP for the duration of its life</a:t>
            </a:r>
          </a:p>
          <a:p>
            <a:pPr marL="457200" lvl="1" indent="0">
              <a:lnSpc>
                <a:spcPct val="100000"/>
              </a:lnSpc>
              <a:buNone/>
            </a:pPr>
            <a:r>
              <a:rPr lang="en-US" dirty="0"/>
              <a:t>cycle.</a:t>
            </a:r>
          </a:p>
          <a:p>
            <a:pPr marL="457200" lvl="1" indent="0">
              <a:lnSpc>
                <a:spcPct val="100000"/>
              </a:lnSpc>
              <a:buNone/>
            </a:pPr>
            <a:r>
              <a:rPr lang="en-US" dirty="0"/>
              <a:t>Pods themselves are fundamentally ephemeral.</a:t>
            </a:r>
            <a:endParaRPr lang="en-IN" dirty="0"/>
          </a:p>
        </p:txBody>
      </p:sp>
    </p:spTree>
    <p:extLst>
      <p:ext uri="{BB962C8B-B14F-4D97-AF65-F5344CB8AC3E}">
        <p14:creationId xmlns:p14="http://schemas.microsoft.com/office/powerpoint/2010/main" val="1076192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D1CA-78AD-411B-9872-84EFAC11B665}"/>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A05461C9-1FC5-42AA-BE86-07B982F44893}"/>
              </a:ext>
            </a:extLst>
          </p:cNvPr>
          <p:cNvSpPr>
            <a:spLocks noGrp="1"/>
          </p:cNvSpPr>
          <p:nvPr>
            <p:ph idx="1"/>
          </p:nvPr>
        </p:nvSpPr>
        <p:spPr/>
        <p:txBody>
          <a:bodyPr/>
          <a:lstStyle/>
          <a:p>
            <a:pPr marL="0" indent="0">
              <a:buNone/>
            </a:pPr>
            <a:r>
              <a:rPr lang="en-IN" dirty="0"/>
              <a:t>Pod-to-Service</a:t>
            </a:r>
          </a:p>
          <a:p>
            <a:pPr marL="0" indent="0">
              <a:buNone/>
            </a:pPr>
            <a:r>
              <a:rPr lang="en-IN" dirty="0"/>
              <a:t> 	managed by </a:t>
            </a:r>
            <a:r>
              <a:rPr lang="en-IN" dirty="0" err="1"/>
              <a:t>kube</a:t>
            </a:r>
            <a:r>
              <a:rPr lang="en-IN" dirty="0"/>
              <a:t>-proxy and given a persistent</a:t>
            </a:r>
          </a:p>
          <a:p>
            <a:pPr marL="0" indent="0">
              <a:buNone/>
            </a:pPr>
            <a:r>
              <a:rPr lang="en-IN" dirty="0"/>
              <a:t>	cluster unique IP exists beyond a Pod’s lifecycle.</a:t>
            </a:r>
          </a:p>
          <a:p>
            <a:pPr marL="0" indent="0">
              <a:buNone/>
            </a:pPr>
            <a:r>
              <a:rPr lang="en-IN" dirty="0"/>
              <a:t>External-to-Service</a:t>
            </a:r>
          </a:p>
          <a:p>
            <a:pPr marL="457200" lvl="1" indent="0">
              <a:buNone/>
            </a:pPr>
            <a:r>
              <a:rPr lang="en-IN" dirty="0"/>
              <a:t>Handled by </a:t>
            </a:r>
            <a:r>
              <a:rPr lang="en-IN" dirty="0" err="1"/>
              <a:t>kube</a:t>
            </a:r>
            <a:r>
              <a:rPr lang="en-IN" dirty="0"/>
              <a:t>-proxy.</a:t>
            </a:r>
          </a:p>
          <a:p>
            <a:pPr marL="457200" lvl="1" indent="0">
              <a:buNone/>
            </a:pPr>
            <a:r>
              <a:rPr lang="en-IN" dirty="0"/>
              <a:t>Works in cooperation with a cloud provider or other</a:t>
            </a:r>
          </a:p>
          <a:p>
            <a:pPr marL="457200" lvl="1" indent="0">
              <a:buNone/>
            </a:pPr>
            <a:r>
              <a:rPr lang="en-IN" dirty="0"/>
              <a:t>external entity (load balancer). </a:t>
            </a:r>
          </a:p>
        </p:txBody>
      </p:sp>
    </p:spTree>
    <p:extLst>
      <p:ext uri="{BB962C8B-B14F-4D97-AF65-F5344CB8AC3E}">
        <p14:creationId xmlns:p14="http://schemas.microsoft.com/office/powerpoint/2010/main" val="1735116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86AC-757B-4216-BD4F-8AD9C83721C7}"/>
              </a:ext>
            </a:extLst>
          </p:cNvPr>
          <p:cNvSpPr>
            <a:spLocks noGrp="1"/>
          </p:cNvSpPr>
          <p:nvPr>
            <p:ph type="title"/>
          </p:nvPr>
        </p:nvSpPr>
        <p:spPr/>
        <p:txBody>
          <a:bodyPr/>
          <a:lstStyle/>
          <a:p>
            <a:r>
              <a:rPr lang="en-IN" dirty="0"/>
              <a:t>Ingress – Name Based Routing</a:t>
            </a:r>
          </a:p>
        </p:txBody>
      </p:sp>
      <p:sp>
        <p:nvSpPr>
          <p:cNvPr id="3" name="Content Placeholder 2">
            <a:extLst>
              <a:ext uri="{FF2B5EF4-FFF2-40B4-BE49-F238E27FC236}">
                <a16:creationId xmlns:a16="http://schemas.microsoft.com/office/drawing/2014/main" id="{A23DE8DE-E554-4CDD-9305-3F4D09ED2D3E}"/>
              </a:ext>
            </a:extLst>
          </p:cNvPr>
          <p:cNvSpPr>
            <a:spLocks noGrp="1"/>
          </p:cNvSpPr>
          <p:nvPr>
            <p:ph idx="1"/>
          </p:nvPr>
        </p:nvSpPr>
        <p:spPr/>
        <p:txBody>
          <a:bodyPr/>
          <a:lstStyle/>
          <a:p>
            <a:pPr marL="0" indent="0">
              <a:buNone/>
            </a:pPr>
            <a:r>
              <a:rPr lang="en-US" dirty="0"/>
              <a:t>An API object that </a:t>
            </a:r>
            <a:r>
              <a:rPr lang="en-US" dirty="0" smtClean="0"/>
              <a:t>manages external </a:t>
            </a:r>
            <a:r>
              <a:rPr lang="en-US" dirty="0"/>
              <a:t>access to the services</a:t>
            </a:r>
          </a:p>
          <a:p>
            <a:pPr marL="0" indent="0">
              <a:buNone/>
            </a:pPr>
            <a:r>
              <a:rPr lang="en-US" dirty="0"/>
              <a:t>in a </a:t>
            </a:r>
            <a:r>
              <a:rPr lang="en-US" dirty="0" smtClean="0"/>
              <a:t>cluster Provides </a:t>
            </a:r>
            <a:r>
              <a:rPr lang="en-US" dirty="0"/>
              <a:t>load balancing, </a:t>
            </a:r>
            <a:r>
              <a:rPr lang="en-US" dirty="0" smtClean="0"/>
              <a:t>SSL termination </a:t>
            </a:r>
            <a:r>
              <a:rPr lang="en-US" dirty="0"/>
              <a:t>and name/path based virtual </a:t>
            </a:r>
            <a:r>
              <a:rPr lang="en-US" dirty="0" smtClean="0"/>
              <a:t>hosting.</a:t>
            </a:r>
          </a:p>
          <a:p>
            <a:pPr marL="0" indent="0">
              <a:buNone/>
            </a:pPr>
            <a:endParaRPr lang="en-US" dirty="0"/>
          </a:p>
          <a:p>
            <a:pPr marL="0" indent="0">
              <a:buNone/>
            </a:pPr>
            <a:r>
              <a:rPr lang="en-US" dirty="0"/>
              <a:t>Gives services externally reachable URLs</a:t>
            </a:r>
            <a:endParaRPr lang="en-IN" dirty="0"/>
          </a:p>
        </p:txBody>
      </p:sp>
      <p:pic>
        <p:nvPicPr>
          <p:cNvPr id="4" name="Picture 3" descr="A picture containing drawing&#10;&#10;Description automatically generated">
            <a:extLst>
              <a:ext uri="{FF2B5EF4-FFF2-40B4-BE49-F238E27FC236}">
                <a16:creationId xmlns:a16="http://schemas.microsoft.com/office/drawing/2014/main" id="{489AF86B-E57B-4CCE-ACDE-E7CE56AE2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126" y="5517573"/>
            <a:ext cx="1068820" cy="1068820"/>
          </a:xfrm>
          <a:prstGeom prst="rect">
            <a:avLst/>
          </a:prstGeom>
        </p:spPr>
      </p:pic>
    </p:spTree>
    <p:extLst>
      <p:ext uri="{BB962C8B-B14F-4D97-AF65-F5344CB8AC3E}">
        <p14:creationId xmlns:p14="http://schemas.microsoft.com/office/powerpoint/2010/main" val="5985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D85C-22FD-40A5-956F-32F91B7E1FE2}"/>
              </a:ext>
            </a:extLst>
          </p:cNvPr>
          <p:cNvSpPr>
            <a:spLocks noGrp="1"/>
          </p:cNvSpPr>
          <p:nvPr>
            <p:ph type="title"/>
          </p:nvPr>
        </p:nvSpPr>
        <p:spPr/>
        <p:txBody>
          <a:bodyPr/>
          <a:lstStyle/>
          <a:p>
            <a:r>
              <a:rPr lang="en-IN" dirty="0"/>
              <a:t>Security	</a:t>
            </a:r>
          </a:p>
        </p:txBody>
      </p:sp>
      <p:sp>
        <p:nvSpPr>
          <p:cNvPr id="3" name="Content Placeholder 2">
            <a:extLst>
              <a:ext uri="{FF2B5EF4-FFF2-40B4-BE49-F238E27FC236}">
                <a16:creationId xmlns:a16="http://schemas.microsoft.com/office/drawing/2014/main" id="{3D505E76-643A-4BBF-8C33-D4ADC2D54D5D}"/>
              </a:ext>
            </a:extLst>
          </p:cNvPr>
          <p:cNvSpPr>
            <a:spLocks noGrp="1"/>
          </p:cNvSpPr>
          <p:nvPr>
            <p:ph idx="1"/>
          </p:nvPr>
        </p:nvSpPr>
        <p:spPr/>
        <p:txBody>
          <a:bodyPr/>
          <a:lstStyle/>
          <a:p>
            <a:pPr marL="0" indent="0">
              <a:lnSpc>
                <a:spcPct val="150000"/>
              </a:lnSpc>
              <a:buNone/>
            </a:pPr>
            <a:r>
              <a:rPr lang="en-IN" dirty="0"/>
              <a:t>Role Based Access Control</a:t>
            </a:r>
          </a:p>
          <a:p>
            <a:pPr marL="457200" lvl="1" indent="0">
              <a:lnSpc>
                <a:spcPct val="150000"/>
              </a:lnSpc>
              <a:buNone/>
            </a:pPr>
            <a:r>
              <a:rPr lang="en-IN" dirty="0"/>
              <a:t>Authentication</a:t>
            </a:r>
          </a:p>
          <a:p>
            <a:pPr marL="457200" lvl="1" indent="0">
              <a:lnSpc>
                <a:spcPct val="150000"/>
              </a:lnSpc>
              <a:buNone/>
            </a:pPr>
            <a:r>
              <a:rPr lang="en-IN" dirty="0"/>
              <a:t>Authorization</a:t>
            </a:r>
          </a:p>
          <a:p>
            <a:pPr marL="0" indent="0">
              <a:lnSpc>
                <a:spcPct val="150000"/>
              </a:lnSpc>
              <a:buNone/>
            </a:pPr>
            <a:r>
              <a:rPr lang="en-IN" dirty="0"/>
              <a:t>Secrets</a:t>
            </a:r>
          </a:p>
          <a:p>
            <a:pPr marL="0" indent="0">
              <a:lnSpc>
                <a:spcPct val="150000"/>
              </a:lnSpc>
              <a:buNone/>
            </a:pPr>
            <a:r>
              <a:rPr lang="en-IN" dirty="0"/>
              <a:t>Admission Control </a:t>
            </a:r>
          </a:p>
          <a:p>
            <a:pPr marL="0" indent="0">
              <a:lnSpc>
                <a:spcPct val="150000"/>
              </a:lnSpc>
              <a:buNone/>
            </a:pPr>
            <a:r>
              <a:rPr lang="en-IN" dirty="0"/>
              <a:t>Certificates </a:t>
            </a:r>
          </a:p>
          <a:p>
            <a:endParaRPr lang="en-IN" dirty="0"/>
          </a:p>
        </p:txBody>
      </p:sp>
      <p:pic>
        <p:nvPicPr>
          <p:cNvPr id="4" name="Picture 3" descr="A drawing of a face&#10;&#10;Description automatically generated">
            <a:extLst>
              <a:ext uri="{FF2B5EF4-FFF2-40B4-BE49-F238E27FC236}">
                <a16:creationId xmlns:a16="http://schemas.microsoft.com/office/drawing/2014/main" id="{54BDDF28-7628-4E46-9F87-DAD7887D4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817" y="5219699"/>
            <a:ext cx="1382269" cy="1382269"/>
          </a:xfrm>
          <a:prstGeom prst="rect">
            <a:avLst/>
          </a:prstGeom>
        </p:spPr>
      </p:pic>
    </p:spTree>
    <p:extLst>
      <p:ext uri="{BB962C8B-B14F-4D97-AF65-F5344CB8AC3E}">
        <p14:creationId xmlns:p14="http://schemas.microsoft.com/office/powerpoint/2010/main" val="648827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D432-0A9C-4612-85B6-E79B45B88EE0}"/>
              </a:ext>
            </a:extLst>
          </p:cNvPr>
          <p:cNvSpPr>
            <a:spLocks noGrp="1"/>
          </p:cNvSpPr>
          <p:nvPr>
            <p:ph type="title"/>
          </p:nvPr>
        </p:nvSpPr>
        <p:spPr/>
        <p:txBody>
          <a:bodyPr/>
          <a:lstStyle/>
          <a:p>
            <a:r>
              <a:rPr lang="en-IN" dirty="0"/>
              <a:t>Fundamental Networking Rules </a:t>
            </a:r>
          </a:p>
        </p:txBody>
      </p:sp>
      <p:sp>
        <p:nvSpPr>
          <p:cNvPr id="3" name="Content Placeholder 2">
            <a:extLst>
              <a:ext uri="{FF2B5EF4-FFF2-40B4-BE49-F238E27FC236}">
                <a16:creationId xmlns:a16="http://schemas.microsoft.com/office/drawing/2014/main" id="{B7DD08C9-FDC7-4467-9DAE-34DDC12C6788}"/>
              </a:ext>
            </a:extLst>
          </p:cNvPr>
          <p:cNvSpPr>
            <a:spLocks noGrp="1"/>
          </p:cNvSpPr>
          <p:nvPr>
            <p:ph idx="1"/>
          </p:nvPr>
        </p:nvSpPr>
        <p:spPr/>
        <p:txBody>
          <a:bodyPr/>
          <a:lstStyle/>
          <a:p>
            <a:pPr marL="0" indent="0">
              <a:buNone/>
            </a:pPr>
            <a:r>
              <a:rPr lang="en-US" dirty="0"/>
              <a:t>All containers within a pod can communicate with each</a:t>
            </a:r>
          </a:p>
          <a:p>
            <a:pPr marL="0" indent="0">
              <a:buNone/>
            </a:pPr>
            <a:r>
              <a:rPr lang="en-US" dirty="0"/>
              <a:t>other unimpeded.</a:t>
            </a:r>
          </a:p>
          <a:p>
            <a:pPr marL="0" indent="0">
              <a:buNone/>
            </a:pPr>
            <a:r>
              <a:rPr lang="en-US" dirty="0"/>
              <a:t>All Pods can communicate with all other Pods without</a:t>
            </a:r>
          </a:p>
          <a:p>
            <a:pPr marL="0" indent="0">
              <a:buNone/>
            </a:pPr>
            <a:r>
              <a:rPr lang="en-US" dirty="0"/>
              <a:t>NAT.</a:t>
            </a:r>
          </a:p>
          <a:p>
            <a:pPr marL="0" indent="0">
              <a:buNone/>
            </a:pPr>
            <a:r>
              <a:rPr lang="en-US" dirty="0"/>
              <a:t>All nodes can communicate with all Pods (and </a:t>
            </a:r>
            <a:r>
              <a:rPr lang="en-US" dirty="0" err="1"/>
              <a:t>viceversa</a:t>
            </a:r>
            <a:r>
              <a:rPr lang="en-US" dirty="0"/>
              <a:t>) without NAT.</a:t>
            </a:r>
          </a:p>
          <a:p>
            <a:pPr marL="0" indent="0">
              <a:buNone/>
            </a:pPr>
            <a:r>
              <a:rPr lang="en-US" dirty="0"/>
              <a:t>The IP that a Pod sees itself as is the same IP that</a:t>
            </a:r>
          </a:p>
          <a:p>
            <a:pPr marL="0" indent="0">
              <a:buNone/>
            </a:pPr>
            <a:r>
              <a:rPr lang="en-US" dirty="0"/>
              <a:t>others see it as.</a:t>
            </a:r>
            <a:endParaRPr lang="en-IN" dirty="0"/>
          </a:p>
        </p:txBody>
      </p:sp>
      <p:pic>
        <p:nvPicPr>
          <p:cNvPr id="4" name="Picture 3" descr="A picture containing light, traffic, street&#10;&#10;Description automatically generated">
            <a:extLst>
              <a:ext uri="{FF2B5EF4-FFF2-40B4-BE49-F238E27FC236}">
                <a16:creationId xmlns:a16="http://schemas.microsoft.com/office/drawing/2014/main" id="{1F1728EC-64AF-4722-BF23-DC5141358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061" y="5387109"/>
            <a:ext cx="1219478" cy="1219478"/>
          </a:xfrm>
          <a:prstGeom prst="rect">
            <a:avLst/>
          </a:prstGeom>
        </p:spPr>
      </p:pic>
    </p:spTree>
    <p:extLst>
      <p:ext uri="{BB962C8B-B14F-4D97-AF65-F5344CB8AC3E}">
        <p14:creationId xmlns:p14="http://schemas.microsoft.com/office/powerpoint/2010/main" val="39841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6348-C432-470D-8E52-6632C3D47956}"/>
              </a:ext>
            </a:extLst>
          </p:cNvPr>
          <p:cNvSpPr>
            <a:spLocks noGrp="1"/>
          </p:cNvSpPr>
          <p:nvPr>
            <p:ph type="title"/>
          </p:nvPr>
        </p:nvSpPr>
        <p:spPr/>
        <p:txBody>
          <a:bodyPr/>
          <a:lstStyle/>
          <a:p>
            <a:r>
              <a:rPr lang="en-IN" dirty="0"/>
              <a:t>Metrics and Monitoring</a:t>
            </a:r>
          </a:p>
        </p:txBody>
      </p:sp>
      <p:sp>
        <p:nvSpPr>
          <p:cNvPr id="3" name="Content Placeholder 2">
            <a:extLst>
              <a:ext uri="{FF2B5EF4-FFF2-40B4-BE49-F238E27FC236}">
                <a16:creationId xmlns:a16="http://schemas.microsoft.com/office/drawing/2014/main" id="{4DC6F2BF-8557-4A69-96AE-7E7974265CD3}"/>
              </a:ext>
            </a:extLst>
          </p:cNvPr>
          <p:cNvSpPr>
            <a:spLocks noGrp="1"/>
          </p:cNvSpPr>
          <p:nvPr>
            <p:ph idx="1"/>
          </p:nvPr>
        </p:nvSpPr>
        <p:spPr/>
        <p:txBody>
          <a:bodyPr/>
          <a:lstStyle/>
          <a:p>
            <a:pPr marL="0" indent="0">
              <a:buNone/>
            </a:pPr>
            <a:r>
              <a:rPr lang="en-IN" dirty="0"/>
              <a:t>Metrics server</a:t>
            </a:r>
          </a:p>
          <a:p>
            <a:pPr marL="0" indent="0">
              <a:buNone/>
            </a:pPr>
            <a:r>
              <a:rPr lang="en-IN" dirty="0"/>
              <a:t>HPA (horizontal pod </a:t>
            </a:r>
            <a:r>
              <a:rPr lang="en-IN" dirty="0" err="1"/>
              <a:t>autoscaler</a:t>
            </a:r>
            <a:r>
              <a:rPr lang="en-IN" dirty="0"/>
              <a:t>)</a:t>
            </a:r>
          </a:p>
          <a:p>
            <a:pPr marL="0" indent="0">
              <a:buNone/>
            </a:pPr>
            <a:r>
              <a:rPr lang="en-IN" dirty="0"/>
              <a:t>Prometheus</a:t>
            </a:r>
          </a:p>
          <a:p>
            <a:pPr marL="0" indent="0">
              <a:buNone/>
            </a:pPr>
            <a:r>
              <a:rPr lang="en-IN" dirty="0"/>
              <a:t>Grafana (dashboards)</a:t>
            </a:r>
          </a:p>
          <a:p>
            <a:pPr marL="0" indent="0">
              <a:buNone/>
            </a:pPr>
            <a:r>
              <a:rPr lang="en-IN" dirty="0" err="1"/>
              <a:t>Fluentd</a:t>
            </a:r>
            <a:r>
              <a:rPr lang="en-IN" dirty="0"/>
              <a:t> (log shipping)</a:t>
            </a:r>
          </a:p>
        </p:txBody>
      </p:sp>
      <p:pic>
        <p:nvPicPr>
          <p:cNvPr id="4" name="Picture 3" descr="A picture containing clock&#10;&#10;Description automatically generated">
            <a:extLst>
              <a:ext uri="{FF2B5EF4-FFF2-40B4-BE49-F238E27FC236}">
                <a16:creationId xmlns:a16="http://schemas.microsoft.com/office/drawing/2014/main" id="{72CD8A5E-9A76-45CF-95BC-4F308F16C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924" y="5175956"/>
            <a:ext cx="1415751" cy="1415751"/>
          </a:xfrm>
          <a:prstGeom prst="rect">
            <a:avLst/>
          </a:prstGeom>
        </p:spPr>
      </p:pic>
    </p:spTree>
    <p:extLst>
      <p:ext uri="{BB962C8B-B14F-4D97-AF65-F5344CB8AC3E}">
        <p14:creationId xmlns:p14="http://schemas.microsoft.com/office/powerpoint/2010/main" val="1752737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98EA-2263-4755-B59A-B93918C18F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F6F3F-703F-4AAC-867B-FE492F3CE33B}"/>
              </a:ext>
            </a:extLst>
          </p:cNvPr>
          <p:cNvSpPr>
            <a:spLocks noGrp="1"/>
          </p:cNvSpPr>
          <p:nvPr>
            <p:ph idx="1"/>
          </p:nvPr>
        </p:nvSpPr>
        <p:spPr/>
        <p:txBody>
          <a:bodyPr>
            <a:normAutofit fontScale="70000" lnSpcReduction="20000"/>
          </a:bodyPr>
          <a:lstStyle/>
          <a:p>
            <a:pPr marL="0" indent="0" algn="ctr">
              <a:lnSpc>
                <a:spcPct val="300000"/>
              </a:lnSpc>
              <a:buNone/>
            </a:pPr>
            <a:r>
              <a:rPr lang="en-IN" sz="4400" dirty="0" smtClean="0"/>
              <a:t>DEMO</a:t>
            </a:r>
          </a:p>
          <a:p>
            <a:pPr marL="0" indent="0" algn="ctr">
              <a:lnSpc>
                <a:spcPct val="300000"/>
              </a:lnSpc>
              <a:buNone/>
            </a:pPr>
            <a:r>
              <a:rPr lang="en-IN" sz="4400" dirty="0">
                <a:hlinkClick r:id="rId2"/>
              </a:rPr>
              <a:t>https://</a:t>
            </a:r>
            <a:r>
              <a:rPr lang="en-IN" sz="4400" dirty="0" smtClean="0">
                <a:hlinkClick r:id="rId2"/>
              </a:rPr>
              <a:t>www.katacoda.com/courses/kubernetes/guestbook</a:t>
            </a:r>
            <a:endParaRPr lang="en-IN" sz="4400" dirty="0" smtClean="0"/>
          </a:p>
          <a:p>
            <a:pPr marL="0" indent="0" algn="ctr">
              <a:lnSpc>
                <a:spcPct val="300000"/>
              </a:lnSpc>
              <a:buNone/>
            </a:pPr>
            <a:endParaRPr lang="en-IN" sz="4400" dirty="0"/>
          </a:p>
        </p:txBody>
      </p:sp>
    </p:spTree>
    <p:extLst>
      <p:ext uri="{BB962C8B-B14F-4D97-AF65-F5344CB8AC3E}">
        <p14:creationId xmlns:p14="http://schemas.microsoft.com/office/powerpoint/2010/main" val="2418714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98EA-2263-4755-B59A-B93918C18F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F6F3F-703F-4AAC-867B-FE492F3CE33B}"/>
              </a:ext>
            </a:extLst>
          </p:cNvPr>
          <p:cNvSpPr>
            <a:spLocks noGrp="1"/>
          </p:cNvSpPr>
          <p:nvPr>
            <p:ph idx="1"/>
          </p:nvPr>
        </p:nvSpPr>
        <p:spPr/>
        <p:txBody>
          <a:bodyPr>
            <a:normAutofit/>
          </a:bodyPr>
          <a:lstStyle/>
          <a:p>
            <a:pPr marL="0" indent="0" algn="ctr">
              <a:lnSpc>
                <a:spcPct val="300000"/>
              </a:lnSpc>
              <a:buNone/>
            </a:pPr>
            <a:r>
              <a:rPr lang="en-IN" sz="4400" dirty="0"/>
              <a:t>Questions?</a:t>
            </a:r>
          </a:p>
        </p:txBody>
      </p:sp>
    </p:spTree>
    <p:extLst>
      <p:ext uri="{BB962C8B-B14F-4D97-AF65-F5344CB8AC3E}">
        <p14:creationId xmlns:p14="http://schemas.microsoft.com/office/powerpoint/2010/main" val="1461262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98EA-2263-4755-B59A-B93918C18F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F6F3F-703F-4AAC-867B-FE492F3CE33B}"/>
              </a:ext>
            </a:extLst>
          </p:cNvPr>
          <p:cNvSpPr>
            <a:spLocks noGrp="1"/>
          </p:cNvSpPr>
          <p:nvPr>
            <p:ph idx="1"/>
          </p:nvPr>
        </p:nvSpPr>
        <p:spPr/>
        <p:txBody>
          <a:bodyPr>
            <a:normAutofit/>
          </a:bodyPr>
          <a:lstStyle/>
          <a:p>
            <a:pPr marL="0" indent="0" algn="ctr">
              <a:lnSpc>
                <a:spcPct val="300000"/>
              </a:lnSpc>
              <a:buNone/>
            </a:pPr>
            <a:r>
              <a:rPr lang="en-IN" sz="4400" dirty="0"/>
              <a:t>Thank you</a:t>
            </a:r>
          </a:p>
        </p:txBody>
      </p:sp>
    </p:spTree>
    <p:extLst>
      <p:ext uri="{BB962C8B-B14F-4D97-AF65-F5344CB8AC3E}">
        <p14:creationId xmlns:p14="http://schemas.microsoft.com/office/powerpoint/2010/main" val="337540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2">
            <a:extLst>
              <a:ext uri="{FF2B5EF4-FFF2-40B4-BE49-F238E27FC236}">
                <a16:creationId xmlns:a16="http://schemas.microsoft.com/office/drawing/2014/main" id="{D4993743-B10A-433C-9996-3035D2C3A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AB1038E6-06EF-4DCB-B52E-D3825C50F7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5C7EF35C-8B7D-4026-8F09-8B2B225057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5F24A71D-C0A9-49AC-B2D1-5A9EA2BD38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280C55-570C-4284-9850-B2BA33DB67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F8F0A3D-5A53-4DDE-A297-0E0EC8D75FBD}"/>
              </a:ext>
            </a:extLst>
          </p:cNvPr>
          <p:cNvSpPr>
            <a:spLocks noGrp="1"/>
          </p:cNvSpPr>
          <p:nvPr>
            <p:ph type="title"/>
          </p:nvPr>
        </p:nvSpPr>
        <p:spPr>
          <a:xfrm>
            <a:off x="964760" y="804328"/>
            <a:ext cx="6091312" cy="1205821"/>
          </a:xfrm>
        </p:spPr>
        <p:txBody>
          <a:bodyPr vert="horz" lIns="91440" tIns="45720" rIns="91440" bIns="45720" rtlCol="0" anchor="ctr">
            <a:normAutofit/>
          </a:bodyPr>
          <a:lstStyle/>
          <a:p>
            <a:r>
              <a:rPr lang="en-US" sz="4000">
                <a:solidFill>
                  <a:srgbClr val="FEFFFF"/>
                </a:solidFill>
              </a:rPr>
              <a:t>About Me</a:t>
            </a:r>
          </a:p>
        </p:txBody>
      </p:sp>
      <p:sp>
        <p:nvSpPr>
          <p:cNvPr id="7" name="Content Placeholder 2">
            <a:extLst>
              <a:ext uri="{FF2B5EF4-FFF2-40B4-BE49-F238E27FC236}">
                <a16:creationId xmlns:a16="http://schemas.microsoft.com/office/drawing/2014/main" id="{5D8DCFFA-B4F6-4058-8CB8-C7C69B134826}"/>
              </a:ext>
            </a:extLst>
          </p:cNvPr>
          <p:cNvSpPr txBox="1">
            <a:spLocks/>
          </p:cNvSpPr>
          <p:nvPr/>
        </p:nvSpPr>
        <p:spPr>
          <a:xfrm>
            <a:off x="1282189" y="2494450"/>
            <a:ext cx="5773883" cy="3563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a:p>
            <a:pPr marL="0"/>
            <a:r>
              <a:rPr lang="en-US" sz="2400" dirty="0"/>
              <a:t>Experienced in working with public clouds and Kubernetes</a:t>
            </a:r>
          </a:p>
          <a:p>
            <a:pPr marL="0"/>
            <a:endParaRPr lang="en-US" sz="2400" dirty="0"/>
          </a:p>
          <a:p>
            <a:pPr marL="0"/>
            <a:r>
              <a:rPr lang="en-US" sz="2400" dirty="0"/>
              <a:t>Co-author Kubernetes and </a:t>
            </a:r>
            <a:r>
              <a:rPr lang="en-US" sz="2400" dirty="0" err="1"/>
              <a:t>Istio</a:t>
            </a:r>
            <a:r>
              <a:rPr lang="en-US" sz="2400" dirty="0"/>
              <a:t> Succinctly</a:t>
            </a:r>
          </a:p>
        </p:txBody>
      </p:sp>
      <p:pic>
        <p:nvPicPr>
          <p:cNvPr id="17" name="Picture 16">
            <a:hlinkClick r:id="rId3"/>
            <a:extLst>
              <a:ext uri="{FF2B5EF4-FFF2-40B4-BE49-F238E27FC236}">
                <a16:creationId xmlns:a16="http://schemas.microsoft.com/office/drawing/2014/main" id="{07E58AF1-157B-417E-8425-7791D58706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590" y="633852"/>
            <a:ext cx="2097639" cy="2706632"/>
          </a:xfrm>
          <a:prstGeom prst="rect">
            <a:avLst/>
          </a:prstGeom>
        </p:spPr>
      </p:pic>
      <p:pic>
        <p:nvPicPr>
          <p:cNvPr id="18" name="Picture 2" descr="Istio Succinctly">
            <a:hlinkClick r:id="rId5"/>
            <a:extLst>
              <a:ext uri="{FF2B5EF4-FFF2-40B4-BE49-F238E27FC236}">
                <a16:creationId xmlns:a16="http://schemas.microsoft.com/office/drawing/2014/main" id="{02E63CB5-720A-4796-88F2-79D9412E41C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627962" y="3511296"/>
            <a:ext cx="2133845" cy="27574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4C6EAC7-B2F5-4390-803C-F4AF8A2CD139}"/>
              </a:ext>
            </a:extLst>
          </p:cNvPr>
          <p:cNvSpPr/>
          <p:nvPr/>
        </p:nvSpPr>
        <p:spPr>
          <a:xfrm>
            <a:off x="2942645" y="5732200"/>
            <a:ext cx="1249218"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2">
                  <a:lumMod val="50000"/>
                </a:schemeClr>
              </a:solidFill>
            </a:endParaRPr>
          </a:p>
        </p:txBody>
      </p:sp>
      <p:sp>
        <p:nvSpPr>
          <p:cNvPr id="8" name="Rectangle 7">
            <a:extLst>
              <a:ext uri="{FF2B5EF4-FFF2-40B4-BE49-F238E27FC236}">
                <a16:creationId xmlns:a16="http://schemas.microsoft.com/office/drawing/2014/main" id="{8B23C103-14AB-477C-9E1A-D83453AEFE58}"/>
              </a:ext>
            </a:extLst>
          </p:cNvPr>
          <p:cNvSpPr/>
          <p:nvPr/>
        </p:nvSpPr>
        <p:spPr>
          <a:xfrm>
            <a:off x="3095471" y="5343041"/>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2">
                  <a:lumMod val="50000"/>
                </a:schemeClr>
              </a:solidFill>
            </a:endParaRPr>
          </a:p>
        </p:txBody>
      </p:sp>
      <p:sp>
        <p:nvSpPr>
          <p:cNvPr id="10" name="Rectangle 9">
            <a:extLst>
              <a:ext uri="{FF2B5EF4-FFF2-40B4-BE49-F238E27FC236}">
                <a16:creationId xmlns:a16="http://schemas.microsoft.com/office/drawing/2014/main" id="{BED4BE02-17D2-42D7-B381-F3745236C90B}"/>
              </a:ext>
            </a:extLst>
          </p:cNvPr>
          <p:cNvSpPr/>
          <p:nvPr/>
        </p:nvSpPr>
        <p:spPr>
          <a:xfrm>
            <a:off x="9465482" y="5697157"/>
            <a:ext cx="1420949"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2">
                  <a:lumMod val="50000"/>
                </a:schemeClr>
              </a:solidFill>
            </a:endParaRPr>
          </a:p>
        </p:txBody>
      </p:sp>
      <p:sp>
        <p:nvSpPr>
          <p:cNvPr id="15" name="Rectangle 14">
            <a:extLst>
              <a:ext uri="{FF2B5EF4-FFF2-40B4-BE49-F238E27FC236}">
                <a16:creationId xmlns:a16="http://schemas.microsoft.com/office/drawing/2014/main" id="{37FD9900-0DAA-46D9-8237-37BE5DAD5D03}"/>
              </a:ext>
            </a:extLst>
          </p:cNvPr>
          <p:cNvSpPr/>
          <p:nvPr/>
        </p:nvSpPr>
        <p:spPr>
          <a:xfrm>
            <a:off x="9562074" y="5343512"/>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50000"/>
                </a:schemeClr>
              </a:solidFill>
            </a:endParaRPr>
          </a:p>
        </p:txBody>
      </p:sp>
    </p:spTree>
    <p:extLst>
      <p:ext uri="{BB962C8B-B14F-4D97-AF65-F5344CB8AC3E}">
        <p14:creationId xmlns:p14="http://schemas.microsoft.com/office/powerpoint/2010/main" val="210542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9068-ABB0-4359-8477-863D293BF56D}"/>
              </a:ext>
            </a:extLst>
          </p:cNvPr>
          <p:cNvSpPr>
            <a:spLocks noGrp="1"/>
          </p:cNvSpPr>
          <p:nvPr>
            <p:ph type="title"/>
          </p:nvPr>
        </p:nvSpPr>
        <p:spPr/>
        <p:txBody>
          <a:bodyPr/>
          <a:lstStyle/>
          <a:p>
            <a:r>
              <a:rPr lang="en-US" dirty="0">
                <a:cs typeface="Calibri Light"/>
              </a:rPr>
              <a:t>Microservices</a:t>
            </a:r>
          </a:p>
        </p:txBody>
      </p:sp>
      <p:sp>
        <p:nvSpPr>
          <p:cNvPr id="3" name="Content Placeholder 2">
            <a:extLst>
              <a:ext uri="{FF2B5EF4-FFF2-40B4-BE49-F238E27FC236}">
                <a16:creationId xmlns:a16="http://schemas.microsoft.com/office/drawing/2014/main" id="{E119D867-48CD-44AC-BF1D-0720FDBAA489}"/>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Independent development &amp; deployment</a:t>
            </a:r>
          </a:p>
          <a:p>
            <a:pPr marL="0" indent="0">
              <a:spcBef>
                <a:spcPts val="500"/>
              </a:spcBef>
              <a:buNone/>
            </a:pPr>
            <a:endParaRPr lang="en-US" sz="1000">
              <a:cs typeface="Calibri"/>
            </a:endParaRPr>
          </a:p>
          <a:p>
            <a:pPr marL="0" indent="0">
              <a:buNone/>
            </a:pPr>
            <a:r>
              <a:rPr lang="en-US" dirty="0">
                <a:cs typeface="Calibri"/>
              </a:rPr>
              <a:t>Improved fault isolation</a:t>
            </a:r>
          </a:p>
          <a:p>
            <a:pPr marL="0" indent="0">
              <a:buNone/>
            </a:pPr>
            <a:endParaRPr lang="en-US" sz="1000">
              <a:cs typeface="Calibri"/>
            </a:endParaRPr>
          </a:p>
          <a:p>
            <a:pPr marL="0" indent="0">
              <a:buNone/>
            </a:pPr>
            <a:r>
              <a:rPr lang="en-US" dirty="0">
                <a:cs typeface="Calibri"/>
              </a:rPr>
              <a:t>Independent technology stack</a:t>
            </a:r>
          </a:p>
          <a:p>
            <a:pPr marL="0" indent="0">
              <a:buNone/>
            </a:pPr>
            <a:endParaRPr lang="en-US" sz="1000">
              <a:cs typeface="Calibri"/>
            </a:endParaRPr>
          </a:p>
          <a:p>
            <a:pPr marL="0" indent="0">
              <a:buNone/>
            </a:pPr>
            <a:r>
              <a:rPr lang="en-US" dirty="0">
                <a:cs typeface="Calibri"/>
              </a:rPr>
              <a:t>Better maintenance</a:t>
            </a:r>
          </a:p>
          <a:p>
            <a:endParaRPr lang="en-US">
              <a:cs typeface="Calibri"/>
            </a:endParaRPr>
          </a:p>
        </p:txBody>
      </p:sp>
      <p:pic>
        <p:nvPicPr>
          <p:cNvPr id="5" name="Picture 4" descr="A picture containing clock, light&#10;&#10;Description automatically generated">
            <a:extLst>
              <a:ext uri="{FF2B5EF4-FFF2-40B4-BE49-F238E27FC236}">
                <a16:creationId xmlns:a16="http://schemas.microsoft.com/office/drawing/2014/main" id="{7EF91E8F-D814-4B8F-8449-B08893E127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spTree>
    <p:extLst>
      <p:ext uri="{BB962C8B-B14F-4D97-AF65-F5344CB8AC3E}">
        <p14:creationId xmlns:p14="http://schemas.microsoft.com/office/powerpoint/2010/main" val="159473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9068-ABB0-4359-8477-863D293BF56D}"/>
              </a:ext>
            </a:extLst>
          </p:cNvPr>
          <p:cNvSpPr>
            <a:spLocks noGrp="1"/>
          </p:cNvSpPr>
          <p:nvPr>
            <p:ph type="title"/>
          </p:nvPr>
        </p:nvSpPr>
        <p:spPr/>
        <p:txBody>
          <a:bodyPr/>
          <a:lstStyle/>
          <a:p>
            <a:r>
              <a:rPr lang="en-US" dirty="0" smtClean="0">
                <a:cs typeface="Calibri Light"/>
              </a:rPr>
              <a:t>Deployment Models</a:t>
            </a:r>
            <a:endParaRPr lang="en-US" dirty="0">
              <a:cs typeface="Calibri Light"/>
            </a:endParaRPr>
          </a:p>
        </p:txBody>
      </p:sp>
      <p:sp>
        <p:nvSpPr>
          <p:cNvPr id="3" name="Content Placeholder 2">
            <a:extLst>
              <a:ext uri="{FF2B5EF4-FFF2-40B4-BE49-F238E27FC236}">
                <a16:creationId xmlns:a16="http://schemas.microsoft.com/office/drawing/2014/main" id="{E119D867-48CD-44AC-BF1D-0720FDBAA489}"/>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dirty="0">
                <a:cs typeface="Calibri"/>
              </a:rPr>
              <a:t>Multiple service instances per host (Physical or VM)</a:t>
            </a:r>
          </a:p>
          <a:p>
            <a:pPr marL="0" indent="0">
              <a:lnSpc>
                <a:spcPct val="100000"/>
              </a:lnSpc>
              <a:buNone/>
            </a:pPr>
            <a:endParaRPr lang="en-US" sz="1000" dirty="0">
              <a:cs typeface="Calibri"/>
            </a:endParaRPr>
          </a:p>
          <a:p>
            <a:pPr marL="0" indent="0">
              <a:lnSpc>
                <a:spcPct val="100000"/>
              </a:lnSpc>
              <a:buNone/>
            </a:pPr>
            <a:r>
              <a:rPr lang="en-US" dirty="0">
                <a:cs typeface="Calibri"/>
              </a:rPr>
              <a:t>Service instance per host (Physical or VM)</a:t>
            </a:r>
          </a:p>
          <a:p>
            <a:pPr marL="0" indent="0">
              <a:lnSpc>
                <a:spcPct val="100000"/>
              </a:lnSpc>
              <a:buNone/>
            </a:pPr>
            <a:endParaRPr lang="en-US" sz="1000" dirty="0">
              <a:cs typeface="Calibri"/>
            </a:endParaRPr>
          </a:p>
          <a:p>
            <a:pPr marL="0" indent="0">
              <a:lnSpc>
                <a:spcPct val="100000"/>
              </a:lnSpc>
              <a:buNone/>
            </a:pPr>
            <a:r>
              <a:rPr lang="en-US" dirty="0">
                <a:cs typeface="Calibri"/>
              </a:rPr>
              <a:t>Service instance per container</a:t>
            </a:r>
          </a:p>
          <a:p>
            <a:pPr marL="0" indent="0">
              <a:lnSpc>
                <a:spcPct val="100000"/>
              </a:lnSpc>
              <a:buNone/>
            </a:pPr>
            <a:endParaRPr lang="en-US" sz="1000" dirty="0">
              <a:cs typeface="Calibri"/>
            </a:endParaRPr>
          </a:p>
          <a:p>
            <a:pPr marL="0" indent="0">
              <a:lnSpc>
                <a:spcPct val="100000"/>
              </a:lnSpc>
              <a:buNone/>
            </a:pPr>
            <a:r>
              <a:rPr lang="en-US" dirty="0">
                <a:cs typeface="Calibri"/>
              </a:rPr>
              <a:t>Serverless deployment</a:t>
            </a:r>
          </a:p>
        </p:txBody>
      </p:sp>
      <p:pic>
        <p:nvPicPr>
          <p:cNvPr id="5" name="Picture 4" descr="A picture containing food&#10;&#10;Description automatically generated">
            <a:extLst>
              <a:ext uri="{FF2B5EF4-FFF2-40B4-BE49-F238E27FC236}">
                <a16:creationId xmlns:a16="http://schemas.microsoft.com/office/drawing/2014/main" id="{A146C342-7598-49D2-9BD8-E69D51DCF8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4225" y="5323357"/>
            <a:ext cx="1320261" cy="1320261"/>
          </a:xfrm>
          <a:prstGeom prst="rect">
            <a:avLst/>
          </a:prstGeom>
        </p:spPr>
      </p:pic>
    </p:spTree>
    <p:extLst>
      <p:ext uri="{BB962C8B-B14F-4D97-AF65-F5344CB8AC3E}">
        <p14:creationId xmlns:p14="http://schemas.microsoft.com/office/powerpoint/2010/main" val="1391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7494-51D0-4925-9A0D-6F739DC333E4}"/>
              </a:ext>
            </a:extLst>
          </p:cNvPr>
          <p:cNvSpPr>
            <a:spLocks noGrp="1"/>
          </p:cNvSpPr>
          <p:nvPr>
            <p:ph type="title"/>
          </p:nvPr>
        </p:nvSpPr>
        <p:spPr/>
        <p:txBody>
          <a:bodyPr/>
          <a:lstStyle/>
          <a:p>
            <a:r>
              <a:rPr lang="en-IN" dirty="0"/>
              <a:t>Kubernetes Alternatives</a:t>
            </a:r>
          </a:p>
        </p:txBody>
      </p:sp>
      <p:sp>
        <p:nvSpPr>
          <p:cNvPr id="3" name="Content Placeholder 2">
            <a:extLst>
              <a:ext uri="{FF2B5EF4-FFF2-40B4-BE49-F238E27FC236}">
                <a16:creationId xmlns:a16="http://schemas.microsoft.com/office/drawing/2014/main" id="{1EE4B918-E951-47CB-BA77-65D6B5083345}"/>
              </a:ext>
            </a:extLst>
          </p:cNvPr>
          <p:cNvSpPr>
            <a:spLocks noGrp="1"/>
          </p:cNvSpPr>
          <p:nvPr>
            <p:ph idx="1"/>
          </p:nvPr>
        </p:nvSpPr>
        <p:spPr/>
        <p:txBody>
          <a:bodyPr/>
          <a:lstStyle/>
          <a:p>
            <a:r>
              <a:rPr lang="en-IN" dirty="0"/>
              <a:t>Docker Swarm</a:t>
            </a:r>
          </a:p>
          <a:p>
            <a:r>
              <a:rPr lang="en-IN" dirty="0"/>
              <a:t>Nomad </a:t>
            </a:r>
          </a:p>
          <a:p>
            <a:r>
              <a:rPr lang="en-IN" dirty="0"/>
              <a:t>Rancher</a:t>
            </a:r>
          </a:p>
        </p:txBody>
      </p:sp>
    </p:spTree>
    <p:extLst>
      <p:ext uri="{BB962C8B-B14F-4D97-AF65-F5344CB8AC3E}">
        <p14:creationId xmlns:p14="http://schemas.microsoft.com/office/powerpoint/2010/main" val="28715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1970-7DE6-4695-B54B-F71A243A9CB0}"/>
              </a:ext>
            </a:extLst>
          </p:cNvPr>
          <p:cNvSpPr>
            <a:spLocks noGrp="1"/>
          </p:cNvSpPr>
          <p:nvPr>
            <p:ph type="title"/>
          </p:nvPr>
        </p:nvSpPr>
        <p:spPr/>
        <p:txBody>
          <a:bodyPr/>
          <a:lstStyle/>
          <a:p>
            <a:r>
              <a:rPr lang="en-IN" dirty="0"/>
              <a:t>What is Kubernetes?</a:t>
            </a:r>
          </a:p>
        </p:txBody>
      </p:sp>
      <p:sp>
        <p:nvSpPr>
          <p:cNvPr id="3" name="Content Placeholder 2">
            <a:extLst>
              <a:ext uri="{FF2B5EF4-FFF2-40B4-BE49-F238E27FC236}">
                <a16:creationId xmlns:a16="http://schemas.microsoft.com/office/drawing/2014/main" id="{36149A31-80CC-45C3-BFD0-9896A351C560}"/>
              </a:ext>
            </a:extLst>
          </p:cNvPr>
          <p:cNvSpPr>
            <a:spLocks noGrp="1"/>
          </p:cNvSpPr>
          <p:nvPr>
            <p:ph idx="1"/>
          </p:nvPr>
        </p:nvSpPr>
        <p:spPr/>
        <p:txBody>
          <a:bodyPr vert="horz" lIns="91440" tIns="45720" rIns="91440" bIns="45720" rtlCol="0" anchor="t">
            <a:normAutofit/>
          </a:bodyPr>
          <a:lstStyle/>
          <a:p>
            <a:pPr marL="0" indent="0">
              <a:buNone/>
            </a:pPr>
            <a:r>
              <a:rPr lang="en-US" dirty="0"/>
              <a:t>A Production-Grade Container Orchestration System Google-grown, based on Borg and Omega, systems that run inside of Google right now and are proven to work at Google for over 10 years.</a:t>
            </a:r>
            <a:endParaRPr lang="en-US" dirty="0">
              <a:cs typeface="Segoe UI"/>
            </a:endParaRPr>
          </a:p>
          <a:p>
            <a:pPr marL="0" indent="0">
              <a:buNone/>
            </a:pPr>
            <a:endParaRPr lang="en-US" dirty="0"/>
          </a:p>
          <a:p>
            <a:pPr marL="0" indent="0">
              <a:buNone/>
            </a:pPr>
            <a:r>
              <a:rPr lang="en-US" dirty="0"/>
              <a:t>Google spawns billions of containers per week with these systems.</a:t>
            </a:r>
            <a:endParaRPr lang="en-US" dirty="0">
              <a:cs typeface="Segoe UI"/>
            </a:endParaRPr>
          </a:p>
          <a:p>
            <a:pPr marL="0" indent="0">
              <a:buNone/>
            </a:pPr>
            <a:endParaRPr lang="en-US" dirty="0">
              <a:cs typeface="Segoe UI"/>
            </a:endParaRPr>
          </a:p>
        </p:txBody>
      </p:sp>
      <p:pic>
        <p:nvPicPr>
          <p:cNvPr id="4" name="Picture 3" descr="A picture containing building, clock&#10;&#10;Description automatically generated">
            <a:extLst>
              <a:ext uri="{FF2B5EF4-FFF2-40B4-BE49-F238E27FC236}">
                <a16:creationId xmlns:a16="http://schemas.microsoft.com/office/drawing/2014/main" id="{2E01C3AB-FE88-4A22-A798-089D54F21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491" y="5274313"/>
            <a:ext cx="1372617" cy="1372617"/>
          </a:xfrm>
          <a:prstGeom prst="rect">
            <a:avLst/>
          </a:prstGeom>
        </p:spPr>
      </p:pic>
      <p:pic>
        <p:nvPicPr>
          <p:cNvPr id="5" name="Picture 2" descr="Kubernetes Icon">
            <a:extLst>
              <a:ext uri="{FF2B5EF4-FFF2-40B4-BE49-F238E27FC236}">
                <a16:creationId xmlns:a16="http://schemas.microsoft.com/office/drawing/2014/main" id="{D50060F6-5608-4A46-ACD4-0AF8CB50EA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24425" y="5971638"/>
            <a:ext cx="583661" cy="58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916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5326-A7CE-473A-82EA-640BEA7B851A}"/>
              </a:ext>
            </a:extLst>
          </p:cNvPr>
          <p:cNvSpPr>
            <a:spLocks noGrp="1"/>
          </p:cNvSpPr>
          <p:nvPr>
            <p:ph type="title"/>
          </p:nvPr>
        </p:nvSpPr>
        <p:spPr/>
        <p:txBody>
          <a:bodyPr/>
          <a:lstStyle/>
          <a:p>
            <a:r>
              <a:rPr lang="en-IN" dirty="0"/>
              <a:t>Decouples Infrastructure and Scaling </a:t>
            </a:r>
          </a:p>
        </p:txBody>
      </p:sp>
      <p:sp>
        <p:nvSpPr>
          <p:cNvPr id="3" name="Content Placeholder 2">
            <a:extLst>
              <a:ext uri="{FF2B5EF4-FFF2-40B4-BE49-F238E27FC236}">
                <a16:creationId xmlns:a16="http://schemas.microsoft.com/office/drawing/2014/main" id="{A8CEFFA0-1EAA-4360-AF84-BEE73F02896B}"/>
              </a:ext>
            </a:extLst>
          </p:cNvPr>
          <p:cNvSpPr>
            <a:spLocks noGrp="1"/>
          </p:cNvSpPr>
          <p:nvPr>
            <p:ph idx="1"/>
          </p:nvPr>
        </p:nvSpPr>
        <p:spPr/>
        <p:txBody>
          <a:bodyPr/>
          <a:lstStyle/>
          <a:p>
            <a:pPr marL="0" indent="0">
              <a:lnSpc>
                <a:spcPct val="150000"/>
              </a:lnSpc>
              <a:buNone/>
            </a:pPr>
            <a:r>
              <a:rPr lang="en-US" dirty="0"/>
              <a:t>All services within Kubernetes are natively Load Balanced.</a:t>
            </a:r>
          </a:p>
          <a:p>
            <a:pPr marL="0" indent="0">
              <a:lnSpc>
                <a:spcPct val="150000"/>
              </a:lnSpc>
              <a:buNone/>
            </a:pPr>
            <a:r>
              <a:rPr lang="en-US" dirty="0"/>
              <a:t>Can scale up and down dynamically.</a:t>
            </a:r>
          </a:p>
          <a:p>
            <a:pPr marL="0" indent="0">
              <a:lnSpc>
                <a:spcPct val="150000"/>
              </a:lnSpc>
              <a:buNone/>
            </a:pPr>
            <a:r>
              <a:rPr lang="en-US" dirty="0"/>
              <a:t>Used both to enable self-healing and seamless upgrading or rollback of applications.</a:t>
            </a:r>
            <a:endParaRPr lang="en-IN" dirty="0"/>
          </a:p>
        </p:txBody>
      </p:sp>
      <p:pic>
        <p:nvPicPr>
          <p:cNvPr id="6" name="Picture 5" descr="A picture containing object, lamp, looking&#10;&#10;Description automatically generated">
            <a:extLst>
              <a:ext uri="{FF2B5EF4-FFF2-40B4-BE49-F238E27FC236}">
                <a16:creationId xmlns:a16="http://schemas.microsoft.com/office/drawing/2014/main" id="{BDAB03FB-6480-4DDE-9E79-BB148CC31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012" y="5262464"/>
            <a:ext cx="1317449" cy="1317449"/>
          </a:xfrm>
          <a:prstGeom prst="rect">
            <a:avLst/>
          </a:prstGeom>
        </p:spPr>
      </p:pic>
    </p:spTree>
    <p:extLst>
      <p:ext uri="{BB962C8B-B14F-4D97-AF65-F5344CB8AC3E}">
        <p14:creationId xmlns:p14="http://schemas.microsoft.com/office/powerpoint/2010/main" val="195076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5E32-E855-4D58-AA99-01050371601F}"/>
              </a:ext>
            </a:extLst>
          </p:cNvPr>
          <p:cNvSpPr>
            <a:spLocks noGrp="1"/>
          </p:cNvSpPr>
          <p:nvPr>
            <p:ph type="title"/>
          </p:nvPr>
        </p:nvSpPr>
        <p:spPr/>
        <p:txBody>
          <a:bodyPr/>
          <a:lstStyle/>
          <a:p>
            <a:r>
              <a:rPr lang="en-IN" dirty="0"/>
              <a:t>Self Healing </a:t>
            </a:r>
          </a:p>
        </p:txBody>
      </p:sp>
      <p:sp>
        <p:nvSpPr>
          <p:cNvPr id="3" name="Content Placeholder 2">
            <a:extLst>
              <a:ext uri="{FF2B5EF4-FFF2-40B4-BE49-F238E27FC236}">
                <a16:creationId xmlns:a16="http://schemas.microsoft.com/office/drawing/2014/main" id="{B12F1DA5-6A22-46E7-9C1E-3DBC3D38CADA}"/>
              </a:ext>
            </a:extLst>
          </p:cNvPr>
          <p:cNvSpPr>
            <a:spLocks noGrp="1"/>
          </p:cNvSpPr>
          <p:nvPr>
            <p:ph idx="1"/>
          </p:nvPr>
        </p:nvSpPr>
        <p:spPr/>
        <p:txBody>
          <a:bodyPr/>
          <a:lstStyle/>
          <a:p>
            <a:pPr marL="0" indent="0">
              <a:buNone/>
            </a:pPr>
            <a:r>
              <a:rPr lang="en-US" dirty="0"/>
              <a:t>Kubernetes will ALWAYS try and steer the cluster to its desired state.</a:t>
            </a:r>
          </a:p>
        </p:txBody>
      </p:sp>
      <p:pic>
        <p:nvPicPr>
          <p:cNvPr id="4" name="Picture 3">
            <a:extLst>
              <a:ext uri="{FF2B5EF4-FFF2-40B4-BE49-F238E27FC236}">
                <a16:creationId xmlns:a16="http://schemas.microsoft.com/office/drawing/2014/main" id="{8C7B313A-FBAD-4674-B9D1-3B3376EFC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4706" y="5702300"/>
            <a:ext cx="1219200" cy="1219200"/>
          </a:xfrm>
          <a:prstGeom prst="rect">
            <a:avLst/>
          </a:prstGeom>
        </p:spPr>
      </p:pic>
    </p:spTree>
    <p:extLst>
      <p:ext uri="{BB962C8B-B14F-4D97-AF65-F5344CB8AC3E}">
        <p14:creationId xmlns:p14="http://schemas.microsoft.com/office/powerpoint/2010/main" val="3604737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egoe">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TotalTime>
  <Words>1904</Words>
  <Application>Microsoft Office PowerPoint</Application>
  <PresentationFormat>Widescreen</PresentationFormat>
  <Paragraphs>222</Paragraphs>
  <Slides>29</Slides>
  <Notes>13</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Arial</vt:lpstr>
      <vt:lpstr>Calibri</vt:lpstr>
      <vt:lpstr>Calibri Light</vt:lpstr>
      <vt:lpstr>Lato Black</vt:lpstr>
      <vt:lpstr>Lato Light</vt:lpstr>
      <vt:lpstr>Merriweather</vt:lpstr>
      <vt:lpstr>Segoe UI</vt:lpstr>
      <vt:lpstr>office theme</vt:lpstr>
      <vt:lpstr>1_Office Theme</vt:lpstr>
      <vt:lpstr>Kubernetes Introduction</vt:lpstr>
      <vt:lpstr>Agenda</vt:lpstr>
      <vt:lpstr>About Me</vt:lpstr>
      <vt:lpstr>Microservices</vt:lpstr>
      <vt:lpstr>Deployment Models</vt:lpstr>
      <vt:lpstr>Kubernetes Alternatives</vt:lpstr>
      <vt:lpstr>What is Kubernetes?</vt:lpstr>
      <vt:lpstr>Decouples Infrastructure and Scaling </vt:lpstr>
      <vt:lpstr>Self Healing </vt:lpstr>
      <vt:lpstr>Architecture</vt:lpstr>
      <vt:lpstr>Installation</vt:lpstr>
      <vt:lpstr>Namespaces</vt:lpstr>
      <vt:lpstr>Labels</vt:lpstr>
      <vt:lpstr>Pods</vt:lpstr>
      <vt:lpstr>Pods - example</vt:lpstr>
      <vt:lpstr>Services</vt:lpstr>
      <vt:lpstr>Services</vt:lpstr>
      <vt:lpstr>Services</vt:lpstr>
      <vt:lpstr>Service - example</vt:lpstr>
      <vt:lpstr>Workloads</vt:lpstr>
      <vt:lpstr>Networking</vt:lpstr>
      <vt:lpstr>Networking</vt:lpstr>
      <vt:lpstr>Ingress – Name Based Routing</vt:lpstr>
      <vt:lpstr>Security </vt:lpstr>
      <vt:lpstr>Fundamental Networking Rules </vt:lpstr>
      <vt:lpstr>Metrics and Monitoring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dc:title>
  <dc:creator>Tarun Pabbi</dc:creator>
  <cp:lastModifiedBy>Tarun Pabbi</cp:lastModifiedBy>
  <cp:revision>63</cp:revision>
  <dcterms:created xsi:type="dcterms:W3CDTF">2020-06-22T01:42:56Z</dcterms:created>
  <dcterms:modified xsi:type="dcterms:W3CDTF">2021-02-15T09:27:03Z</dcterms:modified>
</cp:coreProperties>
</file>