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9687" y="647776"/>
            <a:ext cx="90726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3779" y="445134"/>
            <a:ext cx="79597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8320" y="1275823"/>
            <a:ext cx="9547225" cy="221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Pima%2BIndians%2BDiabe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6932930" cy="6858000"/>
            <a:chOff x="0" y="0"/>
            <a:chExt cx="6932930" cy="6858000"/>
          </a:xfrm>
        </p:grpSpPr>
        <p:sp>
          <p:nvSpPr>
            <p:cNvPr id="7" name="object 7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" y="0"/>
              <a:ext cx="6923532" cy="685799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56652" y="972692"/>
            <a:ext cx="36722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80" dirty="0"/>
              <a:t>DIABETES </a:t>
            </a:r>
            <a:r>
              <a:rPr sz="5400" spc="-575" dirty="0"/>
              <a:t> </a:t>
            </a:r>
            <a:r>
              <a:rPr sz="5400" spc="-370" dirty="0"/>
              <a:t>DETECTION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7620000" y="3436391"/>
            <a:ext cx="4800600" cy="1404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4905">
              <a:lnSpc>
                <a:spcPct val="110000"/>
              </a:lnSpc>
              <a:spcBef>
                <a:spcPts val="100"/>
              </a:spcBef>
            </a:pPr>
            <a:r>
              <a:rPr lang="en-US" sz="1600" b="1" spc="-15" dirty="0">
                <a:latin typeface="Calibri"/>
                <a:cs typeface="Calibri"/>
              </a:rPr>
              <a:t>SIC Capstone Project</a:t>
            </a:r>
          </a:p>
          <a:p>
            <a:pPr marL="12700" marR="1144905">
              <a:lnSpc>
                <a:spcPct val="110000"/>
              </a:lnSpc>
              <a:spcBef>
                <a:spcPts val="100"/>
              </a:spcBef>
            </a:pPr>
            <a:r>
              <a:rPr lang="en-US" sz="1600" b="1" spc="-5" dirty="0">
                <a:latin typeface="Calibri"/>
                <a:cs typeface="Calibri"/>
              </a:rPr>
              <a:t>Anish Kumar(1BG20IS077)</a:t>
            </a:r>
          </a:p>
          <a:p>
            <a:pPr marL="12700" marR="1144905">
              <a:lnSpc>
                <a:spcPct val="110000"/>
              </a:lnSpc>
              <a:spcBef>
                <a:spcPts val="100"/>
              </a:spcBef>
            </a:pPr>
            <a:r>
              <a:rPr lang="en-US" sz="1600" b="1" spc="-5" dirty="0">
                <a:latin typeface="Calibri"/>
                <a:cs typeface="Calibri"/>
              </a:rPr>
              <a:t>Avinash </a:t>
            </a:r>
            <a:r>
              <a:rPr lang="en-US" sz="1600" b="1" spc="-5" dirty="0" err="1">
                <a:latin typeface="Calibri"/>
                <a:cs typeface="Calibri"/>
              </a:rPr>
              <a:t>Rjendra</a:t>
            </a:r>
            <a:r>
              <a:rPr lang="en-US" sz="1600" b="1" spc="-5" dirty="0">
                <a:latin typeface="Calibri"/>
                <a:cs typeface="Calibri"/>
              </a:rPr>
              <a:t> Deshpande(1BG20IS011)</a:t>
            </a:r>
          </a:p>
          <a:p>
            <a:pPr marL="12700" marR="1144905">
              <a:lnSpc>
                <a:spcPct val="110000"/>
              </a:lnSpc>
              <a:spcBef>
                <a:spcPts val="100"/>
              </a:spcBef>
            </a:pPr>
            <a:r>
              <a:rPr lang="en-US" sz="1600" b="1" spc="-5" dirty="0">
                <a:latin typeface="Calibri"/>
                <a:cs typeface="Calibri"/>
              </a:rPr>
              <a:t>Sharath B (1BG20IS050)</a:t>
            </a:r>
          </a:p>
          <a:p>
            <a:pPr marL="12700" marR="1144905">
              <a:lnSpc>
                <a:spcPct val="110000"/>
              </a:lnSpc>
              <a:spcBef>
                <a:spcPts val="100"/>
              </a:spcBef>
            </a:pPr>
            <a:r>
              <a:rPr lang="en-US" sz="1600" b="1" spc="-5" dirty="0">
                <a:latin typeface="Calibri"/>
                <a:cs typeface="Calibri"/>
              </a:rPr>
              <a:t>Tarun Prabhu(1BG20IS059)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2018304"/>
            <a:ext cx="8610600" cy="312293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Diabetes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Pedigree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 marR="287020">
              <a:lnSpc>
                <a:spcPct val="100000"/>
              </a:lnSpc>
              <a:spcBef>
                <a:spcPts val="1005"/>
              </a:spcBef>
            </a:pPr>
            <a:r>
              <a:rPr sz="1600" spc="-195" dirty="0">
                <a:solidFill>
                  <a:srgbClr val="404040"/>
                </a:solidFill>
                <a:latin typeface="Verdana"/>
                <a:cs typeface="Verdana"/>
              </a:rPr>
              <a:t>It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provides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about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diabetes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history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relatives 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genetic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relationship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5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those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relatives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Pedigree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Function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patient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likely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600" spc="-5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diabetes.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75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rs)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Outcome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Variable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(0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1)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45" dirty="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sz="1600" spc="45" dirty="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denotes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patient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16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50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denotes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05" dirty="0">
                <a:solidFill>
                  <a:srgbClr val="404040"/>
                </a:solidFill>
                <a:latin typeface="Verdana"/>
                <a:cs typeface="Verdana"/>
              </a:rPr>
              <a:t>pa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nt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ha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ng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sz="1600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404040"/>
                </a:solidFill>
                <a:latin typeface="Verdana"/>
                <a:cs typeface="Verdana"/>
              </a:rPr>
              <a:t>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ahoma"/>
                <a:cs typeface="Tahoma"/>
              </a:rPr>
              <a:t>dependent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variable</a:t>
            </a:r>
            <a:r>
              <a:rPr sz="1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whether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patient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not.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295" dirty="0"/>
              <a:t>UNDER</a:t>
            </a:r>
            <a:r>
              <a:rPr sz="3600" spc="-300" dirty="0"/>
              <a:t>S</a:t>
            </a:r>
            <a:r>
              <a:rPr sz="3600" spc="-145" dirty="0"/>
              <a:t>TANDING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65" dirty="0"/>
              <a:t>PREPARATION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315872"/>
            <a:ext cx="8594725" cy="16275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preparation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stage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includes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cleaning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transforming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needed.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Various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things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taken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consideration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cleaning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like:</a:t>
            </a:r>
            <a:endParaRPr sz="16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b="1" spc="-40" dirty="0">
                <a:solidFill>
                  <a:srgbClr val="404040"/>
                </a:solidFill>
                <a:latin typeface="Tahoma"/>
                <a:cs typeface="Tahoma"/>
              </a:rPr>
              <a:t>Handling </a:t>
            </a:r>
            <a:r>
              <a:rPr sz="1600" b="1" spc="-95" dirty="0">
                <a:solidFill>
                  <a:srgbClr val="404040"/>
                </a:solidFill>
                <a:latin typeface="Tahoma"/>
                <a:cs typeface="Tahoma"/>
              </a:rPr>
              <a:t>Zero/Null </a:t>
            </a:r>
            <a:r>
              <a:rPr sz="1600" b="1" spc="-20" dirty="0">
                <a:solidFill>
                  <a:srgbClr val="404040"/>
                </a:solidFill>
                <a:latin typeface="Tahoma"/>
                <a:cs typeface="Tahoma"/>
              </a:rPr>
              <a:t>Values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zeroes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shown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table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not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zeroes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but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null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6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deduced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upon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our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inference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certain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like </a:t>
            </a:r>
            <a:r>
              <a:rPr sz="1600" spc="-5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hickn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21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spc="-3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20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Verdana"/>
                <a:cs typeface="Verdana"/>
              </a:rPr>
              <a:t>ca</a:t>
            </a:r>
            <a:r>
              <a:rPr sz="1600" spc="1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ro.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3343655"/>
            <a:ext cx="5422392" cy="2723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5931" y="3310128"/>
            <a:ext cx="4594860" cy="2756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09129" y="6216497"/>
            <a:ext cx="3773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zero</a:t>
            </a:r>
            <a:r>
              <a:rPr sz="1400" b="1" spc="-20" dirty="0">
                <a:latin typeface="Tahoma"/>
                <a:cs typeface="Tahoma"/>
              </a:rPr>
              <a:t> val</a:t>
            </a:r>
            <a:r>
              <a:rPr sz="1400" b="1" spc="-35" dirty="0">
                <a:latin typeface="Tahoma"/>
                <a:cs typeface="Tahoma"/>
              </a:rPr>
              <a:t>u</a:t>
            </a:r>
            <a:r>
              <a:rPr sz="1400" b="1" spc="-2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v</a:t>
            </a:r>
            <a:r>
              <a:rPr sz="1400" b="1" spc="65" dirty="0">
                <a:latin typeface="Tahoma"/>
                <a:cs typeface="Tahoma"/>
              </a:rPr>
              <a:t>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25" dirty="0">
                <a:latin typeface="Tahoma"/>
                <a:cs typeface="Tahoma"/>
              </a:rPr>
              <a:t>bee</a:t>
            </a:r>
            <a:r>
              <a:rPr sz="1400" b="1" spc="30" dirty="0">
                <a:latin typeface="Tahoma"/>
                <a:cs typeface="Tahoma"/>
              </a:rPr>
              <a:t>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70" dirty="0">
                <a:latin typeface="Tahoma"/>
                <a:cs typeface="Tahoma"/>
              </a:rPr>
              <a:t>r</a:t>
            </a:r>
            <a:r>
              <a:rPr sz="1400" b="1" spc="20" dirty="0">
                <a:latin typeface="Tahoma"/>
                <a:cs typeface="Tahoma"/>
              </a:rPr>
              <a:t>epla</a:t>
            </a:r>
            <a:r>
              <a:rPr sz="1400" b="1" spc="80" dirty="0">
                <a:latin typeface="Tahoma"/>
                <a:cs typeface="Tahoma"/>
              </a:rPr>
              <a:t>ce</a:t>
            </a:r>
            <a:r>
              <a:rPr sz="1400" b="1" spc="95" dirty="0">
                <a:latin typeface="Tahoma"/>
                <a:cs typeface="Tahoma"/>
              </a:rPr>
              <a:t>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20" dirty="0">
                <a:latin typeface="Tahoma"/>
                <a:cs typeface="Tahoma"/>
              </a:rPr>
              <a:t>by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the  </a:t>
            </a:r>
            <a:r>
              <a:rPr sz="1400" b="1" spc="20" dirty="0">
                <a:latin typeface="Tahoma"/>
                <a:cs typeface="Tahoma"/>
              </a:rPr>
              <a:t>mean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that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column.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205" y="6214973"/>
            <a:ext cx="3128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60" dirty="0">
                <a:latin typeface="Tahoma"/>
                <a:cs typeface="Tahoma"/>
              </a:rPr>
              <a:t>ta</a:t>
            </a:r>
            <a:r>
              <a:rPr sz="1400" b="1" spc="-70" dirty="0">
                <a:latin typeface="Tahoma"/>
                <a:cs typeface="Tahoma"/>
              </a:rPr>
              <a:t>s</a:t>
            </a:r>
            <a:r>
              <a:rPr sz="1400" b="1" spc="-60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20" dirty="0">
                <a:latin typeface="Tahoma"/>
                <a:cs typeface="Tahoma"/>
              </a:rPr>
              <a:t>ha</a:t>
            </a:r>
            <a:r>
              <a:rPr sz="1400" b="1" spc="25" dirty="0">
                <a:latin typeface="Tahoma"/>
                <a:cs typeface="Tahoma"/>
              </a:rPr>
              <a:t>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lot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zero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v</a:t>
            </a:r>
            <a:r>
              <a:rPr sz="1400" b="1" spc="-20" dirty="0">
                <a:latin typeface="Tahoma"/>
                <a:cs typeface="Tahoma"/>
              </a:rPr>
              <a:t>al</a:t>
            </a:r>
            <a:r>
              <a:rPr sz="1400" b="1" spc="-35" dirty="0">
                <a:latin typeface="Tahoma"/>
                <a:cs typeface="Tahoma"/>
              </a:rPr>
              <a:t>u</a:t>
            </a:r>
            <a:r>
              <a:rPr sz="1400" b="1" spc="-25" dirty="0">
                <a:latin typeface="Tahoma"/>
                <a:cs typeface="Tahoma"/>
              </a:rPr>
              <a:t>es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65" dirty="0"/>
              <a:t>PREPARATION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87320" y="1436878"/>
            <a:ext cx="3619500" cy="213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indent="-10541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"/>
              <a:tabLst>
                <a:tab pos="602615" algn="l"/>
              </a:tabLst>
            </a:pPr>
            <a:r>
              <a:rPr sz="1800" b="1" spc="75" dirty="0">
                <a:latin typeface="Tahoma"/>
                <a:cs typeface="Tahoma"/>
              </a:rPr>
              <a:t>Check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and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remove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outliers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/>
              <a:cs typeface="Tahoma"/>
            </a:endParaRPr>
          </a:p>
          <a:p>
            <a:pPr marL="12700" marR="176530" algn="just">
              <a:lnSpc>
                <a:spcPct val="100000"/>
              </a:lnSpc>
            </a:pPr>
            <a:r>
              <a:rPr sz="1600" spc="-32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g</a:t>
            </a:r>
            <a:r>
              <a:rPr sz="1600" spc="5" dirty="0">
                <a:latin typeface="Verdana"/>
                <a:cs typeface="Verdana"/>
              </a:rPr>
              <a:t>rap</a:t>
            </a:r>
            <a:r>
              <a:rPr sz="1600" spc="-40" dirty="0">
                <a:latin typeface="Verdana"/>
                <a:cs typeface="Verdana"/>
              </a:rPr>
              <a:t>h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sh</a:t>
            </a:r>
            <a:r>
              <a:rPr sz="1600" spc="-5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7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tri</a:t>
            </a:r>
            <a:r>
              <a:rPr sz="1600" spc="-114" dirty="0">
                <a:latin typeface="Verdana"/>
                <a:cs typeface="Verdana"/>
              </a:rPr>
              <a:t>b</a:t>
            </a:r>
            <a:r>
              <a:rPr sz="1600" spc="-85" dirty="0">
                <a:latin typeface="Verdana"/>
                <a:cs typeface="Verdana"/>
              </a:rPr>
              <a:t>u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-105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  dataset of </a:t>
            </a:r>
            <a:r>
              <a:rPr sz="1600" spc="-40" dirty="0">
                <a:latin typeface="Verdana"/>
                <a:cs typeface="Verdana"/>
              </a:rPr>
              <a:t>different </a:t>
            </a:r>
            <a:r>
              <a:rPr sz="1600" spc="-65" dirty="0">
                <a:latin typeface="Verdana"/>
                <a:cs typeface="Verdana"/>
              </a:rPr>
              <a:t>attributes. </a:t>
            </a:r>
            <a:r>
              <a:rPr sz="1600" spc="-145" dirty="0">
                <a:latin typeface="Verdana"/>
                <a:cs typeface="Verdana"/>
              </a:rPr>
              <a:t>By 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carefully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studying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the </a:t>
            </a:r>
            <a:r>
              <a:rPr sz="1600" spc="10" dirty="0">
                <a:latin typeface="Verdana"/>
                <a:cs typeface="Verdana"/>
              </a:rPr>
              <a:t>graph </a:t>
            </a:r>
            <a:r>
              <a:rPr sz="1600" spc="30" dirty="0">
                <a:latin typeface="Verdana"/>
                <a:cs typeface="Verdana"/>
              </a:rPr>
              <a:t>we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figured </a:t>
            </a:r>
            <a:r>
              <a:rPr sz="1600" spc="-20" dirty="0">
                <a:latin typeface="Verdana"/>
                <a:cs typeface="Verdana"/>
              </a:rPr>
              <a:t>out </a:t>
            </a:r>
            <a:r>
              <a:rPr sz="1600" spc="-30" dirty="0">
                <a:latin typeface="Verdana"/>
                <a:cs typeface="Verdana"/>
              </a:rPr>
              <a:t>that </a:t>
            </a:r>
            <a:r>
              <a:rPr sz="1600" spc="-125" dirty="0">
                <a:latin typeface="Verdana"/>
                <a:cs typeface="Verdana"/>
              </a:rPr>
              <a:t>Insulin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and </a:t>
            </a:r>
            <a:r>
              <a:rPr sz="1600" spc="-155" dirty="0">
                <a:latin typeface="Verdana"/>
                <a:cs typeface="Verdana"/>
              </a:rPr>
              <a:t>Skin 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thickness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graphs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have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outliers</a:t>
            </a:r>
            <a:r>
              <a:rPr sz="1800" spc="-90" dirty="0">
                <a:latin typeface="Verdana"/>
                <a:cs typeface="Verdana"/>
              </a:rPr>
              <a:t>.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l</a:t>
            </a:r>
            <a:r>
              <a:rPr sz="1600" spc="55" dirty="0">
                <a:latin typeface="Verdana"/>
                <a:cs typeface="Verdana"/>
              </a:rPr>
              <a:t>ac</a:t>
            </a:r>
            <a:r>
              <a:rPr sz="1600" spc="60" dirty="0">
                <a:latin typeface="Verdana"/>
                <a:cs typeface="Verdana"/>
              </a:rPr>
              <a:t>k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ou</a:t>
            </a:r>
            <a:r>
              <a:rPr sz="1600" spc="-35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l</a:t>
            </a:r>
            <a:r>
              <a:rPr sz="1600" spc="-114" dirty="0">
                <a:latin typeface="Verdana"/>
                <a:cs typeface="Verdana"/>
              </a:rPr>
              <a:t>ier</a:t>
            </a:r>
            <a:r>
              <a:rPr sz="1600" spc="-13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0176" y="1905000"/>
            <a:ext cx="5984875" cy="4648200"/>
            <a:chOff x="5980176" y="1905000"/>
            <a:chExt cx="5984875" cy="464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0176" y="1905000"/>
              <a:ext cx="5972556" cy="464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08029" y="4533138"/>
              <a:ext cx="1045844" cy="1818639"/>
            </a:xfrm>
            <a:custGeom>
              <a:avLst/>
              <a:gdLst/>
              <a:ahLst/>
              <a:cxnLst/>
              <a:rect l="l" t="t" r="r" b="b"/>
              <a:pathLst>
                <a:path w="1045845" h="1818639">
                  <a:moveTo>
                    <a:pt x="0" y="179069"/>
                  </a:moveTo>
                  <a:lnTo>
                    <a:pt x="19131" y="127339"/>
                  </a:lnTo>
                  <a:lnTo>
                    <a:pt x="72799" y="81548"/>
                  </a:lnTo>
                  <a:lnTo>
                    <a:pt x="110836" y="61572"/>
                  </a:lnTo>
                  <a:lnTo>
                    <a:pt x="155410" y="43910"/>
                  </a:lnTo>
                  <a:lnTo>
                    <a:pt x="205821" y="28840"/>
                  </a:lnTo>
                  <a:lnTo>
                    <a:pt x="261372" y="16637"/>
                  </a:lnTo>
                  <a:lnTo>
                    <a:pt x="321362" y="7578"/>
                  </a:lnTo>
                  <a:lnTo>
                    <a:pt x="385093" y="1940"/>
                  </a:lnTo>
                  <a:lnTo>
                    <a:pt x="451866" y="0"/>
                  </a:lnTo>
                  <a:lnTo>
                    <a:pt x="518638" y="1940"/>
                  </a:lnTo>
                  <a:lnTo>
                    <a:pt x="582369" y="7578"/>
                  </a:lnTo>
                  <a:lnTo>
                    <a:pt x="642359" y="16637"/>
                  </a:lnTo>
                  <a:lnTo>
                    <a:pt x="697910" y="28840"/>
                  </a:lnTo>
                  <a:lnTo>
                    <a:pt x="748321" y="43910"/>
                  </a:lnTo>
                  <a:lnTo>
                    <a:pt x="792895" y="61572"/>
                  </a:lnTo>
                  <a:lnTo>
                    <a:pt x="830932" y="81548"/>
                  </a:lnTo>
                  <a:lnTo>
                    <a:pt x="884600" y="127339"/>
                  </a:lnTo>
                  <a:lnTo>
                    <a:pt x="903731" y="179069"/>
                  </a:lnTo>
                  <a:lnTo>
                    <a:pt x="898832" y="205539"/>
                  </a:lnTo>
                  <a:lnTo>
                    <a:pt x="861733" y="254576"/>
                  </a:lnTo>
                  <a:lnTo>
                    <a:pt x="792895" y="296567"/>
                  </a:lnTo>
                  <a:lnTo>
                    <a:pt x="748321" y="314229"/>
                  </a:lnTo>
                  <a:lnTo>
                    <a:pt x="697910" y="329299"/>
                  </a:lnTo>
                  <a:lnTo>
                    <a:pt x="642359" y="341502"/>
                  </a:lnTo>
                  <a:lnTo>
                    <a:pt x="582369" y="350561"/>
                  </a:lnTo>
                  <a:lnTo>
                    <a:pt x="518638" y="356199"/>
                  </a:lnTo>
                  <a:lnTo>
                    <a:pt x="451866" y="358139"/>
                  </a:lnTo>
                  <a:lnTo>
                    <a:pt x="385093" y="356199"/>
                  </a:lnTo>
                  <a:lnTo>
                    <a:pt x="321362" y="350561"/>
                  </a:lnTo>
                  <a:lnTo>
                    <a:pt x="261372" y="341502"/>
                  </a:lnTo>
                  <a:lnTo>
                    <a:pt x="205821" y="329299"/>
                  </a:lnTo>
                  <a:lnTo>
                    <a:pt x="155410" y="314229"/>
                  </a:lnTo>
                  <a:lnTo>
                    <a:pt x="110836" y="296567"/>
                  </a:lnTo>
                  <a:lnTo>
                    <a:pt x="72799" y="276591"/>
                  </a:lnTo>
                  <a:lnTo>
                    <a:pt x="19131" y="230800"/>
                  </a:lnTo>
                  <a:lnTo>
                    <a:pt x="0" y="179069"/>
                  </a:lnTo>
                  <a:close/>
                </a:path>
                <a:path w="1045845" h="1818639">
                  <a:moveTo>
                    <a:pt x="141731" y="1639062"/>
                  </a:moveTo>
                  <a:lnTo>
                    <a:pt x="160863" y="1587345"/>
                  </a:lnTo>
                  <a:lnTo>
                    <a:pt x="214531" y="1541557"/>
                  </a:lnTo>
                  <a:lnTo>
                    <a:pt x="252568" y="1521580"/>
                  </a:lnTo>
                  <a:lnTo>
                    <a:pt x="297142" y="1503915"/>
                  </a:lnTo>
                  <a:lnTo>
                    <a:pt x="347553" y="1488841"/>
                  </a:lnTo>
                  <a:lnTo>
                    <a:pt x="403104" y="1476635"/>
                  </a:lnTo>
                  <a:lnTo>
                    <a:pt x="463094" y="1467573"/>
                  </a:lnTo>
                  <a:lnTo>
                    <a:pt x="526825" y="1461933"/>
                  </a:lnTo>
                  <a:lnTo>
                    <a:pt x="593598" y="1459992"/>
                  </a:lnTo>
                  <a:lnTo>
                    <a:pt x="660370" y="1461933"/>
                  </a:lnTo>
                  <a:lnTo>
                    <a:pt x="724101" y="1467573"/>
                  </a:lnTo>
                  <a:lnTo>
                    <a:pt x="784091" y="1476635"/>
                  </a:lnTo>
                  <a:lnTo>
                    <a:pt x="839642" y="1488841"/>
                  </a:lnTo>
                  <a:lnTo>
                    <a:pt x="890053" y="1503915"/>
                  </a:lnTo>
                  <a:lnTo>
                    <a:pt x="934627" y="1521580"/>
                  </a:lnTo>
                  <a:lnTo>
                    <a:pt x="972664" y="1541557"/>
                  </a:lnTo>
                  <a:lnTo>
                    <a:pt x="1026332" y="1587345"/>
                  </a:lnTo>
                  <a:lnTo>
                    <a:pt x="1045464" y="1639062"/>
                  </a:lnTo>
                  <a:lnTo>
                    <a:pt x="1040564" y="1665523"/>
                  </a:lnTo>
                  <a:lnTo>
                    <a:pt x="1003465" y="1714552"/>
                  </a:lnTo>
                  <a:lnTo>
                    <a:pt x="934627" y="1756543"/>
                  </a:lnTo>
                  <a:lnTo>
                    <a:pt x="890053" y="1774208"/>
                  </a:lnTo>
                  <a:lnTo>
                    <a:pt x="839642" y="1789282"/>
                  </a:lnTo>
                  <a:lnTo>
                    <a:pt x="784091" y="1801488"/>
                  </a:lnTo>
                  <a:lnTo>
                    <a:pt x="724101" y="1810550"/>
                  </a:lnTo>
                  <a:lnTo>
                    <a:pt x="660370" y="1816190"/>
                  </a:lnTo>
                  <a:lnTo>
                    <a:pt x="593598" y="1818132"/>
                  </a:lnTo>
                  <a:lnTo>
                    <a:pt x="526825" y="1816190"/>
                  </a:lnTo>
                  <a:lnTo>
                    <a:pt x="463094" y="1810550"/>
                  </a:lnTo>
                  <a:lnTo>
                    <a:pt x="403104" y="1801488"/>
                  </a:lnTo>
                  <a:lnTo>
                    <a:pt x="347553" y="1789282"/>
                  </a:lnTo>
                  <a:lnTo>
                    <a:pt x="297142" y="1774208"/>
                  </a:lnTo>
                  <a:lnTo>
                    <a:pt x="252568" y="1756543"/>
                  </a:lnTo>
                  <a:lnTo>
                    <a:pt x="214531" y="1736566"/>
                  </a:lnTo>
                  <a:lnTo>
                    <a:pt x="160863" y="1690778"/>
                  </a:lnTo>
                  <a:lnTo>
                    <a:pt x="141731" y="1639062"/>
                  </a:lnTo>
                  <a:close/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65" dirty="0"/>
              <a:t>PREPARATION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69909" y="6175349"/>
            <a:ext cx="1551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Tahoma"/>
                <a:cs typeface="Tahoma"/>
              </a:rPr>
              <a:t>O</a:t>
            </a:r>
            <a:r>
              <a:rPr sz="1400" b="1" spc="10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tlie</a:t>
            </a:r>
            <a:r>
              <a:rPr sz="1400" b="1" spc="-100" dirty="0">
                <a:latin typeface="Tahoma"/>
                <a:cs typeface="Tahoma"/>
              </a:rPr>
              <a:t>r</a:t>
            </a:r>
            <a:r>
              <a:rPr sz="1400" b="1" spc="-105" dirty="0">
                <a:latin typeface="Tahoma"/>
                <a:cs typeface="Tahoma"/>
              </a:rPr>
              <a:t>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4" dirty="0">
                <a:latin typeface="Tahoma"/>
                <a:cs typeface="Tahoma"/>
              </a:rPr>
              <a:t>R</a:t>
            </a:r>
            <a:r>
              <a:rPr sz="1400" b="1" spc="10" dirty="0">
                <a:latin typeface="Tahoma"/>
                <a:cs typeface="Tahoma"/>
              </a:rPr>
              <a:t>emo</a:t>
            </a:r>
            <a:r>
              <a:rPr sz="1400" b="1" spc="15" dirty="0">
                <a:latin typeface="Tahoma"/>
                <a:cs typeface="Tahoma"/>
              </a:rPr>
              <a:t>v</a:t>
            </a:r>
            <a:r>
              <a:rPr sz="1400" b="1" spc="50" dirty="0">
                <a:latin typeface="Tahoma"/>
                <a:cs typeface="Tahoma"/>
              </a:rPr>
              <a:t>ed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5332" y="1905000"/>
            <a:ext cx="5228844" cy="4142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4048" y="1934082"/>
            <a:ext cx="2893695" cy="1245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200"/>
              </a:lnSpc>
              <a:spcBef>
                <a:spcPts val="9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75" dirty="0">
                <a:latin typeface="Verdana"/>
                <a:cs typeface="Verdana"/>
              </a:rPr>
              <a:t>Outliers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found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in 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Insulin </a:t>
            </a:r>
            <a:r>
              <a:rPr sz="1600" spc="55" dirty="0">
                <a:latin typeface="Verdana"/>
                <a:cs typeface="Verdana"/>
              </a:rPr>
              <a:t>and </a:t>
            </a:r>
            <a:r>
              <a:rPr sz="1600" b="1" spc="-100" dirty="0">
                <a:latin typeface="Tahoma"/>
                <a:cs typeface="Tahoma"/>
              </a:rPr>
              <a:t>Skin </a:t>
            </a:r>
            <a:r>
              <a:rPr sz="1600" b="1" spc="-65" dirty="0">
                <a:latin typeface="Tahoma"/>
                <a:cs typeface="Tahoma"/>
              </a:rPr>
              <a:t>Thickness 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spc="-65" dirty="0">
                <a:latin typeface="Verdana"/>
                <a:cs typeface="Verdana"/>
              </a:rPr>
              <a:t>attributes.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They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were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removed </a:t>
            </a:r>
            <a:r>
              <a:rPr sz="1600" spc="-70" dirty="0">
                <a:latin typeface="Verdana"/>
                <a:cs typeface="Verdana"/>
              </a:rPr>
              <a:t>using </a:t>
            </a:r>
            <a:r>
              <a:rPr sz="1600" b="1" spc="-155" dirty="0">
                <a:latin typeface="Tahoma"/>
                <a:cs typeface="Tahoma"/>
              </a:rPr>
              <a:t>IQR</a:t>
            </a:r>
            <a:r>
              <a:rPr sz="1600" b="1" spc="-150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(Inter </a:t>
            </a:r>
            <a:r>
              <a:rPr sz="1600" b="1" spc="-13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Quartile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40" dirty="0">
                <a:latin typeface="Tahoma"/>
                <a:cs typeface="Tahoma"/>
              </a:rPr>
              <a:t>Range)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spc="-15" dirty="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2036191"/>
            <a:ext cx="9170035" cy="3804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800" spc="13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Select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appropriate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Tahoma"/>
                <a:cs typeface="Tahoma"/>
              </a:rPr>
              <a:t>attributes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endParaRPr sz="1800">
              <a:latin typeface="Tahoma"/>
              <a:cs typeface="Tahoma"/>
            </a:endParaRPr>
          </a:p>
          <a:p>
            <a:pPr marL="12700" marR="7620" algn="just">
              <a:lnSpc>
                <a:spcPct val="100000"/>
              </a:lnSpc>
              <a:spcBef>
                <a:spcPts val="994"/>
              </a:spcBef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dataset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consist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Pregnancies,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404040"/>
                </a:solidFill>
                <a:latin typeface="Tahoma"/>
                <a:cs typeface="Tahoma"/>
              </a:rPr>
              <a:t>Glucose,</a:t>
            </a:r>
            <a:r>
              <a:rPr sz="18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Blood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404040"/>
                </a:solidFill>
                <a:latin typeface="Tahoma"/>
                <a:cs typeface="Tahoma"/>
              </a:rPr>
              <a:t>Pressure, </a:t>
            </a:r>
            <a:r>
              <a:rPr sz="1800" b="1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Diabetes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Pedigree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Function,</a:t>
            </a:r>
            <a:r>
              <a:rPr sz="18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404040"/>
                </a:solidFill>
                <a:latin typeface="Tahoma"/>
                <a:cs typeface="Tahoma"/>
              </a:rPr>
              <a:t>Age,</a:t>
            </a:r>
            <a:r>
              <a:rPr sz="1800" b="1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Tahoma"/>
                <a:cs typeface="Tahoma"/>
              </a:rPr>
              <a:t>Skin</a:t>
            </a:r>
            <a:r>
              <a:rPr sz="1800" b="1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Thickness,</a:t>
            </a:r>
            <a:r>
              <a:rPr sz="18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Insulin,</a:t>
            </a:r>
            <a:r>
              <a:rPr sz="1800" b="1" spc="-1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404040"/>
                </a:solidFill>
                <a:latin typeface="Tahoma"/>
                <a:cs typeface="Tahoma"/>
              </a:rPr>
              <a:t>BMI.</a:t>
            </a:r>
            <a:r>
              <a:rPr sz="18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independent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20" dirty="0">
                <a:solidFill>
                  <a:srgbClr val="404040"/>
                </a:solidFill>
                <a:latin typeface="Tahoma"/>
                <a:cs typeface="Tahoma"/>
              </a:rPr>
              <a:t>Outcome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dependent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attribute.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000"/>
              </a:spcBef>
            </a:pP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affect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so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decided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keep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independent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6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16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404040"/>
                </a:solidFill>
                <a:latin typeface="Tahoma"/>
                <a:cs typeface="Tahoma"/>
              </a:rPr>
              <a:t>Splitting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marR="34480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divided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60:40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ratio.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Sixty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percent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forty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percent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355600" marR="19304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498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after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cleaning,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298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trained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20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us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65" dirty="0"/>
              <a:t>PREPARATION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65" dirty="0"/>
              <a:t>PREPARATION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76498" y="3164839"/>
          <a:ext cx="7223125" cy="62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437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lasma</a:t>
                      </a:r>
                      <a:r>
                        <a:rPr sz="105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Gluc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10"/>
                        </a:lnSpc>
                      </a:pP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ts val="1210"/>
                        </a:lnSpc>
                      </a:pP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Prediabetes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10"/>
                        </a:lnSpc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Diabetes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5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pran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Belo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140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dl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ts val="129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(0)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140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199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dl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129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(1)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200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dl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mo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ts val="129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(2)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68270" y="1375028"/>
            <a:ext cx="844486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ranges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found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continuous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variable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Ba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pon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gor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zat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categorized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per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below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mentioned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ranges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denoted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0,1,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&amp;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3,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order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them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classification.</a:t>
            </a:r>
            <a:endParaRPr sz="1800">
              <a:latin typeface="Verdana"/>
              <a:cs typeface="Verdana"/>
            </a:endParaRPr>
          </a:p>
          <a:p>
            <a:pPr marL="406400">
              <a:lnSpc>
                <a:spcPct val="100000"/>
              </a:lnSpc>
              <a:spcBef>
                <a:spcPts val="1550"/>
              </a:spcBef>
            </a:pPr>
            <a:r>
              <a:rPr sz="1400" b="1" spc="15" dirty="0">
                <a:latin typeface="Tahoma"/>
                <a:cs typeface="Tahoma"/>
              </a:rPr>
              <a:t>Glucose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6823" y="3846067"/>
            <a:ext cx="2135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ahoma"/>
                <a:cs typeface="Tahoma"/>
              </a:rPr>
              <a:t>Blood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Pressure(Diastolic)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51098" y="4233798"/>
          <a:ext cx="7197725" cy="90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6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Belo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60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60-90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o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more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6498" y="5541517"/>
          <a:ext cx="717232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5" dirty="0">
                          <a:latin typeface="Tahoma"/>
                          <a:cs typeface="Tahoma"/>
                        </a:rPr>
                        <a:t>&lt;23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0" dirty="0"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5" dirty="0">
                          <a:latin typeface="Tahoma"/>
                          <a:cs typeface="Tahoma"/>
                        </a:rPr>
                        <a:t>&gt;23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62097" y="5195061"/>
            <a:ext cx="123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Ski</a:t>
            </a:r>
            <a:r>
              <a:rPr sz="1400" b="1" spc="-100" dirty="0">
                <a:latin typeface="Tahoma"/>
                <a:cs typeface="Tahoma"/>
              </a:rPr>
              <a:t>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65" dirty="0">
                <a:latin typeface="Tahoma"/>
                <a:cs typeface="Tahoma"/>
              </a:rPr>
              <a:t>Th</a:t>
            </a:r>
            <a:r>
              <a:rPr sz="1400" b="1" spc="-90" dirty="0">
                <a:latin typeface="Tahoma"/>
                <a:cs typeface="Tahoma"/>
              </a:rPr>
              <a:t>i</a:t>
            </a:r>
            <a:r>
              <a:rPr sz="1400" b="1" spc="-20" dirty="0">
                <a:latin typeface="Tahoma"/>
                <a:cs typeface="Tahoma"/>
              </a:rPr>
              <a:t>ckness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6600" y="1353947"/>
          <a:ext cx="83312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130175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After</a:t>
                      </a:r>
                      <a:r>
                        <a:rPr sz="12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Glucose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&lt;1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mIU/L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40005" algn="ctr">
                        <a:lnSpc>
                          <a:spcPts val="1355"/>
                        </a:lnSpc>
                        <a:spcBef>
                          <a:spcPts val="805"/>
                        </a:spcBef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mIU/L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&gt;16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mIU/L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079" y="259460"/>
            <a:ext cx="441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170" dirty="0"/>
              <a:t>PREPARA</a:t>
            </a:r>
            <a:r>
              <a:rPr sz="3600" spc="-155" dirty="0"/>
              <a:t>TION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6600" y="2478277"/>
          <a:ext cx="833119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Under-weight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Over-weight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Obese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25" dirty="0">
                          <a:latin typeface="Tahoma"/>
                          <a:cs typeface="Tahoma"/>
                        </a:rPr>
                        <a:t>&lt;18.5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18.5-25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85" dirty="0">
                          <a:latin typeface="Tahoma"/>
                          <a:cs typeface="Tahoma"/>
                        </a:rPr>
                        <a:t>25-30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5" dirty="0">
                          <a:latin typeface="Tahoma"/>
                          <a:cs typeface="Tahoma"/>
                        </a:rPr>
                        <a:t>&gt;30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(3)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00250" y="3506723"/>
          <a:ext cx="8331200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0-0.78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0.79-1.561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25" dirty="0">
                          <a:latin typeface="Tahoma"/>
                          <a:cs typeface="Tahoma"/>
                        </a:rPr>
                        <a:t>&gt;1.57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0250" y="4634738"/>
          <a:ext cx="83312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Adult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Old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85" dirty="0">
                          <a:latin typeface="Tahoma"/>
                          <a:cs typeface="Tahoma"/>
                        </a:rPr>
                        <a:t>20-44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(0)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85" dirty="0">
                          <a:latin typeface="Tahoma"/>
                          <a:cs typeface="Tahoma"/>
                        </a:rPr>
                        <a:t>44-64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(1)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85" dirty="0">
                          <a:latin typeface="Tahoma"/>
                          <a:cs typeface="Tahoma"/>
                        </a:rPr>
                        <a:t>64-100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(2)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5594" y="1124203"/>
            <a:ext cx="559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Tahoma"/>
                <a:cs typeface="Tahoma"/>
              </a:rPr>
              <a:t>Insulin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4" y="2198624"/>
            <a:ext cx="2727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-135" dirty="0">
                <a:latin typeface="Tahoma"/>
                <a:cs typeface="Tahoma"/>
              </a:rPr>
              <a:t>BMI(</a:t>
            </a:r>
            <a:r>
              <a:rPr sz="1400" b="1" spc="-125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eigh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kg</a:t>
            </a:r>
            <a:r>
              <a:rPr sz="1400" b="1" spc="-50" dirty="0">
                <a:latin typeface="Tahoma"/>
                <a:cs typeface="Tahoma"/>
              </a:rPr>
              <a:t>/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heig</a:t>
            </a:r>
            <a:r>
              <a:rPr sz="1400" b="1" spc="-135" dirty="0">
                <a:latin typeface="Tahoma"/>
                <a:cs typeface="Tahoma"/>
              </a:rPr>
              <a:t>h</a:t>
            </a:r>
            <a:r>
              <a:rPr sz="1400" b="1" spc="-85" dirty="0">
                <a:latin typeface="Tahoma"/>
                <a:cs typeface="Tahoma"/>
              </a:rPr>
              <a:t>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20" dirty="0">
                <a:latin typeface="Tahoma"/>
                <a:cs typeface="Tahoma"/>
              </a:rPr>
              <a:t> m</a:t>
            </a:r>
            <a:r>
              <a:rPr sz="1350" b="1" spc="-75" baseline="24691" dirty="0">
                <a:latin typeface="Tahoma"/>
                <a:cs typeface="Tahoma"/>
              </a:rPr>
              <a:t>2</a:t>
            </a:r>
            <a:r>
              <a:rPr sz="1400" b="1" spc="-10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6820" y="3218433"/>
            <a:ext cx="2393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latin typeface="Tahoma"/>
                <a:cs typeface="Tahoma"/>
              </a:rPr>
              <a:t>Diabetes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Pedigree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Function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1944" y="4320032"/>
            <a:ext cx="389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50" dirty="0"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00250" y="5701741"/>
          <a:ext cx="8331200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Ranges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Above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210" dirty="0">
                          <a:latin typeface="Tahoma"/>
                          <a:cs typeface="Tahoma"/>
                        </a:rPr>
                        <a:t>&lt;6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10" dirty="0">
                          <a:latin typeface="Tahoma"/>
                          <a:cs typeface="Tahoma"/>
                        </a:rPr>
                        <a:t>(0)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80" dirty="0">
                          <a:latin typeface="Tahoma"/>
                          <a:cs typeface="Tahoma"/>
                        </a:rPr>
                        <a:t>6-12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10" dirty="0">
                          <a:latin typeface="Tahoma"/>
                          <a:cs typeface="Tahoma"/>
                        </a:rPr>
                        <a:t>(1)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80" dirty="0">
                          <a:latin typeface="Tahoma"/>
                          <a:cs typeface="Tahoma"/>
                        </a:rPr>
                        <a:t>&gt;12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b="1" spc="-110" dirty="0">
                          <a:latin typeface="Tahoma"/>
                          <a:cs typeface="Tahoma"/>
                        </a:rPr>
                        <a:t>(2)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85594" y="5422188"/>
            <a:ext cx="1601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Tahoma"/>
                <a:cs typeface="Tahoma"/>
              </a:rPr>
              <a:t>N</a:t>
            </a:r>
            <a:r>
              <a:rPr sz="1400" b="1" spc="-15" dirty="0">
                <a:latin typeface="Tahoma"/>
                <a:cs typeface="Tahoma"/>
              </a:rPr>
              <a:t>o</a:t>
            </a:r>
            <a:r>
              <a:rPr sz="1400" b="1" spc="-5" dirty="0">
                <a:latin typeface="Tahoma"/>
                <a:cs typeface="Tahoma"/>
              </a:rPr>
              <a:t>.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35" dirty="0">
                <a:latin typeface="Tahoma"/>
                <a:cs typeface="Tahoma"/>
              </a:rPr>
              <a:t>P</a:t>
            </a:r>
            <a:r>
              <a:rPr sz="1400" b="1" spc="-170" dirty="0">
                <a:latin typeface="Tahoma"/>
                <a:cs typeface="Tahoma"/>
              </a:rPr>
              <a:t>r</a:t>
            </a:r>
            <a:r>
              <a:rPr sz="1400" b="1" spc="30" dirty="0">
                <a:latin typeface="Tahoma"/>
                <a:cs typeface="Tahoma"/>
              </a:rPr>
              <a:t>egn</a:t>
            </a:r>
            <a:r>
              <a:rPr sz="1400" b="1" spc="25" dirty="0">
                <a:latin typeface="Tahoma"/>
                <a:cs typeface="Tahoma"/>
              </a:rPr>
              <a:t>a</a:t>
            </a:r>
            <a:r>
              <a:rPr sz="1400" b="1" spc="-10" dirty="0">
                <a:latin typeface="Tahoma"/>
                <a:cs typeface="Tahoma"/>
              </a:rPr>
              <a:t>ncies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466" y="1645665"/>
            <a:ext cx="845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shows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after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categorization.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ranges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taken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gor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zat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&amp;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3.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952" y="646252"/>
            <a:ext cx="4418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252525"/>
                </a:solidFill>
                <a:latin typeface="Verdana"/>
                <a:cs typeface="Verdana"/>
              </a:rPr>
              <a:t>DAT</a:t>
            </a:r>
            <a:r>
              <a:rPr sz="3600" spc="-9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3600" spc="-2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65" dirty="0">
                <a:solidFill>
                  <a:srgbClr val="252525"/>
                </a:solidFill>
                <a:latin typeface="Verdana"/>
                <a:cs typeface="Verdana"/>
              </a:rPr>
              <a:t>PREPARATION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251" y="2580131"/>
            <a:ext cx="6388608" cy="35417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6823" y="2574035"/>
            <a:ext cx="3835908" cy="35478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481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MODELING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664970"/>
            <a:ext cx="8976360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204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phase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includes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appropriate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800" spc="13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gor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ms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us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mode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800" spc="13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pa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bete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t,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d 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Classification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Algorithm(CART)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&amp;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K-Nearest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Neighbor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algorithms.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Both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these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algorithms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good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classifying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dependent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upon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categorized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independent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variables.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204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compared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both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algorithms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find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gives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results</a:t>
            </a:r>
            <a:endParaRPr sz="1800">
              <a:latin typeface="Verdana"/>
              <a:cs typeface="Verdana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upon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overall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accuracy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precision.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481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MODELING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616938"/>
            <a:ext cx="8725535" cy="4094479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354965" algn="l"/>
              </a:tabLst>
            </a:pPr>
            <a:r>
              <a:rPr sz="1700" spc="-18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125" dirty="0">
                <a:solidFill>
                  <a:srgbClr val="404040"/>
                </a:solidFill>
                <a:latin typeface="Tahoma"/>
                <a:cs typeface="Tahoma"/>
              </a:rPr>
              <a:t>So</a:t>
            </a:r>
            <a:r>
              <a:rPr sz="1700" b="1" spc="-7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b="1" spc="-1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b="1" spc="-23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b="1" spc="-10" dirty="0">
                <a:solidFill>
                  <a:srgbClr val="404040"/>
                </a:solidFill>
                <a:latin typeface="Tahoma"/>
                <a:cs typeface="Tahoma"/>
              </a:rPr>
              <a:t>ar</a:t>
            </a:r>
            <a:r>
              <a:rPr sz="1700" b="1" spc="-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b="1" spc="-4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1700" b="1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3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Py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ho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-21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Sc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19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Learn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ts val="1839"/>
              </a:lnSpc>
              <a:spcBef>
                <a:spcPts val="102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Scikit-learn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range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supervised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unsupervised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algorithms </a:t>
            </a:r>
            <a:r>
              <a:rPr sz="1700" spc="-5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cons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1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ent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nt</a:t>
            </a:r>
            <a:r>
              <a:rPr sz="1700" spc="35" dirty="0">
                <a:solidFill>
                  <a:srgbClr val="404040"/>
                </a:solidFill>
                <a:latin typeface="Verdana"/>
                <a:cs typeface="Verdana"/>
              </a:rPr>
              <a:t>erfa</a:t>
            </a:r>
            <a:r>
              <a:rPr sz="1700" spc="4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Py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ho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7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library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built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upon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SciPy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(Scientific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Python)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installed</a:t>
            </a:r>
            <a:r>
              <a:rPr sz="17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before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ts val="1939"/>
              </a:lnSpc>
            </a:pP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scikit-learn.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stack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includes: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7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105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Base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n-dimensional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array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95" dirty="0">
                <a:solidFill>
                  <a:srgbClr val="404040"/>
                </a:solidFill>
                <a:latin typeface="Tahoma"/>
                <a:cs typeface="Tahoma"/>
              </a:rPr>
              <a:t>SciPy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Fundamental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library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scientific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/>
                <a:cs typeface="Verdana"/>
              </a:rPr>
              <a:t>computing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7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70" dirty="0">
                <a:solidFill>
                  <a:srgbClr val="404040"/>
                </a:solidFill>
                <a:latin typeface="Tahoma"/>
                <a:cs typeface="Tahoma"/>
              </a:rPr>
              <a:t>Matplotlib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Comprehensive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2D/3D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plotting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700" spc="-1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21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b="1" spc="-29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b="1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700" b="1" spc="-70" dirty="0">
                <a:solidFill>
                  <a:srgbClr val="404040"/>
                </a:solidFill>
                <a:latin typeface="Tahoma"/>
                <a:cs typeface="Tahoma"/>
              </a:rPr>
              <a:t>tho</a:t>
            </a:r>
            <a:r>
              <a:rPr sz="1700" b="1" spc="-8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30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Enha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14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1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rac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7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7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conso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700" spc="-18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60" dirty="0">
                <a:solidFill>
                  <a:srgbClr val="404040"/>
                </a:solidFill>
                <a:latin typeface="Tahoma"/>
                <a:cs typeface="Tahoma"/>
              </a:rPr>
              <a:t>Sy</a:t>
            </a:r>
            <a:r>
              <a:rPr sz="1700" b="1" spc="-1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b="1" spc="25" dirty="0">
                <a:solidFill>
                  <a:srgbClr val="404040"/>
                </a:solidFill>
                <a:latin typeface="Tahoma"/>
                <a:cs typeface="Tahoma"/>
              </a:rPr>
              <a:t>py</a:t>
            </a:r>
            <a:r>
              <a:rPr sz="1700" spc="-3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Sym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21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ma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35" dirty="0">
                <a:solidFill>
                  <a:srgbClr val="404040"/>
                </a:solidFill>
                <a:latin typeface="Verdana"/>
                <a:cs typeface="Verdana"/>
              </a:rPr>
              <a:t>hema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cs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</a:tabLst>
            </a:pPr>
            <a:r>
              <a:rPr sz="1700" spc="-18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700" b="1" spc="-16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b="1" spc="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700" b="1" spc="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b="1" spc="-1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-3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ruc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ures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ana</a:t>
            </a:r>
            <a:r>
              <a:rPr sz="1700" spc="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404040"/>
                </a:solidFill>
                <a:latin typeface="Verdana"/>
                <a:cs typeface="Verdana"/>
              </a:rPr>
              <a:t>ysis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9619" y="3421379"/>
            <a:ext cx="3553968" cy="2229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82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71245" y="2007184"/>
            <a:ext cx="6969125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ts val="2510"/>
              </a:lnSpc>
              <a:spcBef>
                <a:spcPts val="95"/>
              </a:spcBef>
            </a:pPr>
            <a:r>
              <a:rPr sz="2200" spc="-7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200" spc="1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Diabetes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deadliest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diseases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world.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disease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creator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kinds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145" y="2913125"/>
            <a:ext cx="4436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2875" algn="l"/>
                <a:tab pos="2473960" algn="l"/>
                <a:tab pos="2844800" algn="l"/>
                <a:tab pos="350456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ide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p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ocess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tie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145" y="2611373"/>
            <a:ext cx="520636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1130935" algn="l"/>
                <a:tab pos="1684655" algn="l"/>
                <a:tab pos="2461895" algn="l"/>
                <a:tab pos="3388360" algn="l"/>
                <a:tab pos="462788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diseases	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like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heart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attack,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blindness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4623435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3423" y="2611373"/>
            <a:ext cx="142684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2405" marR="5080" indent="-180340">
              <a:lnSpc>
                <a:spcPts val="2380"/>
              </a:lnSpc>
              <a:spcBef>
                <a:spcPts val="390"/>
              </a:spcBef>
              <a:tabLst>
                <a:tab pos="601980" algn="l"/>
                <a:tab pos="626745" algn="l"/>
                <a:tab pos="127889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rmal  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245" y="3214877"/>
            <a:ext cx="6968490" cy="182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ts val="251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diagnostic</a:t>
            </a:r>
            <a:r>
              <a:rPr sz="22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center,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consult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doctor,</a:t>
            </a:r>
            <a:r>
              <a:rPr sz="22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sit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tight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ts val="2510"/>
              </a:lnSpc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more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reports.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ts val="2380"/>
              </a:lnSpc>
              <a:spcBef>
                <a:spcPts val="1030"/>
              </a:spcBef>
            </a:pPr>
            <a:r>
              <a:rPr sz="2200" spc="-7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200" spc="-7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Cause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Diabetes vary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depending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genetic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makeup,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family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history,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ethnicity,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health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spc="-7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200" spc="1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Diabetes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pre-diabetes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diagnosed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blood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test.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2147" y="1976627"/>
            <a:ext cx="3877817" cy="32712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MODE</a:t>
            </a:r>
            <a:r>
              <a:rPr spc="-50" dirty="0"/>
              <a:t>L</a:t>
            </a:r>
            <a:r>
              <a:rPr spc="-250" dirty="0"/>
              <a:t>ING</a:t>
            </a:r>
            <a:r>
              <a:rPr spc="-170" dirty="0"/>
              <a:t>:</a:t>
            </a:r>
            <a:r>
              <a:rPr spc="-265" dirty="0"/>
              <a:t> </a:t>
            </a:r>
            <a:r>
              <a:rPr spc="-235" dirty="0"/>
              <a:t>USING</a:t>
            </a:r>
            <a:r>
              <a:rPr spc="-254" dirty="0"/>
              <a:t> </a:t>
            </a:r>
            <a:r>
              <a:rPr spc="-130" dirty="0"/>
              <a:t>PYTH</a:t>
            </a:r>
            <a:r>
              <a:rPr spc="-165" dirty="0"/>
              <a:t>O</a:t>
            </a:r>
            <a:r>
              <a:rPr spc="-25" dirty="0"/>
              <a:t>N</a:t>
            </a:r>
            <a:r>
              <a:rPr spc="-240" dirty="0"/>
              <a:t> </a:t>
            </a:r>
            <a:r>
              <a:rPr spc="-400" dirty="0"/>
              <a:t>SCIKI</a:t>
            </a:r>
            <a:r>
              <a:rPr spc="-420" dirty="0"/>
              <a:t>T</a:t>
            </a:r>
            <a:r>
              <a:rPr spc="-260" dirty="0"/>
              <a:t> </a:t>
            </a:r>
            <a:r>
              <a:rPr spc="-14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9370" y="1832228"/>
            <a:ext cx="568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f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con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oaded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pa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2272283"/>
            <a:ext cx="7786116" cy="39989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1413128"/>
            <a:ext cx="9827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CART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applied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dataset.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Tree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obtained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gives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best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result.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depth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taken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tree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b="1" spc="-140" dirty="0">
                <a:solidFill>
                  <a:srgbClr val="404040"/>
                </a:solidFill>
                <a:latin typeface="Tahoma"/>
                <a:cs typeface="Tahoma"/>
              </a:rPr>
              <a:t>4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total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nodes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Tahoma"/>
                <a:cs typeface="Tahoma"/>
              </a:rPr>
              <a:t>21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MODE</a:t>
            </a:r>
            <a:r>
              <a:rPr spc="-50" dirty="0"/>
              <a:t>L</a:t>
            </a:r>
            <a:r>
              <a:rPr spc="-250" dirty="0"/>
              <a:t>ING</a:t>
            </a:r>
            <a:r>
              <a:rPr spc="-170" dirty="0"/>
              <a:t>:</a:t>
            </a:r>
            <a:r>
              <a:rPr spc="-265" dirty="0"/>
              <a:t> </a:t>
            </a:r>
            <a:r>
              <a:rPr spc="-235" dirty="0"/>
              <a:t>USING</a:t>
            </a:r>
            <a:r>
              <a:rPr spc="-254" dirty="0"/>
              <a:t> </a:t>
            </a:r>
            <a:r>
              <a:rPr spc="-130" dirty="0"/>
              <a:t>PYTH</a:t>
            </a:r>
            <a:r>
              <a:rPr spc="-165" dirty="0"/>
              <a:t>O</a:t>
            </a:r>
            <a:r>
              <a:rPr spc="-25" dirty="0"/>
              <a:t>N</a:t>
            </a:r>
            <a:r>
              <a:rPr spc="-240" dirty="0"/>
              <a:t> </a:t>
            </a:r>
            <a:r>
              <a:rPr spc="-400" dirty="0"/>
              <a:t>SCIKI</a:t>
            </a:r>
            <a:r>
              <a:rPr spc="-420" dirty="0"/>
              <a:t>T</a:t>
            </a:r>
            <a:r>
              <a:rPr spc="-260" dirty="0"/>
              <a:t> </a:t>
            </a:r>
            <a:r>
              <a:rPr spc="-145" dirty="0"/>
              <a:t>LEARN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860" y="2450592"/>
            <a:ext cx="8124444" cy="41650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MODEL</a:t>
            </a:r>
            <a:r>
              <a:rPr spc="-95" dirty="0"/>
              <a:t>ING:</a:t>
            </a:r>
            <a:r>
              <a:rPr spc="-254" dirty="0"/>
              <a:t> </a:t>
            </a:r>
            <a:r>
              <a:rPr spc="-235" dirty="0"/>
              <a:t>USING</a:t>
            </a:r>
            <a:r>
              <a:rPr spc="-240" dirty="0"/>
              <a:t> </a:t>
            </a:r>
            <a:r>
              <a:rPr spc="-130" dirty="0"/>
              <a:t>PYTH</a:t>
            </a:r>
            <a:r>
              <a:rPr spc="-165" dirty="0"/>
              <a:t>O</a:t>
            </a:r>
            <a:r>
              <a:rPr spc="-25" dirty="0"/>
              <a:t>N</a:t>
            </a:r>
            <a:r>
              <a:rPr spc="-240" dirty="0"/>
              <a:t> </a:t>
            </a:r>
            <a:r>
              <a:rPr spc="-405" dirty="0"/>
              <a:t>SCIKI</a:t>
            </a:r>
            <a:r>
              <a:rPr spc="-420" dirty="0"/>
              <a:t>T</a:t>
            </a:r>
            <a:r>
              <a:rPr spc="-240" dirty="0"/>
              <a:t> </a:t>
            </a:r>
            <a:r>
              <a:rPr spc="-320" dirty="0"/>
              <a:t>L</a:t>
            </a:r>
            <a:r>
              <a:rPr spc="-114" dirty="0"/>
              <a:t>EARN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026407"/>
            <a:ext cx="5826252" cy="28315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3779" y="879638"/>
            <a:ext cx="9240520" cy="31165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740"/>
              </a:spcBef>
            </a:pPr>
            <a:r>
              <a:rPr sz="1400" b="1" spc="20" dirty="0">
                <a:latin typeface="Tahoma"/>
                <a:cs typeface="Tahoma"/>
              </a:rPr>
              <a:t>Node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Description: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root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split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started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Glucose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attribute.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samples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count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those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samples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whose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glucose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154.5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gives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samples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/>
                <a:cs typeface="Verdana"/>
              </a:rPr>
              <a:t>outcome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404040"/>
                </a:solidFill>
                <a:latin typeface="Tahoma"/>
                <a:cs typeface="Tahoma"/>
              </a:rPr>
              <a:t>‘0’</a:t>
            </a:r>
            <a:r>
              <a:rPr sz="16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404040"/>
                </a:solidFill>
                <a:latin typeface="Tahoma"/>
                <a:cs typeface="Tahoma"/>
              </a:rPr>
              <a:t>‘1’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e.g.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root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188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(represents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-5" dirty="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’)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404040"/>
                </a:solidFill>
                <a:latin typeface="Verdana"/>
                <a:cs typeface="Verdana"/>
              </a:rPr>
              <a:t>110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(represents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’)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ie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40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-135" dirty="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4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-135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‘</a:t>
            </a:r>
            <a:r>
              <a:rPr sz="1600" b="1" spc="-135" dirty="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’</a:t>
            </a:r>
            <a:endParaRPr sz="16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Gini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Impurity </a:t>
            </a:r>
            <a:r>
              <a:rPr sz="1600" spc="-220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measures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quality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split. 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factor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measures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how </a:t>
            </a:r>
            <a:r>
              <a:rPr sz="1600" spc="125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600" spc="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randomly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chosen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would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incorrectly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classified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probability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600" spc="-5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sc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2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ca</a:t>
            </a:r>
            <a:r>
              <a:rPr sz="1600" spc="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cord.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us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9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7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ni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sc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2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ca</a:t>
            </a:r>
            <a:r>
              <a:rPr sz="1600" spc="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348234"/>
            <a:ext cx="6969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MODELING:</a:t>
            </a:r>
            <a:r>
              <a:rPr sz="2800" spc="-190" dirty="0"/>
              <a:t> </a:t>
            </a:r>
            <a:r>
              <a:rPr sz="2800" spc="-215" dirty="0"/>
              <a:t>USING</a:t>
            </a:r>
            <a:r>
              <a:rPr sz="2800" spc="-180" dirty="0"/>
              <a:t> </a:t>
            </a:r>
            <a:r>
              <a:rPr sz="2800" spc="-100" dirty="0"/>
              <a:t>PYTHON</a:t>
            </a:r>
            <a:r>
              <a:rPr sz="2800" spc="-215" dirty="0"/>
              <a:t> </a:t>
            </a:r>
            <a:r>
              <a:rPr sz="2800" spc="-360" dirty="0"/>
              <a:t>SCIKIT</a:t>
            </a:r>
            <a:r>
              <a:rPr sz="2800" spc="-200" dirty="0"/>
              <a:t> </a:t>
            </a:r>
            <a:r>
              <a:rPr sz="2800" spc="-135" dirty="0"/>
              <a:t>LEARN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20850" y="1466596"/>
          <a:ext cx="9886950" cy="523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S.No.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Antecedent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Consequent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Support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Confidence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1.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Gl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ucose&lt;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&lt;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6.3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46/298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2.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26.3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Glucose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99.5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50" dirty="0">
                          <a:latin typeface="Tahoma"/>
                          <a:cs typeface="Tahoma"/>
                        </a:rPr>
                        <a:t>Age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42.5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86690" algn="r">
                        <a:lnSpc>
                          <a:spcPct val="100000"/>
                        </a:lnSpc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47/298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0.95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3.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26.3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Glucose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99.5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50" dirty="0">
                          <a:latin typeface="Tahoma"/>
                          <a:cs typeface="Tahoma"/>
                        </a:rPr>
                        <a:t>Age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42.5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6/298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0.60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4.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4195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26.3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 Glucose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99.5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5" dirty="0">
                          <a:latin typeface="Tahoma"/>
                          <a:cs typeface="Tahoma"/>
                        </a:rPr>
                        <a:t>Pregnancies&lt;=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6.5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866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71/298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0.61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5.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441959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26.3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 Glucose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99.5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5" dirty="0">
                          <a:latin typeface="Tahoma"/>
                          <a:cs typeface="Tahoma"/>
                        </a:rPr>
                        <a:t>Pregnancies&lt;=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0" dirty="0">
                          <a:latin typeface="Tahoma"/>
                          <a:cs typeface="Tahoma"/>
                        </a:rPr>
                        <a:t>6.5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866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26/298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0.68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6.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 26.00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3/298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7.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 26.00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Pregnancies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65" dirty="0">
                          <a:latin typeface="Tahoma"/>
                          <a:cs typeface="Tahoma"/>
                        </a:rPr>
                        <a:t>3.5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2/298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8.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 26.00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Pregnancies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65" dirty="0">
                          <a:latin typeface="Tahoma"/>
                          <a:cs typeface="Tahoma"/>
                        </a:rPr>
                        <a:t>3.5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5/298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42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9.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85" dirty="0">
                          <a:latin typeface="Tahoma"/>
                          <a:cs typeface="Tahoma"/>
                        </a:rPr>
                        <a:t>Insulin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163.5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26/298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10.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85" dirty="0">
                          <a:latin typeface="Tahoma"/>
                          <a:cs typeface="Tahoma"/>
                        </a:rPr>
                        <a:t>Insulin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163.5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Glucose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 169.5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1/298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1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11.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spc="-17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Glucose&lt;=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154.5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28.05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85" dirty="0">
                          <a:latin typeface="Tahoma"/>
                          <a:cs typeface="Tahoma"/>
                        </a:rPr>
                        <a:t>Insulin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163.5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1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10" dirty="0">
                          <a:latin typeface="Tahoma"/>
                          <a:cs typeface="Tahoma"/>
                        </a:rPr>
                        <a:t>Glucose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45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100" b="1" spc="-75" dirty="0">
                          <a:latin typeface="Tahoma"/>
                          <a:cs typeface="Tahoma"/>
                        </a:rPr>
                        <a:t> 169.5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Diabetes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spc="-95" dirty="0">
                          <a:latin typeface="Tahoma"/>
                          <a:cs typeface="Tahoma"/>
                        </a:rPr>
                        <a:t>2/298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06320" y="1038809"/>
            <a:ext cx="160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ahoma"/>
                <a:cs typeface="Tahoma"/>
              </a:rPr>
              <a:t>Decision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Rules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13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EVALUATION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5870" y="1463929"/>
            <a:ext cx="8368665" cy="15030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Feature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Importance</a:t>
            </a:r>
            <a:endParaRPr sz="1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tree,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able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figure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features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mport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ro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graph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depicts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highest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importance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features.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3262884"/>
            <a:ext cx="6847332" cy="301447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50198" y="3016250"/>
          <a:ext cx="3335654" cy="312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117">
                <a:tc gridSpan="3"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Decisio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Fea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Ranki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AA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1.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10" dirty="0">
                          <a:latin typeface="Tahoma"/>
                          <a:cs typeface="Tahoma"/>
                        </a:rPr>
                        <a:t>Glucose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0.558787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2.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114" dirty="0">
                          <a:latin typeface="Tahoma"/>
                          <a:cs typeface="Tahoma"/>
                        </a:rPr>
                        <a:t>BMI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0.260081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3.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Pregnancies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0.134401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4.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50" dirty="0">
                          <a:latin typeface="Tahoma"/>
                          <a:cs typeface="Tahoma"/>
                        </a:rPr>
                        <a:t>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0.036539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5.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spc="-85" dirty="0">
                          <a:latin typeface="Tahoma"/>
                          <a:cs typeface="Tahoma"/>
                        </a:rPr>
                        <a:t>Insulin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0.010191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1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6.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1000" indent="393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iab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100" b="1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digr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e  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Function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0.000000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70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7.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Skin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Thickness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0.000000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8.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Bloo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Pressure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0.000000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2644" y="1895855"/>
            <a:ext cx="6656832" cy="43357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250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4336" y="1454149"/>
            <a:ext cx="2954020" cy="37884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869"/>
              </a:spcBef>
            </a:pPr>
            <a:r>
              <a:rPr sz="1800" b="1" dirty="0">
                <a:latin typeface="Georgia"/>
                <a:cs typeface="Georgia"/>
              </a:rPr>
              <a:t>ROC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CURVE</a:t>
            </a:r>
            <a:endParaRPr sz="1800">
              <a:latin typeface="Georgia"/>
              <a:cs typeface="Georgia"/>
            </a:endParaRPr>
          </a:p>
          <a:p>
            <a:pPr marL="299085" marR="208915" indent="-28702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gr</a:t>
            </a:r>
            <a:r>
              <a:rPr sz="1800" spc="-25" dirty="0">
                <a:latin typeface="Verdana"/>
                <a:cs typeface="Verdana"/>
              </a:rPr>
              <a:t>e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dep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90" dirty="0">
                <a:latin typeface="Verdana"/>
                <a:cs typeface="Verdana"/>
              </a:rPr>
              <a:t>s  </a:t>
            </a:r>
            <a:r>
              <a:rPr sz="1800" spc="35" dirty="0">
                <a:latin typeface="Verdana"/>
                <a:cs typeface="Verdana"/>
              </a:rPr>
              <a:t>Dec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cur</a:t>
            </a:r>
            <a:r>
              <a:rPr sz="1800" spc="-20" dirty="0">
                <a:latin typeface="Verdana"/>
                <a:cs typeface="Verdana"/>
              </a:rPr>
              <a:t>v</a:t>
            </a:r>
            <a:r>
              <a:rPr sz="1800" spc="70" dirty="0">
                <a:latin typeface="Verdana"/>
                <a:cs typeface="Verdana"/>
              </a:rPr>
              <a:t>e 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90" dirty="0">
                <a:latin typeface="Verdana"/>
                <a:cs typeface="Verdana"/>
              </a:rPr>
              <a:t>ch</a:t>
            </a:r>
            <a:r>
              <a:rPr sz="1800" spc="-114" dirty="0">
                <a:latin typeface="Verdana"/>
                <a:cs typeface="Verdana"/>
              </a:rPr>
              <a:t> 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0</a:t>
            </a:r>
            <a:r>
              <a:rPr sz="1800" spc="-140" dirty="0">
                <a:latin typeface="Verdana"/>
                <a:cs typeface="Verdana"/>
              </a:rPr>
              <a:t>.</a:t>
            </a:r>
            <a:r>
              <a:rPr sz="1800" spc="-155" dirty="0">
                <a:latin typeface="Verdana"/>
                <a:cs typeface="Verdana"/>
              </a:rPr>
              <a:t>72.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das</a:t>
            </a:r>
            <a:r>
              <a:rPr sz="1800" spc="-2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70" dirty="0">
                <a:latin typeface="Verdana"/>
                <a:cs typeface="Verdana"/>
              </a:rPr>
              <a:t>e  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75" dirty="0">
                <a:latin typeface="Verdana"/>
                <a:cs typeface="Verdana"/>
              </a:rPr>
              <a:t>o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60" dirty="0">
                <a:latin typeface="Verdana"/>
                <a:cs typeface="Verdana"/>
              </a:rPr>
              <a:t>r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70" dirty="0">
                <a:latin typeface="Verdana"/>
                <a:cs typeface="Verdana"/>
              </a:rPr>
              <a:t>e  </a:t>
            </a:r>
            <a:r>
              <a:rPr sz="1800" spc="65" dirty="0">
                <a:latin typeface="Verdana"/>
                <a:cs typeface="Verdana"/>
              </a:rPr>
              <a:t>ROC </a:t>
            </a:r>
            <a:r>
              <a:rPr sz="1800" dirty="0">
                <a:latin typeface="Verdana"/>
                <a:cs typeface="Verdana"/>
              </a:rPr>
              <a:t>curve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30" dirty="0">
                <a:latin typeface="Verdana"/>
                <a:cs typeface="Verdana"/>
              </a:rPr>
              <a:t>do</a:t>
            </a:r>
            <a:r>
              <a:rPr sz="1800" spc="55" dirty="0">
                <a:latin typeface="Verdana"/>
                <a:cs typeface="Verdana"/>
              </a:rPr>
              <a:t>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ed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00" dirty="0">
                <a:latin typeface="Verdana"/>
                <a:cs typeface="Verdana"/>
              </a:rPr>
              <a:t>or.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70" dirty="0">
                <a:latin typeface="Verdana"/>
                <a:cs typeface="Verdana"/>
              </a:rPr>
              <a:t>e 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30" dirty="0">
                <a:latin typeface="Verdana"/>
                <a:cs typeface="Verdana"/>
              </a:rPr>
              <a:t>do</a:t>
            </a:r>
            <a:r>
              <a:rPr sz="1800" spc="55" dirty="0">
                <a:latin typeface="Verdana"/>
                <a:cs typeface="Verdana"/>
              </a:rPr>
              <a:t>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pr</a:t>
            </a:r>
            <a:r>
              <a:rPr sz="1800" spc="-25" dirty="0">
                <a:latin typeface="Verdana"/>
                <a:cs typeface="Verdana"/>
              </a:rPr>
              <a:t>ed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90" dirty="0">
                <a:latin typeface="Verdana"/>
                <a:cs typeface="Verdana"/>
              </a:rPr>
              <a:t>s  </a:t>
            </a:r>
            <a:r>
              <a:rPr sz="1800" spc="15" dirty="0">
                <a:latin typeface="Verdana"/>
                <a:cs typeface="Verdana"/>
              </a:rPr>
              <a:t>common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</a:t>
            </a:r>
            <a:r>
              <a:rPr sz="1800" spc="-8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  </a:t>
            </a:r>
            <a:r>
              <a:rPr sz="1800" spc="125" dirty="0">
                <a:latin typeface="Verdana"/>
                <a:cs typeface="Verdana"/>
              </a:rPr>
              <a:t>b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th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00" dirty="0">
                <a:latin typeface="Verdana"/>
                <a:cs typeface="Verdana"/>
              </a:rPr>
              <a:t>r 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model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</a:t>
            </a:r>
            <a:r>
              <a:rPr sz="1800" spc="-80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ful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or  not.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1525905"/>
            <a:ext cx="8943340" cy="3918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2255" algn="just">
              <a:lnSpc>
                <a:spcPct val="99800"/>
              </a:lnSpc>
              <a:spcBef>
                <a:spcPts val="105"/>
              </a:spcBef>
            </a:pP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ap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i</a:t>
            </a:r>
            <a:r>
              <a:rPr sz="2000" spc="-2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cal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ed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Recei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b="1" spc="8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b="1" spc="-229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Tahoma"/>
                <a:cs typeface="Tahoma"/>
              </a:rPr>
              <a:t>Ope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ati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b="1" spc="6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90" dirty="0">
                <a:solidFill>
                  <a:srgbClr val="404040"/>
                </a:solidFill>
                <a:latin typeface="Tahoma"/>
                <a:cs typeface="Tahoma"/>
              </a:rPr>
              <a:t>Ch</a:t>
            </a:r>
            <a:r>
              <a:rPr sz="2000" b="1" spc="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cteri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tic</a:t>
            </a:r>
            <a:r>
              <a:rPr sz="20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404040"/>
                </a:solidFill>
                <a:latin typeface="Tahoma"/>
                <a:cs typeface="Tahoma"/>
              </a:rPr>
              <a:t>cur</a:t>
            </a:r>
            <a:r>
              <a:rPr sz="2000" b="1" spc="2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b="1" spc="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ROC 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curve.)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true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positive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against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false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positive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rate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fo</a:t>
            </a:r>
            <a:r>
              <a:rPr sz="2000" spc="-254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ere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nt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po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225" dirty="0">
                <a:solidFill>
                  <a:srgbClr val="404040"/>
                </a:solidFill>
                <a:latin typeface="Verdana"/>
                <a:cs typeface="Verdana"/>
              </a:rPr>
              <a:t>s.</a:t>
            </a:r>
            <a:endParaRPr sz="2000">
              <a:latin typeface="Verdana"/>
              <a:cs typeface="Verdana"/>
            </a:endParaRPr>
          </a:p>
          <a:p>
            <a:pPr marL="355600" marR="81280" indent="-342900">
              <a:lnSpc>
                <a:spcPct val="100000"/>
              </a:lnSpc>
              <a:spcBef>
                <a:spcPts val="1019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t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ff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rue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Pos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PR)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Fa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iti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e 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(FPR)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(any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increase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(TPR)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accompanied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decrease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(FPR)).</a:t>
            </a:r>
            <a:endParaRPr sz="1800">
              <a:latin typeface="Verdana"/>
              <a:cs typeface="Verdana"/>
            </a:endParaRPr>
          </a:p>
          <a:p>
            <a:pPr marL="355600" marR="24193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closer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curve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towards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TPR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ROC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space,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accurate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test.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closer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curve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towards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FPR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ROC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space,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accurate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test.</a:t>
            </a:r>
            <a:endParaRPr sz="1800">
              <a:latin typeface="Verdana"/>
              <a:cs typeface="Verdana"/>
            </a:endParaRPr>
          </a:p>
          <a:p>
            <a:pPr marL="355600" marR="744855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Area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Under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Curve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(AUC)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measure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determine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effectiveness.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AUC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comes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1,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is.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So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models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AUCs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preferred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those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lower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AUCs.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250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EVALUATION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438734"/>
            <a:ext cx="250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EVALUATION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836292"/>
          <a:ext cx="3943350" cy="168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Pre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ic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ted  Yes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0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Pre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ic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ted  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78">
                <a:tc>
                  <a:txBody>
                    <a:bodyPr/>
                    <a:lstStyle/>
                    <a:p>
                      <a:pPr marL="91440" marR="6184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Ac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ual  Yes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304800" indent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tp (true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v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marL="313055" marR="30480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fp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(false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v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878">
                <a:tc>
                  <a:txBody>
                    <a:bodyPr/>
                    <a:lstStyle/>
                    <a:p>
                      <a:pPr marL="91440" marR="6184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Ac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ual  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290195" marR="281305" indent="46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(false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ve)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290195" marR="281305" indent="635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tn (true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ne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ve)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96959" y="3568395"/>
            <a:ext cx="12979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4605" algn="l"/>
              </a:tabLst>
            </a:pPr>
            <a:r>
              <a:rPr sz="1500" spc="5" dirty="0">
                <a:latin typeface="Georgia"/>
                <a:cs typeface="Georgia"/>
              </a:rPr>
              <a:t>Recall</a:t>
            </a:r>
            <a:r>
              <a:rPr sz="1500" u="sng" spc="-8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=</a:t>
            </a:r>
            <a:r>
              <a:rPr sz="1500" u="sng" spc="3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tp	</a:t>
            </a:r>
            <a:endParaRPr sz="1500">
              <a:latin typeface="Georgia"/>
              <a:cs typeface="Georgia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Georgia"/>
                <a:cs typeface="Georgia"/>
              </a:rPr>
              <a:t>tp+fn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0705" y="3568395"/>
            <a:ext cx="18351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814" algn="l"/>
              </a:tabLst>
            </a:pPr>
            <a:r>
              <a:rPr sz="1500" dirty="0">
                <a:latin typeface="Georgia"/>
                <a:cs typeface="Georgia"/>
              </a:rPr>
              <a:t>Accuracy</a:t>
            </a:r>
            <a:r>
              <a:rPr sz="1500" u="sng" spc="-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=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tp</a:t>
            </a: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+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tn	</a:t>
            </a:r>
            <a:endParaRPr sz="1500">
              <a:latin typeface="Georgia"/>
              <a:cs typeface="Georgia"/>
            </a:endParaRPr>
          </a:p>
          <a:p>
            <a:pPr marL="12700" marR="14604" indent="735965">
              <a:lnSpc>
                <a:spcPct val="100000"/>
              </a:lnSpc>
              <a:spcBef>
                <a:spcPts val="5"/>
              </a:spcBef>
              <a:tabLst>
                <a:tab pos="1342390" algn="l"/>
              </a:tabLst>
            </a:pPr>
            <a:r>
              <a:rPr sz="1500" spc="-5" dirty="0">
                <a:latin typeface="Georgia"/>
                <a:cs typeface="Georgia"/>
              </a:rPr>
              <a:t>t</a:t>
            </a:r>
            <a:r>
              <a:rPr sz="1500" spc="-10" dirty="0">
                <a:latin typeface="Georgia"/>
                <a:cs typeface="Georgia"/>
              </a:rPr>
              <a:t>p</a:t>
            </a:r>
            <a:r>
              <a:rPr sz="1500" spc="-5" dirty="0">
                <a:latin typeface="Georgia"/>
                <a:cs typeface="Georgia"/>
              </a:rPr>
              <a:t>+</a:t>
            </a:r>
            <a:r>
              <a:rPr sz="1500" spc="-10" dirty="0">
                <a:latin typeface="Georgia"/>
                <a:cs typeface="Georgia"/>
              </a:rPr>
              <a:t>t</a:t>
            </a:r>
            <a:r>
              <a:rPr sz="1500" dirty="0">
                <a:latin typeface="Georgia"/>
                <a:cs typeface="Georgia"/>
              </a:rPr>
              <a:t>n+fp</a:t>
            </a:r>
            <a:r>
              <a:rPr sz="1500" spc="-10" dirty="0">
                <a:latin typeface="Georgia"/>
                <a:cs typeface="Georgia"/>
              </a:rPr>
              <a:t>+</a:t>
            </a:r>
            <a:r>
              <a:rPr sz="1500" dirty="0">
                <a:latin typeface="Georgia"/>
                <a:cs typeface="Georgia"/>
              </a:rPr>
              <a:t>fn  </a:t>
            </a:r>
            <a:r>
              <a:rPr sz="1500" spc="-15" dirty="0">
                <a:latin typeface="Georgia"/>
                <a:cs typeface="Georgia"/>
              </a:rPr>
              <a:t>Precision</a:t>
            </a:r>
            <a:r>
              <a:rPr sz="1500" u="sng" spc="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=</a:t>
            </a:r>
            <a:r>
              <a:rPr sz="1500" u="sng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tp	</a:t>
            </a:r>
            <a:endParaRPr sz="1500">
              <a:latin typeface="Georgia"/>
              <a:cs typeface="Georgia"/>
            </a:endParaRPr>
          </a:p>
          <a:p>
            <a:pPr marL="838200">
              <a:lnSpc>
                <a:spcPct val="100000"/>
              </a:lnSpc>
            </a:pPr>
            <a:r>
              <a:rPr sz="1500" spc="-10" dirty="0">
                <a:latin typeface="Georgia"/>
                <a:cs typeface="Georgia"/>
              </a:rPr>
              <a:t>tp+fp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650" y="3920616"/>
          <a:ext cx="3943350" cy="169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Diabetes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Diabetes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97">
                <a:tc>
                  <a:txBody>
                    <a:bodyPr/>
                    <a:lstStyle/>
                    <a:p>
                      <a:pPr marL="91440" marR="40703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Actual 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400" b="1" spc="-5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marR="4756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110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16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Actual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Diabetes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32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42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5" dirty="0"/>
              <a:t>CONFUSION</a:t>
            </a:r>
            <a:r>
              <a:rPr spc="-50" dirty="0"/>
              <a:t> </a:t>
            </a:r>
            <a:r>
              <a:rPr dirty="0"/>
              <a:t>MATRIX</a:t>
            </a:r>
          </a:p>
          <a:p>
            <a:pPr marL="3619500" marR="5715">
              <a:lnSpc>
                <a:spcPct val="100000"/>
              </a:lnSpc>
              <a:spcBef>
                <a:spcPts val="705"/>
              </a:spcBef>
              <a:buSzPct val="92857"/>
              <a:buFont typeface="Arial MT"/>
              <a:buChar char="•"/>
              <a:tabLst>
                <a:tab pos="3683635" algn="l"/>
              </a:tabLst>
            </a:pPr>
            <a:r>
              <a:rPr sz="1400" b="0" dirty="0">
                <a:latin typeface="Georgia"/>
                <a:cs typeface="Georgia"/>
              </a:rPr>
              <a:t>true</a:t>
            </a:r>
            <a:r>
              <a:rPr sz="1400" b="0" spc="14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positives</a:t>
            </a:r>
            <a:r>
              <a:rPr sz="1400" b="0" spc="15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(TP):</a:t>
            </a:r>
            <a:r>
              <a:rPr sz="1400" b="0" spc="155" dirty="0">
                <a:latin typeface="Georgia"/>
                <a:cs typeface="Georgia"/>
              </a:rPr>
              <a:t> </a:t>
            </a:r>
            <a:r>
              <a:rPr sz="1400" b="0" spc="-10" dirty="0">
                <a:latin typeface="Georgia"/>
                <a:cs typeface="Georgia"/>
              </a:rPr>
              <a:t>These</a:t>
            </a:r>
            <a:r>
              <a:rPr sz="1400" b="0" spc="14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are</a:t>
            </a:r>
            <a:r>
              <a:rPr sz="1400" b="0" spc="150" dirty="0">
                <a:latin typeface="Georgia"/>
                <a:cs typeface="Georgia"/>
              </a:rPr>
              <a:t> </a:t>
            </a:r>
            <a:r>
              <a:rPr sz="1400" b="0" spc="-10" dirty="0">
                <a:latin typeface="Georgia"/>
                <a:cs typeface="Georgia"/>
              </a:rPr>
              <a:t>cases</a:t>
            </a:r>
            <a:r>
              <a:rPr sz="1400" b="0" spc="14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in</a:t>
            </a:r>
            <a:r>
              <a:rPr sz="1400" b="0" spc="14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which</a:t>
            </a:r>
            <a:r>
              <a:rPr sz="1400" b="0" spc="15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we</a:t>
            </a:r>
            <a:r>
              <a:rPr sz="1400" b="0" spc="15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correctly</a:t>
            </a:r>
            <a:r>
              <a:rPr sz="1400" b="0" spc="15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predicted </a:t>
            </a:r>
            <a:r>
              <a:rPr sz="1400" b="0" spc="-32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diabetes</a:t>
            </a:r>
            <a:r>
              <a:rPr sz="1400" b="0" spc="-3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as</a:t>
            </a:r>
            <a:r>
              <a:rPr sz="1400" b="0" spc="-1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result.</a:t>
            </a:r>
            <a:endParaRPr sz="1400">
              <a:latin typeface="Georgia"/>
              <a:cs typeface="Georgia"/>
            </a:endParaRPr>
          </a:p>
          <a:p>
            <a:pPr marL="3619500" marR="5080">
              <a:lnSpc>
                <a:spcPct val="100000"/>
              </a:lnSpc>
              <a:buSzPct val="92857"/>
              <a:buFont typeface="Arial MT"/>
              <a:buChar char="•"/>
              <a:tabLst>
                <a:tab pos="3683635" algn="l"/>
              </a:tabLst>
            </a:pPr>
            <a:r>
              <a:rPr sz="1400" b="0" dirty="0">
                <a:latin typeface="Georgia"/>
                <a:cs typeface="Georgia"/>
              </a:rPr>
              <a:t>true</a:t>
            </a:r>
            <a:r>
              <a:rPr sz="1400" b="0" spc="27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negatives</a:t>
            </a:r>
            <a:r>
              <a:rPr sz="1400" b="0" spc="28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(TN):</a:t>
            </a:r>
            <a:r>
              <a:rPr sz="1400" b="0" spc="28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We</a:t>
            </a:r>
            <a:r>
              <a:rPr sz="1400" b="0" spc="28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correctly</a:t>
            </a:r>
            <a:r>
              <a:rPr sz="1400" b="0" spc="28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predicted</a:t>
            </a:r>
            <a:r>
              <a:rPr sz="1400" b="0" spc="275" dirty="0">
                <a:latin typeface="Georgia"/>
                <a:cs typeface="Georgia"/>
              </a:rPr>
              <a:t> </a:t>
            </a:r>
            <a:r>
              <a:rPr sz="1400" b="0" spc="-10" dirty="0">
                <a:latin typeface="Georgia"/>
                <a:cs typeface="Georgia"/>
              </a:rPr>
              <a:t>no</a:t>
            </a:r>
            <a:r>
              <a:rPr sz="1400" b="0" spc="275" dirty="0">
                <a:latin typeface="Georgia"/>
                <a:cs typeface="Georgia"/>
              </a:rPr>
              <a:t> </a:t>
            </a:r>
            <a:r>
              <a:rPr sz="1400" b="0" spc="-10" dirty="0">
                <a:latin typeface="Georgia"/>
                <a:cs typeface="Georgia"/>
              </a:rPr>
              <a:t>diabetes</a:t>
            </a:r>
            <a:r>
              <a:rPr sz="1400" b="0" spc="27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and</a:t>
            </a:r>
            <a:r>
              <a:rPr sz="1400" b="0" spc="27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they</a:t>
            </a:r>
            <a:r>
              <a:rPr sz="1400" b="0" spc="27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don't </a:t>
            </a:r>
            <a:r>
              <a:rPr sz="1400" b="0" spc="-32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have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the</a:t>
            </a:r>
            <a:r>
              <a:rPr sz="1400" b="0" spc="-1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disease.</a:t>
            </a:r>
            <a:endParaRPr sz="1400">
              <a:latin typeface="Georgia"/>
              <a:cs typeface="Georgia"/>
            </a:endParaRPr>
          </a:p>
          <a:p>
            <a:pPr marL="3619500" marR="6350">
              <a:lnSpc>
                <a:spcPct val="100000"/>
              </a:lnSpc>
              <a:buSzPct val="92857"/>
              <a:buFont typeface="Arial MT"/>
              <a:buChar char="•"/>
              <a:tabLst>
                <a:tab pos="3683635" algn="l"/>
              </a:tabLst>
            </a:pPr>
            <a:r>
              <a:rPr sz="1400" b="0" spc="-10" dirty="0">
                <a:latin typeface="Georgia"/>
                <a:cs typeface="Georgia"/>
              </a:rPr>
              <a:t>false</a:t>
            </a:r>
            <a:r>
              <a:rPr sz="1400" b="0" spc="13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positives</a:t>
            </a:r>
            <a:r>
              <a:rPr sz="1400" b="0" spc="13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(FP):</a:t>
            </a:r>
            <a:r>
              <a:rPr sz="1400" b="0" spc="13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We</a:t>
            </a:r>
            <a:r>
              <a:rPr sz="1400" b="0" spc="13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correctly</a:t>
            </a:r>
            <a:r>
              <a:rPr sz="1400" b="0" spc="12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predicted</a:t>
            </a:r>
            <a:r>
              <a:rPr sz="1400" b="0" spc="12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no</a:t>
            </a:r>
            <a:r>
              <a:rPr sz="1400" b="0" spc="13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diabetes,</a:t>
            </a:r>
            <a:r>
              <a:rPr sz="1400" b="0" spc="1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but</a:t>
            </a:r>
            <a:r>
              <a:rPr sz="1400" b="0" spc="1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they</a:t>
            </a:r>
            <a:r>
              <a:rPr sz="1400" b="0" spc="12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actually </a:t>
            </a:r>
            <a:r>
              <a:rPr sz="1400" b="0" spc="-3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had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the</a:t>
            </a:r>
            <a:r>
              <a:rPr sz="1400" b="0" spc="-5" dirty="0">
                <a:latin typeface="Georgia"/>
                <a:cs typeface="Georgia"/>
              </a:rPr>
              <a:t> disease.</a:t>
            </a:r>
            <a:r>
              <a:rPr sz="1400" b="0" spc="-3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(Also</a:t>
            </a:r>
            <a:r>
              <a:rPr sz="1400" b="0" spc="-1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known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as</a:t>
            </a:r>
            <a:r>
              <a:rPr sz="1400" b="0" spc="-2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</a:t>
            </a:r>
            <a:r>
              <a:rPr sz="1400" b="0" spc="-5" dirty="0">
                <a:latin typeface="Georgia"/>
                <a:cs typeface="Georgia"/>
              </a:rPr>
              <a:t> "Type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I error.")</a:t>
            </a:r>
            <a:endParaRPr sz="1400">
              <a:latin typeface="Georgia"/>
              <a:cs typeface="Georgia"/>
            </a:endParaRPr>
          </a:p>
          <a:p>
            <a:pPr marL="3683000" indent="-64135">
              <a:lnSpc>
                <a:spcPct val="100000"/>
              </a:lnSpc>
              <a:buSzPct val="92857"/>
              <a:buFont typeface="Arial MT"/>
              <a:buChar char="•"/>
              <a:tabLst>
                <a:tab pos="3683635" algn="l"/>
              </a:tabLst>
            </a:pPr>
            <a:r>
              <a:rPr sz="1400" b="0" spc="-10" dirty="0">
                <a:latin typeface="Georgia"/>
                <a:cs typeface="Georgia"/>
              </a:rPr>
              <a:t>false</a:t>
            </a:r>
            <a:r>
              <a:rPr sz="1400" b="0" spc="29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negatives</a:t>
            </a:r>
            <a:r>
              <a:rPr sz="1400" b="0" spc="29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(FN):</a:t>
            </a:r>
            <a:r>
              <a:rPr sz="1400" b="0" spc="295" dirty="0">
                <a:latin typeface="Georgia"/>
                <a:cs typeface="Georgia"/>
              </a:rPr>
              <a:t> </a:t>
            </a:r>
            <a:r>
              <a:rPr sz="1400" b="0" spc="-10" dirty="0">
                <a:latin typeface="Georgia"/>
                <a:cs typeface="Georgia"/>
              </a:rPr>
              <a:t>We</a:t>
            </a:r>
            <a:r>
              <a:rPr sz="1400" b="0" spc="29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correctly</a:t>
            </a:r>
            <a:r>
              <a:rPr sz="1400" b="0" spc="29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predicted</a:t>
            </a:r>
            <a:r>
              <a:rPr sz="1400" b="0" spc="28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diabetes,</a:t>
            </a:r>
            <a:r>
              <a:rPr sz="1400" b="0" spc="29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but</a:t>
            </a:r>
            <a:r>
              <a:rPr sz="1400" b="0" spc="28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they</a:t>
            </a:r>
            <a:r>
              <a:rPr sz="1400" b="0" spc="29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actually</a:t>
            </a:r>
            <a:endParaRPr sz="1400">
              <a:latin typeface="Georgia"/>
              <a:cs typeface="Georgia"/>
            </a:endParaRPr>
          </a:p>
          <a:p>
            <a:pPr marL="3619500">
              <a:lnSpc>
                <a:spcPct val="100000"/>
              </a:lnSpc>
            </a:pPr>
            <a:r>
              <a:rPr sz="1400" b="0" dirty="0">
                <a:latin typeface="Georgia"/>
                <a:cs typeface="Georgia"/>
              </a:rPr>
              <a:t>had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no</a:t>
            </a:r>
            <a:r>
              <a:rPr sz="1400" b="0" spc="-1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disease.</a:t>
            </a:r>
            <a:r>
              <a:rPr sz="1400" b="0" spc="-40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(Also</a:t>
            </a:r>
            <a:r>
              <a:rPr sz="1400" b="0" spc="-1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known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as</a:t>
            </a:r>
            <a:r>
              <a:rPr sz="1400" b="0" spc="-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a</a:t>
            </a:r>
            <a:r>
              <a:rPr sz="1400" b="0" spc="-15" dirty="0">
                <a:latin typeface="Georgia"/>
                <a:cs typeface="Georgia"/>
              </a:rPr>
              <a:t> </a:t>
            </a:r>
            <a:r>
              <a:rPr sz="1400" b="0" spc="-5" dirty="0">
                <a:latin typeface="Georgia"/>
                <a:cs typeface="Georgia"/>
              </a:rPr>
              <a:t>"Type</a:t>
            </a:r>
            <a:r>
              <a:rPr sz="1400" b="0" spc="-20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II</a:t>
            </a:r>
            <a:r>
              <a:rPr sz="1400" b="0" spc="5" dirty="0">
                <a:latin typeface="Georgia"/>
                <a:cs typeface="Georgia"/>
              </a:rPr>
              <a:t> </a:t>
            </a:r>
            <a:r>
              <a:rPr sz="1400" b="0" dirty="0">
                <a:latin typeface="Georgia"/>
                <a:cs typeface="Georgia"/>
              </a:rPr>
              <a:t>error.")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698" y="3647313"/>
            <a:ext cx="35928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Confusion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Matrix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Decision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Tree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8070" y="5943091"/>
            <a:ext cx="4374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Georgia"/>
                <a:cs typeface="Georgia"/>
              </a:rPr>
              <a:t>The</a:t>
            </a:r>
            <a:r>
              <a:rPr sz="1600" b="1" spc="2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Accuracy</a:t>
            </a:r>
            <a:r>
              <a:rPr sz="1600" b="1" spc="2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for</a:t>
            </a:r>
            <a:r>
              <a:rPr sz="1600" b="1" spc="1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the</a:t>
            </a:r>
            <a:r>
              <a:rPr sz="1600" b="1" spc="1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Decision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Tree</a:t>
            </a:r>
            <a:r>
              <a:rPr sz="1600" b="1" spc="25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is</a:t>
            </a:r>
            <a:r>
              <a:rPr sz="1600" b="1" spc="1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76%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4555235"/>
            <a:ext cx="4879848" cy="18181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6598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ALTER</a:t>
            </a:r>
            <a:r>
              <a:rPr spc="-270" dirty="0"/>
              <a:t>N</a:t>
            </a:r>
            <a:r>
              <a:rPr spc="-245" dirty="0"/>
              <a:t>ATE</a:t>
            </a:r>
            <a:r>
              <a:rPr spc="-295" dirty="0"/>
              <a:t> </a:t>
            </a:r>
            <a:r>
              <a:rPr spc="-35" dirty="0"/>
              <a:t>MODEL</a:t>
            </a:r>
            <a:r>
              <a:rPr spc="-254" dirty="0"/>
              <a:t> </a:t>
            </a:r>
            <a:r>
              <a:rPr spc="280" dirty="0"/>
              <a:t>CO</a:t>
            </a:r>
            <a:r>
              <a:rPr spc="305" dirty="0"/>
              <a:t>M</a:t>
            </a:r>
            <a:r>
              <a:rPr spc="-160" dirty="0"/>
              <a:t>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835" y="1307084"/>
            <a:ext cx="990155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tried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compare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accuracy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K-Nearest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Neighbor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algorithm.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results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obtained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under: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035" y="6190894"/>
            <a:ext cx="3035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20" dirty="0">
                <a:latin typeface="Tahoma"/>
                <a:cs typeface="Tahoma"/>
              </a:rPr>
              <a:t>ccur</a:t>
            </a:r>
            <a:r>
              <a:rPr sz="1400" b="1" spc="80" dirty="0">
                <a:latin typeface="Tahoma"/>
                <a:cs typeface="Tahoma"/>
              </a:rPr>
              <a:t>ac</a:t>
            </a:r>
            <a:r>
              <a:rPr sz="1400" b="1" spc="85" dirty="0">
                <a:latin typeface="Tahoma"/>
                <a:cs typeface="Tahoma"/>
              </a:rPr>
              <a:t>y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K</a:t>
            </a:r>
            <a:r>
              <a:rPr sz="1400" b="1" spc="-45" dirty="0">
                <a:latin typeface="Tahoma"/>
                <a:cs typeface="Tahoma"/>
              </a:rPr>
              <a:t>NN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30" dirty="0">
                <a:latin typeface="Tahoma"/>
                <a:cs typeface="Tahoma"/>
              </a:rPr>
              <a:t>Mo</a:t>
            </a:r>
            <a:r>
              <a:rPr sz="1400" b="1" spc="20" dirty="0">
                <a:latin typeface="Tahoma"/>
                <a:cs typeface="Tahoma"/>
              </a:rPr>
              <a:t>d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10" dirty="0">
                <a:latin typeface="Tahoma"/>
                <a:cs typeface="Tahoma"/>
              </a:rPr>
              <a:t>l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is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7</a:t>
            </a:r>
            <a:r>
              <a:rPr sz="1400" b="1" spc="-110" dirty="0">
                <a:latin typeface="Tahoma"/>
                <a:cs typeface="Tahoma"/>
              </a:rPr>
              <a:t>1</a:t>
            </a:r>
            <a:r>
              <a:rPr sz="1400" b="1" spc="-475" dirty="0">
                <a:latin typeface="Tahoma"/>
                <a:cs typeface="Tahoma"/>
              </a:rPr>
              <a:t>%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2798" y="2811272"/>
          <a:ext cx="350710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200" b="1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 marR="386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Actual 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103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23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Actual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200" b="1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35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39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24276" y="2537587"/>
            <a:ext cx="2120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Confusion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Matrix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KNN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9" y="4335779"/>
            <a:ext cx="4279392" cy="167030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77506" y="2811272"/>
          <a:ext cx="352425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Predicted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200" b="1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 marR="3917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Actual 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</a:t>
                      </a:r>
                      <a:r>
                        <a:rPr sz="1200" b="1" dirty="0">
                          <a:latin typeface="Georgia"/>
                          <a:cs typeface="Georgia"/>
                        </a:rPr>
                        <a:t>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110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16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3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Actual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200" b="1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-5" dirty="0">
                          <a:latin typeface="Georgia"/>
                          <a:cs typeface="Georgia"/>
                        </a:rPr>
                        <a:t>Diabetes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32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42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386066" y="2542794"/>
            <a:ext cx="29343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Confusion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Matrix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Decision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Tree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8509" y="6036970"/>
            <a:ext cx="3259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20" dirty="0">
                <a:latin typeface="Tahoma"/>
                <a:cs typeface="Tahoma"/>
              </a:rPr>
              <a:t>ccur</a:t>
            </a:r>
            <a:r>
              <a:rPr sz="1400" b="1" spc="80" dirty="0">
                <a:latin typeface="Tahoma"/>
                <a:cs typeface="Tahoma"/>
              </a:rPr>
              <a:t>ac</a:t>
            </a:r>
            <a:r>
              <a:rPr sz="1400" b="1" spc="85" dirty="0">
                <a:latin typeface="Tahoma"/>
                <a:cs typeface="Tahoma"/>
              </a:rPr>
              <a:t>y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Decision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0" dirty="0">
                <a:latin typeface="Tahoma"/>
                <a:cs typeface="Tahoma"/>
              </a:rPr>
              <a:t>T</a:t>
            </a:r>
            <a:r>
              <a:rPr sz="1400" b="1" spc="-190" dirty="0">
                <a:latin typeface="Tahoma"/>
                <a:cs typeface="Tahoma"/>
              </a:rPr>
              <a:t>r</a:t>
            </a:r>
            <a:r>
              <a:rPr sz="1400" b="1" spc="60" dirty="0">
                <a:latin typeface="Tahoma"/>
                <a:cs typeface="Tahoma"/>
              </a:rPr>
              <a:t>e</a:t>
            </a:r>
            <a:r>
              <a:rPr sz="1400" b="1" spc="65" dirty="0">
                <a:latin typeface="Tahoma"/>
                <a:cs typeface="Tahoma"/>
              </a:rPr>
              <a:t>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76</a:t>
            </a:r>
            <a:r>
              <a:rPr sz="1400" b="1" spc="-475" dirty="0">
                <a:latin typeface="Tahoma"/>
                <a:cs typeface="Tahoma"/>
              </a:rPr>
              <a:t>%</a:t>
            </a:r>
            <a:r>
              <a:rPr sz="1400" b="1" spc="-4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3907" y="4235196"/>
            <a:ext cx="4620767" cy="172211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421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/>
              <a:t>ALTERNATE</a:t>
            </a:r>
            <a:r>
              <a:rPr sz="3600" spc="-285" dirty="0"/>
              <a:t> </a:t>
            </a:r>
            <a:r>
              <a:rPr sz="3600" spc="-45" dirty="0"/>
              <a:t>MODEL</a:t>
            </a:r>
            <a:r>
              <a:rPr sz="3600" spc="-270" dirty="0"/>
              <a:t> </a:t>
            </a:r>
            <a:r>
              <a:rPr sz="3600" spc="400" dirty="0"/>
              <a:t>C</a:t>
            </a:r>
            <a:r>
              <a:rPr sz="3600" spc="-85" dirty="0"/>
              <a:t>OMPARISON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75" y="1694688"/>
            <a:ext cx="4742688" cy="2869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2554" y="4977510"/>
            <a:ext cx="3747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170" dirty="0">
                <a:latin typeface="Tahoma"/>
                <a:cs typeface="Tahoma"/>
              </a:rPr>
              <a:t>r</a:t>
            </a:r>
            <a:r>
              <a:rPr sz="1400" b="1" spc="70" dirty="0">
                <a:latin typeface="Tahoma"/>
                <a:cs typeface="Tahoma"/>
              </a:rPr>
              <a:t>e</a:t>
            </a:r>
            <a:r>
              <a:rPr sz="1400" b="1" spc="7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Unde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Cu</a:t>
            </a:r>
            <a:r>
              <a:rPr sz="1400" b="1" spc="-25" dirty="0">
                <a:latin typeface="Tahoma"/>
                <a:cs typeface="Tahoma"/>
              </a:rPr>
              <a:t>rv</a:t>
            </a:r>
            <a:r>
              <a:rPr sz="1400" b="1" spc="-15" dirty="0">
                <a:latin typeface="Tahoma"/>
                <a:cs typeface="Tahoma"/>
              </a:rPr>
              <a:t>e(AUC</a:t>
            </a:r>
            <a:r>
              <a:rPr sz="1400" b="1" spc="-5" dirty="0">
                <a:latin typeface="Tahoma"/>
                <a:cs typeface="Tahoma"/>
              </a:rPr>
              <a:t>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f</a:t>
            </a:r>
            <a:r>
              <a:rPr sz="1400" b="1" spc="-80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K</a:t>
            </a:r>
            <a:r>
              <a:rPr sz="1400" b="1" spc="-45" dirty="0">
                <a:latin typeface="Tahoma"/>
                <a:cs typeface="Tahoma"/>
              </a:rPr>
              <a:t>NN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0</a:t>
            </a:r>
            <a:r>
              <a:rPr sz="1400" b="1" spc="-50" dirty="0">
                <a:latin typeface="Tahoma"/>
                <a:cs typeface="Tahoma"/>
              </a:rPr>
              <a:t>.</a:t>
            </a:r>
            <a:r>
              <a:rPr sz="1400" b="1" spc="-100" dirty="0">
                <a:latin typeface="Tahoma"/>
                <a:cs typeface="Tahoma"/>
              </a:rPr>
              <a:t>6</a:t>
            </a:r>
            <a:r>
              <a:rPr sz="1400" b="1" spc="-110" dirty="0">
                <a:latin typeface="Tahoma"/>
                <a:cs typeface="Tahoma"/>
              </a:rPr>
              <a:t>7</a:t>
            </a:r>
            <a:r>
              <a:rPr sz="1400" b="1" spc="-4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9128" y="1694688"/>
            <a:ext cx="4765548" cy="2877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19315" y="4977510"/>
            <a:ext cx="389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170" dirty="0">
                <a:latin typeface="Tahoma"/>
                <a:cs typeface="Tahoma"/>
              </a:rPr>
              <a:t>r</a:t>
            </a:r>
            <a:r>
              <a:rPr sz="1400" b="1" spc="70" dirty="0">
                <a:latin typeface="Tahoma"/>
                <a:cs typeface="Tahoma"/>
              </a:rPr>
              <a:t>e</a:t>
            </a:r>
            <a:r>
              <a:rPr sz="1400" b="1" spc="7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Unde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Cu</a:t>
            </a:r>
            <a:r>
              <a:rPr sz="1400" b="1" spc="-25" dirty="0">
                <a:latin typeface="Tahoma"/>
                <a:cs typeface="Tahoma"/>
              </a:rPr>
              <a:t>rv</a:t>
            </a:r>
            <a:r>
              <a:rPr sz="1400" b="1" spc="-15" dirty="0">
                <a:latin typeface="Tahoma"/>
                <a:cs typeface="Tahoma"/>
              </a:rPr>
              <a:t>e(AUC</a:t>
            </a:r>
            <a:r>
              <a:rPr sz="1400" b="1" spc="-5" dirty="0">
                <a:latin typeface="Tahoma"/>
                <a:cs typeface="Tahoma"/>
              </a:rPr>
              <a:t>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f</a:t>
            </a:r>
            <a:r>
              <a:rPr sz="1400" b="1" spc="-80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Decision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50" dirty="0">
                <a:latin typeface="Tahoma"/>
                <a:cs typeface="Tahoma"/>
              </a:rPr>
              <a:t>T</a:t>
            </a:r>
            <a:r>
              <a:rPr sz="1400" b="1" spc="-190" dirty="0">
                <a:latin typeface="Tahoma"/>
                <a:cs typeface="Tahoma"/>
              </a:rPr>
              <a:t>r</a:t>
            </a:r>
            <a:r>
              <a:rPr sz="1400" b="1" spc="45" dirty="0">
                <a:latin typeface="Tahoma"/>
                <a:cs typeface="Tahoma"/>
              </a:rPr>
              <a:t>ee  </a:t>
            </a:r>
            <a:r>
              <a:rPr sz="1400" b="1" spc="-95" dirty="0">
                <a:latin typeface="Tahoma"/>
                <a:cs typeface="Tahoma"/>
              </a:rPr>
              <a:t>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0</a:t>
            </a:r>
            <a:r>
              <a:rPr sz="1400" b="1" spc="-50" dirty="0">
                <a:latin typeface="Tahoma"/>
                <a:cs typeface="Tahoma"/>
              </a:rPr>
              <a:t>.</a:t>
            </a:r>
            <a:r>
              <a:rPr sz="1400" b="1" spc="-100" dirty="0">
                <a:latin typeface="Tahoma"/>
                <a:cs typeface="Tahoma"/>
              </a:rPr>
              <a:t>7</a:t>
            </a:r>
            <a:r>
              <a:rPr sz="1400" b="1" spc="-110" dirty="0">
                <a:latin typeface="Tahoma"/>
                <a:cs typeface="Tahoma"/>
              </a:rPr>
              <a:t>2</a:t>
            </a:r>
            <a:r>
              <a:rPr sz="1400" b="1" spc="-4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3116" y="5781243"/>
            <a:ext cx="927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So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by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comparing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both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results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we </a:t>
            </a:r>
            <a:r>
              <a:rPr sz="1800" b="1" spc="-100" dirty="0">
                <a:latin typeface="Tahoma"/>
                <a:cs typeface="Tahoma"/>
              </a:rPr>
              <a:t>infer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that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Decision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Tree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Model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showing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better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results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in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comparison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K-Nearest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Neighbor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Model.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8268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STAN</a:t>
            </a:r>
            <a:r>
              <a:rPr sz="3600" spc="-295" dirty="0"/>
              <a:t>D</a:t>
            </a:r>
            <a:r>
              <a:rPr sz="3600" spc="-70" dirty="0"/>
              <a:t>ARD</a:t>
            </a:r>
            <a:r>
              <a:rPr sz="3600" spc="-270" dirty="0"/>
              <a:t> </a:t>
            </a:r>
            <a:r>
              <a:rPr sz="3600" spc="-110" dirty="0"/>
              <a:t>PROCE</a:t>
            </a:r>
            <a:r>
              <a:rPr sz="3600" spc="-125" dirty="0"/>
              <a:t>S</a:t>
            </a:r>
            <a:r>
              <a:rPr sz="3600" spc="-300" dirty="0"/>
              <a:t>S:C</a:t>
            </a:r>
            <a:r>
              <a:rPr sz="3600" spc="-350" dirty="0"/>
              <a:t>R</a:t>
            </a:r>
            <a:r>
              <a:rPr sz="3600" spc="-459" dirty="0"/>
              <a:t>IS</a:t>
            </a:r>
            <a:r>
              <a:rPr sz="3600" spc="-500" dirty="0"/>
              <a:t>P</a:t>
            </a:r>
            <a:r>
              <a:rPr sz="3600" spc="-295" dirty="0"/>
              <a:t> </a:t>
            </a:r>
            <a:r>
              <a:rPr sz="3600" spc="85" dirty="0"/>
              <a:t>DM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150491"/>
            <a:ext cx="8371205" cy="4093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Crisp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process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insight of whole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8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CRISP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DM(Cross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Standard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Mining)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six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phases: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Business/Research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Char char="—"/>
              <a:tabLst>
                <a:tab pos="411480" algn="l"/>
                <a:tab pos="41211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Char char="—"/>
              <a:tabLst>
                <a:tab pos="411480" algn="l"/>
                <a:tab pos="412115" algn="l"/>
              </a:tabLst>
            </a:pP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assess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determine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mining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Char char="—"/>
              <a:tabLst>
                <a:tab pos="411480" algn="l"/>
                <a:tab pos="412115" algn="l"/>
              </a:tabLst>
            </a:pP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strategy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meet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goals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Char char="—"/>
              <a:tabLst>
                <a:tab pos="411480" algn="l"/>
                <a:tab pos="41211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Collect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spcBef>
                <a:spcPts val="1020"/>
              </a:spcBef>
              <a:buClr>
                <a:srgbClr val="A42F0F"/>
              </a:buClr>
              <a:buChar char="—"/>
              <a:tabLst>
                <a:tab pos="425450" algn="l"/>
                <a:tab pos="42608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analyse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96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473200"/>
            <a:ext cx="8731885" cy="342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994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42824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last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	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final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phase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CRISP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DM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process.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Deployment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ud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mport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marR="17272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Plan Deployment 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–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Planning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basically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includes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strategy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formulated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implementing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world.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now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medical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organizations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early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detection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diabetes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patients.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Monitor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Deployment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this,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continuous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monitoring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takes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place.</a:t>
            </a:r>
            <a:endParaRPr sz="1800">
              <a:latin typeface="Verdana"/>
              <a:cs typeface="Verdana"/>
            </a:endParaRPr>
          </a:p>
          <a:p>
            <a:pPr marL="355600" marR="695325">
              <a:lnSpc>
                <a:spcPct val="100000"/>
              </a:lnSpc>
            </a:pP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Regular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check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done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ensure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working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fine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error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occ</a:t>
            </a:r>
            <a:r>
              <a:rPr sz="1800" spc="12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rs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Generate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Reports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Final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statistical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reports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generated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summarizes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rf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rm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404040"/>
                </a:solidFill>
                <a:latin typeface="Verdana"/>
                <a:cs typeface="Verdana"/>
              </a:rPr>
              <a:t>ce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mod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82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CONCLU</a:t>
            </a:r>
            <a:r>
              <a:rPr sz="3600" spc="-45" dirty="0"/>
              <a:t>S</a:t>
            </a:r>
            <a:r>
              <a:rPr sz="3600" spc="-150" dirty="0"/>
              <a:t>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673098"/>
            <a:ext cx="8538210" cy="35515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800" spc="13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Dec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od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r>
              <a:rPr sz="1800" spc="-545" dirty="0">
                <a:solidFill>
                  <a:srgbClr val="404040"/>
                </a:solidFill>
                <a:latin typeface="Verdana"/>
                <a:cs typeface="Verdana"/>
              </a:rPr>
              <a:t>%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ccu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cy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marR="53340" indent="-342900" algn="just">
              <a:lnSpc>
                <a:spcPct val="100000"/>
              </a:lnSpc>
              <a:spcBef>
                <a:spcPts val="994"/>
              </a:spcBef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Different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options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taken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consideration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improve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accuracy.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finally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removing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outliers,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categorizing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data,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keeping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depth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4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ac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ccu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cy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During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figured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few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played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important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role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Out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eight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Glucose,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BMI,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Pregnancies,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Age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Insulin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important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ones.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per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our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results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Diabetes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Pedigree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Function,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Skin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Thickness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Blood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Pressure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had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negligible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effect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determining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diabetes.</a:t>
            </a:r>
            <a:endParaRPr sz="1800">
              <a:latin typeface="Verdana"/>
              <a:cs typeface="Verdana"/>
            </a:endParaRPr>
          </a:p>
          <a:p>
            <a:pPr marL="355600" marR="208279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even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compared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our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CART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K-Nearest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inferred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1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RT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gst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t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493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REFERE</a:t>
            </a:r>
            <a:r>
              <a:rPr sz="3600" spc="-345" dirty="0"/>
              <a:t>N</a:t>
            </a:r>
            <a:r>
              <a:rPr sz="3600" spc="35" dirty="0"/>
              <a:t>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568690" cy="23056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  <a:hlinkClick r:id="rId2"/>
              </a:rPr>
              <a:t>🠶	</a:t>
            </a:r>
            <a:r>
              <a:rPr sz="1800" u="heavy" spc="-4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http://archive.ics.uci.edu/ml/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Discovering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Knowledge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Data: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Introduction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Mining,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Daniel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ro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19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&amp;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  <a:hlinkClick r:id="rId3"/>
              </a:rPr>
              <a:t>🠶	</a:t>
            </a:r>
            <a:r>
              <a:rPr sz="1800" u="heavy" spc="-6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3"/>
              </a:rPr>
              <a:t>http://scikit-learn.org/stable/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  <a:hlinkClick r:id="rId4"/>
              </a:rPr>
              <a:t>🠶	</a:t>
            </a:r>
            <a:r>
              <a:rPr sz="1800" u="heavy" spc="-2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4"/>
              </a:rPr>
              <a:t>http://pandas.pydata.org/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444" y="2738754"/>
            <a:ext cx="2858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0" dirty="0">
                <a:solidFill>
                  <a:srgbClr val="000000"/>
                </a:solidFill>
                <a:latin typeface="Tahoma"/>
                <a:cs typeface="Tahoma"/>
              </a:rPr>
              <a:t>THA</a:t>
            </a:r>
            <a:r>
              <a:rPr sz="4000" b="1" spc="-29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4000" b="1" spc="-310" dirty="0">
                <a:solidFill>
                  <a:srgbClr val="000000"/>
                </a:solidFill>
                <a:latin typeface="Tahoma"/>
                <a:cs typeface="Tahoma"/>
              </a:rPr>
              <a:t>K</a:t>
            </a:r>
            <a:r>
              <a:rPr sz="40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000000"/>
                </a:solidFill>
                <a:latin typeface="Tahoma"/>
                <a:cs typeface="Tahoma"/>
              </a:rPr>
              <a:t>YOU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2184"/>
            <a:ext cx="6830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STANDA</a:t>
            </a:r>
            <a:r>
              <a:rPr sz="3600" spc="-195" dirty="0"/>
              <a:t>R</a:t>
            </a:r>
            <a:r>
              <a:rPr sz="3600" spc="-95" dirty="0"/>
              <a:t>D</a:t>
            </a:r>
            <a:r>
              <a:rPr sz="3600" spc="-270" dirty="0"/>
              <a:t> </a:t>
            </a:r>
            <a:r>
              <a:rPr sz="3600" spc="-20" dirty="0"/>
              <a:t>PR</a:t>
            </a:r>
            <a:r>
              <a:rPr sz="3600" spc="-15" dirty="0"/>
              <a:t>O</a:t>
            </a:r>
            <a:r>
              <a:rPr sz="3600" spc="-325" dirty="0"/>
              <a:t>CESS:CRISP</a:t>
            </a:r>
            <a:r>
              <a:rPr sz="3600" spc="-285" dirty="0"/>
              <a:t> </a:t>
            </a:r>
            <a:r>
              <a:rPr sz="3600" spc="80" dirty="0"/>
              <a:t>DM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028827"/>
            <a:ext cx="7157084" cy="5243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29565" algn="l"/>
              </a:tabLst>
            </a:pP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3.	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Preparation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 Phase</a:t>
            </a:r>
            <a:endParaRPr sz="18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Calibri"/>
              <a:buChar char="—"/>
              <a:tabLst>
                <a:tab pos="419734" algn="l"/>
                <a:tab pos="420370" algn="l"/>
              </a:tabLst>
            </a:pP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Clean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remove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missing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outliers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Calibri"/>
              <a:buChar char="—"/>
              <a:tabLst>
                <a:tab pos="355600" algn="l"/>
                <a:tab pos="356235" algn="l"/>
              </a:tabLst>
            </a:pP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sf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rm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Calibri"/>
              <a:buChar char="—"/>
              <a:tabLst>
                <a:tab pos="355600" algn="l"/>
                <a:tab pos="356235" algn="l"/>
              </a:tabLst>
            </a:pP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Modeling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800" dirty="0">
                <a:solidFill>
                  <a:srgbClr val="A42F0F"/>
                </a:solidFill>
                <a:latin typeface="Calibri"/>
                <a:cs typeface="Calibri"/>
              </a:rPr>
              <a:t>—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Select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appropriate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modeling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technique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404040"/>
                </a:solidFill>
                <a:latin typeface="Tahoma"/>
                <a:cs typeface="Tahoma"/>
              </a:rPr>
              <a:t>Evaluation</a:t>
            </a:r>
            <a:endParaRPr sz="18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Calibri"/>
              <a:buChar char="—"/>
              <a:tabLst>
                <a:tab pos="419734" algn="l"/>
                <a:tab pos="420370" algn="l"/>
              </a:tabLst>
            </a:pP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419734" indent="-40767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Calibri"/>
              <a:buChar char="—"/>
              <a:tabLst>
                <a:tab pos="419734" algn="l"/>
                <a:tab pos="420370" algn="l"/>
              </a:tabLst>
            </a:pP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accuracy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success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rate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Deployment</a:t>
            </a:r>
            <a:endParaRPr sz="18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Calibri"/>
              <a:buChar char="—"/>
              <a:tabLst>
                <a:tab pos="419734" algn="l"/>
                <a:tab pos="42037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Calibri"/>
              <a:buChar char="—"/>
              <a:tabLst>
                <a:tab pos="355600" algn="l"/>
                <a:tab pos="356235" algn="l"/>
              </a:tabLst>
            </a:pP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Dep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Calibri"/>
              <a:buChar char="—"/>
              <a:tabLst>
                <a:tab pos="355600" algn="l"/>
                <a:tab pos="356235" algn="l"/>
              </a:tabLst>
            </a:pP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Generate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reports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success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0352" y="2130551"/>
            <a:ext cx="3762755" cy="3764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86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B</a:t>
            </a:r>
            <a:r>
              <a:rPr sz="3600" spc="-365" dirty="0"/>
              <a:t>U</a:t>
            </a:r>
            <a:r>
              <a:rPr sz="3600" spc="-515" dirty="0"/>
              <a:t>SINES</a:t>
            </a:r>
            <a:r>
              <a:rPr sz="3600" spc="-550" dirty="0"/>
              <a:t>S</a:t>
            </a:r>
            <a:r>
              <a:rPr sz="3600" spc="-290" dirty="0"/>
              <a:t> </a:t>
            </a:r>
            <a:r>
              <a:rPr sz="3600" spc="-155" dirty="0"/>
              <a:t>U</a:t>
            </a:r>
            <a:r>
              <a:rPr sz="3600" spc="-165" dirty="0"/>
              <a:t>N</a:t>
            </a:r>
            <a:r>
              <a:rPr sz="3600" spc="-365" dirty="0"/>
              <a:t>DERS</a:t>
            </a:r>
            <a:r>
              <a:rPr sz="3600" spc="-145" dirty="0"/>
              <a:t>TANDING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8324"/>
            <a:ext cx="8667750" cy="36988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21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2000" spc="-15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Wh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b="1" spc="-23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ofound </a:t>
            </a:r>
            <a:r>
              <a:rPr sz="2000" b="1" spc="-25" dirty="0">
                <a:solidFill>
                  <a:srgbClr val="404040"/>
                </a:solidFill>
                <a:latin typeface="Tahoma"/>
                <a:cs typeface="Tahoma"/>
              </a:rPr>
              <a:t>que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tion?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whether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patient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not?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000" spc="33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Goal</a:t>
            </a:r>
            <a:endParaRPr sz="2000">
              <a:latin typeface="Tahoma"/>
              <a:cs typeface="Tahoma"/>
            </a:endParaRPr>
          </a:p>
          <a:p>
            <a:pPr marL="12700" marR="133350">
              <a:lnSpc>
                <a:spcPts val="2160"/>
              </a:lnSpc>
              <a:spcBef>
                <a:spcPts val="1019"/>
              </a:spcBef>
            </a:pP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Goal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probability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patients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da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1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mining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ech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nique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1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2000" spc="-15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Tahoma"/>
                <a:cs typeface="Tahoma"/>
              </a:rPr>
              <a:t>Adv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9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pro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2000" b="1" spc="25" dirty="0">
                <a:solidFill>
                  <a:srgbClr val="404040"/>
                </a:solidFill>
                <a:latin typeface="Tahoma"/>
                <a:cs typeface="Tahoma"/>
              </a:rPr>
              <a:t>ect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  <a:spcBef>
                <a:spcPts val="1015"/>
              </a:spcBef>
            </a:pP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rules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derived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helpful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doctors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patients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suffering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diabetes. 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Further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predicting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disease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early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leads to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treating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pa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ien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fo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t 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comes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cr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ic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295" dirty="0"/>
              <a:t>UNDER</a:t>
            </a:r>
            <a:r>
              <a:rPr sz="3600" spc="-300" dirty="0"/>
              <a:t>S</a:t>
            </a:r>
            <a:r>
              <a:rPr sz="3600" spc="-145" dirty="0"/>
              <a:t>TANDING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741410" cy="2854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8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Source</a:t>
            </a:r>
            <a:endParaRPr sz="1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originally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National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Institute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Digestive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Kidney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Diseases.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objective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predict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based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diagnostic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measurements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whether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patient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not.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769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samples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diabetic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healthy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individuals.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particular,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patients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here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females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least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21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years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age.</a:t>
            </a:r>
            <a:endParaRPr sz="1800">
              <a:latin typeface="Verdana"/>
              <a:cs typeface="Verdana"/>
            </a:endParaRPr>
          </a:p>
          <a:p>
            <a:pPr marL="355600" marR="893444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diabetes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dataset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credited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to</a:t>
            </a:r>
            <a:r>
              <a:rPr sz="1800" spc="-100" dirty="0">
                <a:solidFill>
                  <a:srgbClr val="FA4917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u="heavy" spc="-10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UCI</a:t>
            </a:r>
            <a:r>
              <a:rPr sz="1800" u="heavy" spc="-11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800" u="heavy" spc="2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machine</a:t>
            </a:r>
            <a:r>
              <a:rPr sz="1800" u="heavy" spc="-14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800" u="heavy" spc="-3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learning</a:t>
            </a:r>
            <a:r>
              <a:rPr sz="1800" u="heavy" spc="-14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800" u="heavy" spc="4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database </a:t>
            </a:r>
            <a:r>
              <a:rPr sz="1800" spc="-615" dirty="0">
                <a:solidFill>
                  <a:srgbClr val="FA4917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u="heavy" spc="-8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  <a:hlinkClick r:id="rId2"/>
              </a:rPr>
              <a:t>repository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  <a:hlinkClick r:id="rId2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295" dirty="0"/>
              <a:t>UNDER</a:t>
            </a:r>
            <a:r>
              <a:rPr sz="3600" spc="-300" dirty="0"/>
              <a:t>S</a:t>
            </a:r>
            <a:r>
              <a:rPr sz="3600" spc="-145" dirty="0"/>
              <a:t>TANDING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63520" y="1319911"/>
            <a:ext cx="9561195" cy="28562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800" b="1" spc="-13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ahoma"/>
                <a:cs typeface="Tahoma"/>
              </a:rPr>
              <a:t>Details:</a:t>
            </a:r>
            <a:endParaRPr sz="1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consist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769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samples,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500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diabetic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while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269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diabetic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people.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patients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females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least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21years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age.</a:t>
            </a:r>
            <a:endParaRPr sz="1800">
              <a:latin typeface="Verdana"/>
              <a:cs typeface="Verdana"/>
            </a:endParaRPr>
          </a:p>
          <a:p>
            <a:pPr marL="355600" marR="41846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independent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one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dependent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variable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i.e.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target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variable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determines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Sample</a:t>
            </a:r>
            <a:r>
              <a:rPr sz="18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592" y="4215382"/>
            <a:ext cx="7696200" cy="2554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295" dirty="0"/>
              <a:t>UNDER</a:t>
            </a:r>
            <a:r>
              <a:rPr sz="3600" spc="-300" dirty="0"/>
              <a:t>S</a:t>
            </a:r>
            <a:r>
              <a:rPr sz="3600" spc="-145" dirty="0"/>
              <a:t>TANDING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479768"/>
            <a:ext cx="7882255" cy="15024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tt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404040"/>
                </a:solidFill>
                <a:latin typeface="Tahoma"/>
                <a:cs typeface="Tahoma"/>
              </a:rPr>
              <a:t>Pregnancie</a:t>
            </a: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No.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ts val="2150"/>
              </a:lnSpc>
              <a:spcBef>
                <a:spcPts val="109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20" dirty="0">
                <a:solidFill>
                  <a:srgbClr val="404040"/>
                </a:solidFill>
                <a:latin typeface="Tahoma"/>
                <a:cs typeface="Tahoma"/>
              </a:rPr>
              <a:t>Glucose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Plasma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Glucose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Concentration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hour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oral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glucose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404040"/>
                </a:solidFill>
                <a:latin typeface="Verdana"/>
                <a:cs typeface="Verdana"/>
              </a:rPr>
              <a:t>ce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mg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4075302"/>
            <a:ext cx="8705850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2-hour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140 </a:t>
            </a:r>
            <a:r>
              <a:rPr sz="14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200 </a:t>
            </a: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mg/dL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Verdana"/>
                <a:cs typeface="Verdana"/>
              </a:rPr>
              <a:t>called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impaired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glucose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tolerance.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Verdana"/>
                <a:cs typeface="Verdana"/>
              </a:rPr>
              <a:t>called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"pre- </a:t>
            </a:r>
            <a:r>
              <a:rPr sz="1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diabetes."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increased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risk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developing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time.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glucose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 200 </a:t>
            </a:r>
            <a:r>
              <a:rPr sz="14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mg/dL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1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diagnose</a:t>
            </a:r>
            <a:r>
              <a:rPr sz="1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diabetes.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Blood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404040"/>
                </a:solidFill>
                <a:latin typeface="Tahoma"/>
                <a:cs typeface="Tahoma"/>
              </a:rPr>
              <a:t>Pressure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Diastolic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Blood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Pressure(mmHg)</a:t>
            </a:r>
            <a:endParaRPr sz="1800">
              <a:latin typeface="Verdana"/>
              <a:cs typeface="Verdana"/>
            </a:endParaRPr>
          </a:p>
          <a:p>
            <a:pPr marL="12700" marR="3192145">
              <a:lnSpc>
                <a:spcPct val="159300"/>
              </a:lnSpc>
            </a:pPr>
            <a:r>
              <a:rPr sz="1400" spc="-15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Diastolic</a:t>
            </a:r>
            <a:r>
              <a:rPr sz="1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B.P </a:t>
            </a:r>
            <a:r>
              <a:rPr sz="1400" spc="-295" dirty="0">
                <a:solidFill>
                  <a:srgbClr val="404040"/>
                </a:solidFill>
                <a:latin typeface="Verdana"/>
                <a:cs typeface="Verdana"/>
              </a:rPr>
              <a:t>&gt;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90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Verdana"/>
                <a:cs typeface="Verdana"/>
              </a:rPr>
              <a:t>High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B.P 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(High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Probability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Diabetes) </a:t>
            </a:r>
            <a:r>
              <a:rPr sz="1400" spc="-4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400" spc="5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17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404040"/>
                </a:solidFill>
                <a:latin typeface="Verdana"/>
                <a:cs typeface="Verdana"/>
              </a:rPr>
              <a:t>&lt;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means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400" spc="-1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400" spc="-85" dirty="0">
                <a:solidFill>
                  <a:srgbClr val="404040"/>
                </a:solidFill>
                <a:latin typeface="Verdana"/>
                <a:cs typeface="Verdana"/>
              </a:rPr>
              <a:t>Les</a:t>
            </a:r>
            <a:r>
              <a:rPr sz="1400" spc="-18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4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400" spc="90" dirty="0">
                <a:solidFill>
                  <a:srgbClr val="404040"/>
                </a:solidFill>
                <a:latin typeface="Verdana"/>
                <a:cs typeface="Verdana"/>
              </a:rPr>
              <a:t>ba</a:t>
            </a:r>
            <a:r>
              <a:rPr sz="1400" spc="9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404040"/>
                </a:solidFill>
                <a:latin typeface="Verdana"/>
                <a:cs typeface="Verdana"/>
              </a:rPr>
              <a:t>abe</a:t>
            </a:r>
            <a:r>
              <a:rPr sz="1400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404040"/>
                </a:solidFill>
                <a:latin typeface="Verdana"/>
                <a:cs typeface="Verdana"/>
              </a:rPr>
              <a:t>es</a:t>
            </a:r>
            <a:r>
              <a:rPr sz="1400" spc="-12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1639" y="3166236"/>
          <a:ext cx="722312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271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lasma</a:t>
                      </a:r>
                      <a:r>
                        <a:rPr sz="105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Gluc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0"/>
                        </a:lnSpc>
                      </a:pP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0"/>
                        </a:lnSpc>
                      </a:pP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Prediabetes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Diabetes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41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5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pran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0"/>
                        </a:lnSpc>
                      </a:pPr>
                      <a:r>
                        <a:rPr sz="1050" b="1" spc="-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14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dl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0"/>
                        </a:lnSpc>
                      </a:pPr>
                      <a:r>
                        <a:rPr sz="1050" b="1" spc="-5" dirty="0">
                          <a:latin typeface="Tahoma"/>
                          <a:cs typeface="Tahoma"/>
                        </a:rPr>
                        <a:t>14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19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dl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050" b="1" spc="-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05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/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r m</a:t>
                      </a:r>
                      <a:r>
                        <a:rPr sz="1050" b="1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re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1647082"/>
            <a:ext cx="8605520" cy="14611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114" dirty="0">
                <a:solidFill>
                  <a:srgbClr val="404040"/>
                </a:solidFill>
                <a:latin typeface="Tahoma"/>
                <a:cs typeface="Tahoma"/>
              </a:rPr>
              <a:t>Skin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Tahoma"/>
                <a:cs typeface="Tahoma"/>
              </a:rPr>
              <a:t>Thickness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Triceps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Skin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Fold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Thickness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(mm)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estimate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fat.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Normal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Triceps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Skinfold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Thickness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women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404040"/>
                </a:solidFill>
                <a:latin typeface="Tahoma"/>
                <a:cs typeface="Tahoma"/>
              </a:rPr>
              <a:t>23mm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thickness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leads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obesity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/>
                <a:cs typeface="Verdana"/>
              </a:rPr>
              <a:t>chances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diabetes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increases.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130" dirty="0">
                <a:solidFill>
                  <a:srgbClr val="404040"/>
                </a:solidFill>
                <a:latin typeface="Tahoma"/>
                <a:cs typeface="Tahoma"/>
              </a:rPr>
              <a:t>Insuli</a:t>
            </a:r>
            <a:r>
              <a:rPr sz="1800" b="1" spc="-1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Ser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su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mu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170" y="4352290"/>
            <a:ext cx="870077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-50" dirty="0">
                <a:solidFill>
                  <a:srgbClr val="404040"/>
                </a:solidFill>
                <a:latin typeface="Verdana"/>
                <a:cs typeface="Verdana"/>
              </a:rPr>
              <a:t>ues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Verdana"/>
                <a:cs typeface="Verdana"/>
              </a:rPr>
              <a:t>ab</a:t>
            </a:r>
            <a:r>
              <a:rPr sz="14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400" spc="-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sz="14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404040"/>
                </a:solidFill>
                <a:latin typeface="Verdana"/>
                <a:cs typeface="Verdana"/>
              </a:rPr>
              <a:t>ge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4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400" spc="-65" dirty="0">
                <a:solidFill>
                  <a:srgbClr val="404040"/>
                </a:solidFill>
                <a:latin typeface="Verdana"/>
                <a:cs typeface="Verdana"/>
              </a:rPr>
              <a:t>arm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400" spc="-12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3930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215" dirty="0">
                <a:solidFill>
                  <a:srgbClr val="404040"/>
                </a:solidFill>
                <a:latin typeface="Tahoma"/>
                <a:cs typeface="Tahoma"/>
              </a:rPr>
              <a:t>BM</a:t>
            </a:r>
            <a:r>
              <a:rPr sz="1800" b="1" spc="-1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Bod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kg/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57" baseline="25462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Mass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Index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404040"/>
                </a:solidFill>
                <a:latin typeface="Tahoma"/>
                <a:cs typeface="Tahoma"/>
              </a:rPr>
              <a:t>18.5</a:t>
            </a:r>
            <a:r>
              <a:rPr sz="16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25</a:t>
            </a:r>
            <a:r>
              <a:rPr sz="16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within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normal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range</a:t>
            </a:r>
            <a:endParaRPr sz="1600">
              <a:latin typeface="Verdana"/>
              <a:cs typeface="Verdana"/>
            </a:endParaRPr>
          </a:p>
          <a:p>
            <a:pPr marL="50800" marR="43180">
              <a:lnSpc>
                <a:spcPct val="100000"/>
              </a:lnSpc>
              <a:spcBef>
                <a:spcPts val="1000"/>
              </a:spcBef>
            </a:pP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BMI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25</a:t>
            </a:r>
            <a:r>
              <a:rPr sz="16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b="1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30</a:t>
            </a:r>
            <a:r>
              <a:rPr sz="16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then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falls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within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overweight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range.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BMI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30</a:t>
            </a:r>
            <a:r>
              <a:rPr sz="1600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Tahoma"/>
                <a:cs typeface="Tahoma"/>
              </a:rPr>
              <a:t>over</a:t>
            </a:r>
            <a:r>
              <a:rPr sz="1600" b="1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falls </a:t>
            </a:r>
            <a:r>
              <a:rPr sz="1600" spc="-5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within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obese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range.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DAT</a:t>
            </a:r>
            <a:r>
              <a:rPr sz="3600" spc="-95" dirty="0"/>
              <a:t>A</a:t>
            </a:r>
            <a:r>
              <a:rPr sz="3600" spc="-270" dirty="0"/>
              <a:t> </a:t>
            </a:r>
            <a:r>
              <a:rPr sz="3600" spc="-295" dirty="0"/>
              <a:t>UNDER</a:t>
            </a:r>
            <a:r>
              <a:rPr sz="3600" spc="-300" dirty="0"/>
              <a:t>S</a:t>
            </a:r>
            <a:r>
              <a:rPr sz="3600" spc="-145" dirty="0"/>
              <a:t>TANDING</a:t>
            </a:r>
            <a:endParaRPr sz="36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40685" y="3298444"/>
          <a:ext cx="4495165" cy="784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16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Feature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B230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Insulin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Level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B23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88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After</a:t>
                      </a:r>
                      <a:r>
                        <a:rPr sz="12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Glucose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mIU/L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3021</Words>
  <Application>Microsoft Office PowerPoint</Application>
  <PresentationFormat>Widescreen</PresentationFormat>
  <Paragraphs>454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 MT</vt:lpstr>
      <vt:lpstr>Calibri</vt:lpstr>
      <vt:lpstr>Georgia</vt:lpstr>
      <vt:lpstr>Microsoft Sans Serif</vt:lpstr>
      <vt:lpstr>Tahoma</vt:lpstr>
      <vt:lpstr>Times New Roman</vt:lpstr>
      <vt:lpstr>Verdana</vt:lpstr>
      <vt:lpstr>Wingdings</vt:lpstr>
      <vt:lpstr>Office Theme</vt:lpstr>
      <vt:lpstr>DIABETES  DETECTION</vt:lpstr>
      <vt:lpstr>INTRODUCTION</vt:lpstr>
      <vt:lpstr>STANDARD PROCESS:CRISP DM</vt:lpstr>
      <vt:lpstr>STANDARD PROCESS:CRISP DM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PowerPoint Presentation</vt:lpstr>
      <vt:lpstr>MODELING</vt:lpstr>
      <vt:lpstr>MODELING</vt:lpstr>
      <vt:lpstr>MODELING: USING PYTHON SCIKIT LEARN</vt:lpstr>
      <vt:lpstr>MODELING: USING PYTHON SCIKIT LEARN</vt:lpstr>
      <vt:lpstr>MODELING: USING PYTHON SCIKIT LEARN</vt:lpstr>
      <vt:lpstr>MODELING: USING PYTHON SCIKIT LEARN</vt:lpstr>
      <vt:lpstr>EVALUATION</vt:lpstr>
      <vt:lpstr>EVALUATION</vt:lpstr>
      <vt:lpstr>EVALUATION</vt:lpstr>
      <vt:lpstr>EVALUATION</vt:lpstr>
      <vt:lpstr>ALTERNATE MODEL COMPARISON</vt:lpstr>
      <vt:lpstr>ALTERNATE MODEL COMPARISON</vt:lpstr>
      <vt:lpstr>DEPLOYMENT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DETECTION</dc:title>
  <dc:creator>Admin</dc:creator>
  <cp:lastModifiedBy>tarun prabhu</cp:lastModifiedBy>
  <cp:revision>1</cp:revision>
  <dcterms:created xsi:type="dcterms:W3CDTF">2024-05-26T17:20:55Z</dcterms:created>
  <dcterms:modified xsi:type="dcterms:W3CDTF">2024-05-26T17:26:22Z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2024-05-26T00:00:00Z</vt:filetime>
  </property>
</Properties>
</file>