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423" r:id="rId2"/>
    <p:sldId id="427" r:id="rId3"/>
    <p:sldId id="433" r:id="rId4"/>
    <p:sldId id="434" r:id="rId5"/>
    <p:sldId id="435" r:id="rId6"/>
    <p:sldId id="436" r:id="rId7"/>
    <p:sldId id="437" r:id="rId8"/>
    <p:sldId id="438" r:id="rId9"/>
    <p:sldId id="478" r:id="rId10"/>
    <p:sldId id="479" r:id="rId11"/>
    <p:sldId id="441" r:id="rId12"/>
    <p:sldId id="449" r:id="rId13"/>
    <p:sldId id="448" r:id="rId14"/>
    <p:sldId id="457" r:id="rId15"/>
    <p:sldId id="458" r:id="rId16"/>
    <p:sldId id="451" r:id="rId17"/>
    <p:sldId id="443" r:id="rId18"/>
    <p:sldId id="459" r:id="rId19"/>
    <p:sldId id="481" r:id="rId20"/>
    <p:sldId id="467" r:id="rId21"/>
    <p:sldId id="461" r:id="rId22"/>
    <p:sldId id="463" r:id="rId23"/>
    <p:sldId id="460" r:id="rId24"/>
    <p:sldId id="464" r:id="rId25"/>
    <p:sldId id="465" r:id="rId26"/>
    <p:sldId id="468" r:id="rId27"/>
    <p:sldId id="474" r:id="rId28"/>
    <p:sldId id="466" r:id="rId29"/>
    <p:sldId id="469" r:id="rId30"/>
    <p:sldId id="475" r:id="rId31"/>
    <p:sldId id="476" r:id="rId32"/>
    <p:sldId id="484" r:id="rId33"/>
    <p:sldId id="477" r:id="rId34"/>
    <p:sldId id="483" r:id="rId35"/>
    <p:sldId id="453" r:id="rId36"/>
    <p:sldId id="454" r:id="rId37"/>
    <p:sldId id="455" r:id="rId38"/>
    <p:sldId id="450" r:id="rId39"/>
    <p:sldId id="482" r:id="rId40"/>
    <p:sldId id="462" r:id="rId41"/>
    <p:sldId id="452" r:id="rId42"/>
    <p:sldId id="445" r:id="rId43"/>
    <p:sldId id="444" r:id="rId44"/>
    <p:sldId id="440" r:id="rId45"/>
    <p:sldId id="456" r:id="rId46"/>
    <p:sldId id="439" r:id="rId47"/>
    <p:sldId id="446" r:id="rId48"/>
    <p:sldId id="432" r:id="rId49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orient="horz" pos="255" userDrawn="1">
          <p15:clr>
            <a:srgbClr val="A4A3A4"/>
          </p15:clr>
        </p15:guide>
        <p15:guide id="3" orient="horz" pos="959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4111" userDrawn="1">
          <p15:clr>
            <a:srgbClr val="A4A3A4"/>
          </p15:clr>
        </p15:guide>
        <p15:guide id="6" orient="horz" pos="143" userDrawn="1">
          <p15:clr>
            <a:srgbClr val="A4A3A4"/>
          </p15:clr>
        </p15:guide>
        <p15:guide id="7" orient="horz" pos="4179" userDrawn="1">
          <p15:clr>
            <a:srgbClr val="A4A3A4"/>
          </p15:clr>
        </p15:guide>
        <p15:guide id="8" pos="363" userDrawn="1">
          <p15:clr>
            <a:srgbClr val="A4A3A4"/>
          </p15:clr>
        </p15:guide>
        <p15:guide id="9" pos="7317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3780" userDrawn="1">
          <p15:clr>
            <a:srgbClr val="A4A3A4"/>
          </p15:clr>
        </p15:guide>
        <p15:guide id="12" pos="3900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pos="4505" userDrawn="1">
          <p15:clr>
            <a:srgbClr val="A4A3A4"/>
          </p15:clr>
        </p15:guide>
        <p15:guide id="15" pos="4959" userDrawn="1">
          <p15:clr>
            <a:srgbClr val="A4A3A4"/>
          </p15:clr>
        </p15:guide>
        <p15:guide id="16" pos="5080" userDrawn="1">
          <p15:clr>
            <a:srgbClr val="A4A3A4"/>
          </p15:clr>
        </p15:guide>
        <p15:guide id="17" pos="5564" userDrawn="1">
          <p15:clr>
            <a:srgbClr val="A4A3A4"/>
          </p15:clr>
        </p15:guide>
        <p15:guide id="18" pos="5684" userDrawn="1">
          <p15:clr>
            <a:srgbClr val="A4A3A4"/>
          </p15:clr>
        </p15:guide>
        <p15:guide id="19" pos="6139" userDrawn="1">
          <p15:clr>
            <a:srgbClr val="A4A3A4"/>
          </p15:clr>
        </p15:guide>
        <p15:guide id="20" pos="6259" userDrawn="1">
          <p15:clr>
            <a:srgbClr val="A4A3A4"/>
          </p15:clr>
        </p15:guide>
        <p15:guide id="21" pos="6743" userDrawn="1">
          <p15:clr>
            <a:srgbClr val="A4A3A4"/>
          </p15:clr>
        </p15:guide>
        <p15:guide id="22" pos="6864" userDrawn="1">
          <p15:clr>
            <a:srgbClr val="A4A3A4"/>
          </p15:clr>
        </p15:guide>
        <p15:guide id="23" pos="3296" userDrawn="1">
          <p15:clr>
            <a:srgbClr val="A4A3A4"/>
          </p15:clr>
        </p15:guide>
        <p15:guide id="24" pos="3175" userDrawn="1">
          <p15:clr>
            <a:srgbClr val="A4A3A4"/>
          </p15:clr>
        </p15:guide>
        <p15:guide id="25" pos="2721" userDrawn="1">
          <p15:clr>
            <a:srgbClr val="A4A3A4"/>
          </p15:clr>
        </p15:guide>
        <p15:guide id="26" pos="2600" userDrawn="1">
          <p15:clr>
            <a:srgbClr val="A4A3A4"/>
          </p15:clr>
        </p15:guide>
        <p15:guide id="27" pos="2116" userDrawn="1">
          <p15:clr>
            <a:srgbClr val="A4A3A4"/>
          </p15:clr>
        </p15:guide>
        <p15:guide id="28" pos="1996" userDrawn="1">
          <p15:clr>
            <a:srgbClr val="A4A3A4"/>
          </p15:clr>
        </p15:guide>
        <p15:guide id="29" pos="1541" userDrawn="1">
          <p15:clr>
            <a:srgbClr val="A4A3A4"/>
          </p15:clr>
        </p15:guide>
        <p15:guide id="30" pos="1421" userDrawn="1">
          <p15:clr>
            <a:srgbClr val="A4A3A4"/>
          </p15:clr>
        </p15:guide>
        <p15:guide id="31" pos="937" userDrawn="1">
          <p15:clr>
            <a:srgbClr val="A4A3A4"/>
          </p15:clr>
        </p15:guide>
        <p15:guide id="32" pos="816" userDrawn="1">
          <p15:clr>
            <a:srgbClr val="A4A3A4"/>
          </p15:clr>
        </p15:guide>
        <p15:guide id="33" pos="181" userDrawn="1">
          <p15:clr>
            <a:srgbClr val="A4A3A4"/>
          </p15:clr>
        </p15:guide>
        <p15:guide id="34" pos="74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" initials="n" lastIdx="7" clrIdx="0">
    <p:extLst>
      <p:ext uri="{19B8F6BF-5375-455C-9EA6-DF929625EA0E}">
        <p15:presenceInfo xmlns:p15="http://schemas.microsoft.com/office/powerpoint/2012/main" userId="nicolas" providerId="None"/>
      </p:ext>
    </p:extLst>
  </p:cmAuthor>
  <p:cmAuthor id="2" name="Murali Karnam" initials="MK" lastIdx="9" clrIdx="1">
    <p:extLst>
      <p:ext uri="{19B8F6BF-5375-455C-9EA6-DF929625EA0E}">
        <p15:presenceInfo xmlns:p15="http://schemas.microsoft.com/office/powerpoint/2012/main" userId="S::murali.karnam@unibas.onmicrosoft.com::0d98a27b-4d56-4e57-b68f-53e96c4ca7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BF"/>
    <a:srgbClr val="A0364E"/>
    <a:srgbClr val="7D7772"/>
    <a:srgbClr val="DDDDDD"/>
    <a:srgbClr val="FFFFFF"/>
    <a:srgbClr val="356C81"/>
    <a:srgbClr val="000000"/>
    <a:srgbClr val="85D385"/>
    <a:srgbClr val="D5D509"/>
    <a:srgbClr val="C89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20" autoAdjust="0"/>
    <p:restoredTop sz="84542" autoAdjust="0"/>
  </p:normalViewPr>
  <p:slideViewPr>
    <p:cSldViewPr showGuides="1">
      <p:cViewPr varScale="1">
        <p:scale>
          <a:sx n="86" d="100"/>
          <a:sy n="86" d="100"/>
        </p:scale>
        <p:origin x="869" y="67"/>
      </p:cViewPr>
      <p:guideLst>
        <p:guide orient="horz" pos="3929"/>
        <p:guide orient="horz" pos="255"/>
        <p:guide orient="horz" pos="959"/>
        <p:guide orient="horz" pos="4065"/>
        <p:guide orient="horz" pos="4111"/>
        <p:guide orient="horz" pos="143"/>
        <p:guide orient="horz" pos="4179"/>
        <p:guide pos="363"/>
        <p:guide pos="7317"/>
        <p:guide pos="3840"/>
        <p:guide pos="3780"/>
        <p:guide pos="3900"/>
        <p:guide pos="4384"/>
        <p:guide pos="4505"/>
        <p:guide pos="4959"/>
        <p:guide pos="5080"/>
        <p:guide pos="5564"/>
        <p:guide pos="5684"/>
        <p:guide pos="6139"/>
        <p:guide pos="6259"/>
        <p:guide pos="6743"/>
        <p:guide pos="6864"/>
        <p:guide pos="3296"/>
        <p:guide pos="3175"/>
        <p:guide pos="2721"/>
        <p:guide pos="2600"/>
        <p:guide pos="2116"/>
        <p:guide pos="1996"/>
        <p:guide pos="1541"/>
        <p:guide pos="1421"/>
        <p:guide pos="937"/>
        <p:guide pos="816"/>
        <p:guide pos="181"/>
        <p:guide pos="7499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5256" y="12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un Prasad" userId="326fa2ba1d9b7e10" providerId="LiveId" clId="{A744F156-C16E-439C-8D37-EE9BA35BEB0C}"/>
    <pc:docChg chg="modSld">
      <pc:chgData name="Tarun Prasad" userId="326fa2ba1d9b7e10" providerId="LiveId" clId="{A744F156-C16E-439C-8D37-EE9BA35BEB0C}" dt="2021-09-27T04:53:50.800" v="154" actId="20577"/>
      <pc:docMkLst>
        <pc:docMk/>
      </pc:docMkLst>
      <pc:sldChg chg="modSp mod">
        <pc:chgData name="Tarun Prasad" userId="326fa2ba1d9b7e10" providerId="LiveId" clId="{A744F156-C16E-439C-8D37-EE9BA35BEB0C}" dt="2021-09-27T04:50:19.917" v="29" actId="20577"/>
        <pc:sldMkLst>
          <pc:docMk/>
          <pc:sldMk cId="4024109468" sldId="433"/>
        </pc:sldMkLst>
        <pc:spChg chg="mod">
          <ac:chgData name="Tarun Prasad" userId="326fa2ba1d9b7e10" providerId="LiveId" clId="{A744F156-C16E-439C-8D37-EE9BA35BEB0C}" dt="2021-09-27T04:50:19.917" v="29" actId="20577"/>
          <ac:spMkLst>
            <pc:docMk/>
            <pc:sldMk cId="4024109468" sldId="433"/>
            <ac:spMk id="3" creationId="{00000000-0000-0000-0000-000000000000}"/>
          </ac:spMkLst>
        </pc:spChg>
      </pc:sldChg>
      <pc:sldChg chg="modSp mod">
        <pc:chgData name="Tarun Prasad" userId="326fa2ba1d9b7e10" providerId="LiveId" clId="{A744F156-C16E-439C-8D37-EE9BA35BEB0C}" dt="2021-09-27T04:52:17.604" v="140" actId="20577"/>
        <pc:sldMkLst>
          <pc:docMk/>
          <pc:sldMk cId="167097159" sldId="437"/>
        </pc:sldMkLst>
        <pc:spChg chg="mod">
          <ac:chgData name="Tarun Prasad" userId="326fa2ba1d9b7e10" providerId="LiveId" clId="{A744F156-C16E-439C-8D37-EE9BA35BEB0C}" dt="2021-09-27T04:52:17.604" v="140" actId="20577"/>
          <ac:spMkLst>
            <pc:docMk/>
            <pc:sldMk cId="167097159" sldId="437"/>
            <ac:spMk id="3" creationId="{00000000-0000-0000-0000-000000000000}"/>
          </ac:spMkLst>
        </pc:spChg>
      </pc:sldChg>
      <pc:sldChg chg="modSp mod">
        <pc:chgData name="Tarun Prasad" userId="326fa2ba1d9b7e10" providerId="LiveId" clId="{A744F156-C16E-439C-8D37-EE9BA35BEB0C}" dt="2021-09-27T04:51:25.842" v="73" actId="20577"/>
        <pc:sldMkLst>
          <pc:docMk/>
          <pc:sldMk cId="3044385297" sldId="438"/>
        </pc:sldMkLst>
        <pc:spChg chg="mod">
          <ac:chgData name="Tarun Prasad" userId="326fa2ba1d9b7e10" providerId="LiveId" clId="{A744F156-C16E-439C-8D37-EE9BA35BEB0C}" dt="2021-09-27T04:51:25.842" v="73" actId="20577"/>
          <ac:spMkLst>
            <pc:docMk/>
            <pc:sldMk cId="3044385297" sldId="438"/>
            <ac:spMk id="3" creationId="{00000000-0000-0000-0000-000000000000}"/>
          </ac:spMkLst>
        </pc:spChg>
      </pc:sldChg>
      <pc:sldChg chg="modSp">
        <pc:chgData name="Tarun Prasad" userId="326fa2ba1d9b7e10" providerId="LiveId" clId="{A744F156-C16E-439C-8D37-EE9BA35BEB0C}" dt="2021-09-27T04:53:35.867" v="153" actId="1076"/>
        <pc:sldMkLst>
          <pc:docMk/>
          <pc:sldMk cId="2871733807" sldId="453"/>
        </pc:sldMkLst>
        <pc:picChg chg="mod">
          <ac:chgData name="Tarun Prasad" userId="326fa2ba1d9b7e10" providerId="LiveId" clId="{A744F156-C16E-439C-8D37-EE9BA35BEB0C}" dt="2021-09-27T04:53:35.867" v="153" actId="1076"/>
          <ac:picMkLst>
            <pc:docMk/>
            <pc:sldMk cId="2871733807" sldId="453"/>
            <ac:picMk id="1030" creationId="{36F1F3E3-F173-49DF-A6D8-647CA29AA85F}"/>
          </ac:picMkLst>
        </pc:picChg>
      </pc:sldChg>
      <pc:sldChg chg="modSp mod">
        <pc:chgData name="Tarun Prasad" userId="326fa2ba1d9b7e10" providerId="LiveId" clId="{A744F156-C16E-439C-8D37-EE9BA35BEB0C}" dt="2021-09-27T04:53:17.789" v="151" actId="20577"/>
        <pc:sldMkLst>
          <pc:docMk/>
          <pc:sldMk cId="498382925" sldId="461"/>
        </pc:sldMkLst>
        <pc:spChg chg="mod">
          <ac:chgData name="Tarun Prasad" userId="326fa2ba1d9b7e10" providerId="LiveId" clId="{A744F156-C16E-439C-8D37-EE9BA35BEB0C}" dt="2021-09-27T04:53:17.789" v="151" actId="20577"/>
          <ac:spMkLst>
            <pc:docMk/>
            <pc:sldMk cId="498382925" sldId="461"/>
            <ac:spMk id="95" creationId="{6A62EA77-B917-4ACD-8046-B3D9870C6C21}"/>
          </ac:spMkLst>
        </pc:spChg>
      </pc:sldChg>
      <pc:sldChg chg="modSp mod">
        <pc:chgData name="Tarun Prasad" userId="326fa2ba1d9b7e10" providerId="LiveId" clId="{A744F156-C16E-439C-8D37-EE9BA35BEB0C}" dt="2021-09-27T04:53:50.800" v="154" actId="20577"/>
        <pc:sldMkLst>
          <pc:docMk/>
          <pc:sldMk cId="1883790193" sldId="476"/>
        </pc:sldMkLst>
        <pc:spChg chg="mod">
          <ac:chgData name="Tarun Prasad" userId="326fa2ba1d9b7e10" providerId="LiveId" clId="{A744F156-C16E-439C-8D37-EE9BA35BEB0C}" dt="2021-09-27T04:53:50.800" v="154" actId="20577"/>
          <ac:spMkLst>
            <pc:docMk/>
            <pc:sldMk cId="1883790193" sldId="476"/>
            <ac:spMk id="3" creationId="{31CF38AC-0BD9-4593-B755-89E6D645EBEE}"/>
          </ac:spMkLst>
        </pc:spChg>
      </pc:sldChg>
      <pc:sldChg chg="modSp mod">
        <pc:chgData name="Tarun Prasad" userId="326fa2ba1d9b7e10" providerId="LiveId" clId="{A744F156-C16E-439C-8D37-EE9BA35BEB0C}" dt="2021-09-27T04:52:49.203" v="143" actId="20577"/>
        <pc:sldMkLst>
          <pc:docMk/>
          <pc:sldMk cId="2760368367" sldId="478"/>
        </pc:sldMkLst>
        <pc:spChg chg="mod">
          <ac:chgData name="Tarun Prasad" userId="326fa2ba1d9b7e10" providerId="LiveId" clId="{A744F156-C16E-439C-8D37-EE9BA35BEB0C}" dt="2021-09-27T04:52:49.203" v="143" actId="20577"/>
          <ac:spMkLst>
            <pc:docMk/>
            <pc:sldMk cId="2760368367" sldId="478"/>
            <ac:spMk id="3" creationId="{00000000-0000-0000-0000-000000000000}"/>
          </ac:spMkLst>
        </pc:spChg>
      </pc:sldChg>
      <pc:sldChg chg="modSp mod">
        <pc:chgData name="Tarun Prasad" userId="326fa2ba1d9b7e10" providerId="LiveId" clId="{A744F156-C16E-439C-8D37-EE9BA35BEB0C}" dt="2021-09-27T04:52:57.522" v="145" actId="20577"/>
        <pc:sldMkLst>
          <pc:docMk/>
          <pc:sldMk cId="3758084777" sldId="479"/>
        </pc:sldMkLst>
        <pc:spChg chg="mod">
          <ac:chgData name="Tarun Prasad" userId="326fa2ba1d9b7e10" providerId="LiveId" clId="{A744F156-C16E-439C-8D37-EE9BA35BEB0C}" dt="2021-09-27T04:52:57.522" v="145" actId="20577"/>
          <ac:spMkLst>
            <pc:docMk/>
            <pc:sldMk cId="3758084777" sldId="479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BIROMED\Time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Sheet1!$C$2:$C$13</c:f>
              <c:strCache>
                <c:ptCount val="12"/>
                <c:pt idx="0">
                  <c:v>Literature Review</c:v>
                </c:pt>
                <c:pt idx="1">
                  <c:v>Identify Direction of Work</c:v>
                </c:pt>
                <c:pt idx="2">
                  <c:v>Setup Framework of Experimentation</c:v>
                </c:pt>
                <c:pt idx="3">
                  <c:v>Setup Sampling Based Task Space Planner</c:v>
                </c:pt>
                <c:pt idx="4">
                  <c:v>Present Kick Off Meeting</c:v>
                </c:pt>
                <c:pt idx="5">
                  <c:v>Complete and Validate Task Space Planner: Sampling and Geometric</c:v>
                </c:pt>
                <c:pt idx="6">
                  <c:v>Complete Configuration Space Planner</c:v>
                </c:pt>
                <c:pt idx="7">
                  <c:v>Identify Failure Cases of Configuration Space and Develop Methods to Solve them</c:v>
                </c:pt>
                <c:pt idx="8">
                  <c:v>Test Planner for Multiple Cases</c:v>
                </c:pt>
                <c:pt idx="9">
                  <c:v>Scale Planner to 3D</c:v>
                </c:pt>
                <c:pt idx="10">
                  <c:v>Compare with other Planners</c:v>
                </c:pt>
                <c:pt idx="11">
                  <c:v>Prepare Final Report and Presentation</c:v>
                </c:pt>
              </c:strCache>
            </c:strRef>
          </c:cat>
          <c:val>
            <c:numRef>
              <c:f>Sheet1!$A$2:$A$13</c:f>
              <c:numCache>
                <c:formatCode>d\-mmm</c:formatCode>
                <c:ptCount val="12"/>
                <c:pt idx="0">
                  <c:v>44336</c:v>
                </c:pt>
                <c:pt idx="1">
                  <c:v>44348</c:v>
                </c:pt>
                <c:pt idx="2">
                  <c:v>44358</c:v>
                </c:pt>
                <c:pt idx="3">
                  <c:v>44366</c:v>
                </c:pt>
                <c:pt idx="4">
                  <c:v>44374</c:v>
                </c:pt>
                <c:pt idx="5">
                  <c:v>44379</c:v>
                </c:pt>
                <c:pt idx="6">
                  <c:v>44387</c:v>
                </c:pt>
                <c:pt idx="7">
                  <c:v>44396</c:v>
                </c:pt>
                <c:pt idx="8">
                  <c:v>44405</c:v>
                </c:pt>
                <c:pt idx="9">
                  <c:v>44409</c:v>
                </c:pt>
                <c:pt idx="10">
                  <c:v>44419</c:v>
                </c:pt>
                <c:pt idx="11">
                  <c:v>44424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24-4BD5-B36C-6E90B0106FBB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C24-4BD5-B36C-6E90B0106FBB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C24-4BD5-B36C-6E90B0106FBB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C24-4BD5-B36C-6E90B0106FBB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BC24-4BD5-B36C-6E90B0106FBB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C24-4BD5-B36C-6E90B0106FBB}"/>
              </c:ext>
            </c:extLst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BC24-4BD5-B36C-6E90B0106FBB}"/>
              </c:ext>
            </c:extLst>
          </c:dPt>
          <c:dPt>
            <c:idx val="6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BC24-4BD5-B36C-6E90B0106FBB}"/>
              </c:ext>
            </c:extLst>
          </c:dPt>
          <c:dPt>
            <c:idx val="7"/>
            <c:invertIfNegative val="0"/>
            <c:bubble3D val="0"/>
            <c:spPr>
              <a:solidFill>
                <a:srgbClr val="00AA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BC24-4BD5-B36C-6E90B0106FBB}"/>
              </c:ext>
            </c:extLst>
          </c:dPt>
          <c:dPt>
            <c:idx val="8"/>
            <c:invertIfNegative val="0"/>
            <c:bubble3D val="0"/>
            <c:spPr>
              <a:solidFill>
                <a:srgbClr val="00AA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BC24-4BD5-B36C-6E90B0106FBB}"/>
              </c:ext>
            </c:extLst>
          </c:dPt>
          <c:dPt>
            <c:idx val="9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BC24-4BD5-B36C-6E90B0106FBB}"/>
              </c:ext>
            </c:extLst>
          </c:dPt>
          <c:dPt>
            <c:idx val="1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BC24-4BD5-B36C-6E90B0106FBB}"/>
              </c:ext>
            </c:extLst>
          </c:dPt>
          <c:dPt>
            <c:idx val="1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BC24-4BD5-B36C-6E90B0106FBB}"/>
              </c:ext>
            </c:extLst>
          </c:dPt>
          <c:cat>
            <c:strRef>
              <c:f>Sheet1!$C$2:$C$13</c:f>
              <c:strCache>
                <c:ptCount val="12"/>
                <c:pt idx="0">
                  <c:v>Literature Review</c:v>
                </c:pt>
                <c:pt idx="1">
                  <c:v>Identify Direction of Work</c:v>
                </c:pt>
                <c:pt idx="2">
                  <c:v>Setup Framework of Experimentation</c:v>
                </c:pt>
                <c:pt idx="3">
                  <c:v>Setup Sampling Based Task Space Planner</c:v>
                </c:pt>
                <c:pt idx="4">
                  <c:v>Present Kick Off Meeting</c:v>
                </c:pt>
                <c:pt idx="5">
                  <c:v>Complete and Validate Task Space Planner: Sampling and Geometric</c:v>
                </c:pt>
                <c:pt idx="6">
                  <c:v>Complete Configuration Space Planner</c:v>
                </c:pt>
                <c:pt idx="7">
                  <c:v>Identify Failure Cases of Configuration Space and Develop Methods to Solve them</c:v>
                </c:pt>
                <c:pt idx="8">
                  <c:v>Test Planner for Multiple Cases</c:v>
                </c:pt>
                <c:pt idx="9">
                  <c:v>Scale Planner to 3D</c:v>
                </c:pt>
                <c:pt idx="10">
                  <c:v>Compare with other Planners</c:v>
                </c:pt>
                <c:pt idx="11">
                  <c:v>Prepare Final Report and Presentation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11</c:v>
                </c:pt>
                <c:pt idx="1">
                  <c:v>9</c:v>
                </c:pt>
                <c:pt idx="2">
                  <c:v>7</c:v>
                </c:pt>
                <c:pt idx="3">
                  <c:v>7</c:v>
                </c:pt>
                <c:pt idx="4">
                  <c:v>4</c:v>
                </c:pt>
                <c:pt idx="5">
                  <c:v>7</c:v>
                </c:pt>
                <c:pt idx="6">
                  <c:v>8</c:v>
                </c:pt>
                <c:pt idx="7">
                  <c:v>8</c:v>
                </c:pt>
                <c:pt idx="8">
                  <c:v>3</c:v>
                </c:pt>
                <c:pt idx="9">
                  <c:v>9</c:v>
                </c:pt>
                <c:pt idx="10">
                  <c:v>4</c:v>
                </c:pt>
                <c:pt idx="1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C24-4BD5-B36C-6E90B0106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45238872"/>
        <c:axId val="545239200"/>
      </c:barChart>
      <c:catAx>
        <c:axId val="54523887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239200"/>
        <c:crosses val="autoZero"/>
        <c:auto val="1"/>
        <c:lblAlgn val="ctr"/>
        <c:lblOffset val="100"/>
        <c:noMultiLvlLbl val="0"/>
      </c:catAx>
      <c:valAx>
        <c:axId val="545239200"/>
        <c:scaling>
          <c:orientation val="minMax"/>
          <c:max val="44456"/>
          <c:min val="4433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238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26T18:43:39.202" idx="1">
    <p:pos x="2224" y="1656"/>
    <p:text>Can you instead put it as [Kalotay, 2021] or  [1: Kalotay, 2021]. Similar for others. 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26T18:46:02.106" idx="2">
    <p:pos x="3310" y="1699"/>
    <p:text>The format should be [4: Orthey et al., 2020]</p:text>
    <p:extLst>
      <p:ext uri="{C676402C-5697-4E1C-873F-D02D1690AC5C}">
        <p15:threadingInfo xmlns:p15="http://schemas.microsoft.com/office/powerpoint/2012/main" timeZoneBias="-120"/>
      </p:ext>
    </p:extLst>
  </p:cm>
  <p:cm authorId="2" dt="2021-09-26T18:47:41.839" idx="3">
    <p:pos x="3310" y="1835"/>
    <p:text>You only need to write the last name of the first author. and "et al." has a dot at the end.</p:text>
    <p:extLst>
      <p:ext uri="{C676402C-5697-4E1C-873F-D02D1690AC5C}">
        <p15:threadingInfo xmlns:p15="http://schemas.microsoft.com/office/powerpoint/2012/main" timeZoneBias="-120">
          <p15:parentCm authorId="2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26T18:48:01.427" idx="4">
    <p:pos x="1914" y="1142"/>
    <p:text>top-down</p:text>
    <p:extLst>
      <p:ext uri="{C676402C-5697-4E1C-873F-D02D1690AC5C}">
        <p15:threadingInfo xmlns:p15="http://schemas.microsoft.com/office/powerpoint/2012/main" timeZoneBias="-120"/>
      </p:ext>
    </p:extLst>
  </p:cm>
  <p:cm authorId="2" dt="2021-09-26T18:48:16.620" idx="5">
    <p:pos x="1552" y="2421"/>
    <p:text>workload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26T18:48:27.206" idx="6">
    <p:pos x="2743" y="1279"/>
    <p:text>bottom-up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26T18:49:09.521" idx="7">
    <p:pos x="6863" y="879"/>
    <p:text>consistency in capitalization everywhere.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26T18:51:06.869" idx="8">
    <p:pos x="6991" y="1519"/>
    <p:text>Zombor's photo seems skewed, perhaps the aspect ratio was changed?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4T10:09:20.223" idx="7">
    <p:pos x="7680" y="0"/>
    <p:text>This is an example thank you slide with my project picture, of course you can use it, but feel free to replace the picture with yours.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58DFF-3F2C-4020-B336-2DDE5146DDB3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6DF3967D-E788-49AF-A0B6-BA16D9AE8F05}">
      <dgm:prSet phldrT="[Text]"/>
      <dgm:spPr/>
      <dgm:t>
        <a:bodyPr/>
        <a:lstStyle/>
        <a:p>
          <a:r>
            <a:rPr lang="en-IN" dirty="0"/>
            <a:t>20.05.2021 to 01.07.2021</a:t>
          </a:r>
        </a:p>
      </dgm:t>
    </dgm:pt>
    <dgm:pt modelId="{24C37BD4-F89E-478A-AB42-87BDDFEB2390}" type="parTrans" cxnId="{4C5F7DE7-A6E6-4AAA-AD49-A743F7C36109}">
      <dgm:prSet/>
      <dgm:spPr/>
      <dgm:t>
        <a:bodyPr/>
        <a:lstStyle/>
        <a:p>
          <a:endParaRPr lang="en-IN"/>
        </a:p>
      </dgm:t>
    </dgm:pt>
    <dgm:pt modelId="{E0B5E8BA-1E50-4067-904F-592D94BF4F86}" type="sibTrans" cxnId="{4C5F7DE7-A6E6-4AAA-AD49-A743F7C36109}">
      <dgm:prSet/>
      <dgm:spPr/>
      <dgm:t>
        <a:bodyPr/>
        <a:lstStyle/>
        <a:p>
          <a:endParaRPr lang="en-IN"/>
        </a:p>
      </dgm:t>
    </dgm:pt>
    <dgm:pt modelId="{FECB4A1B-80CA-40D2-82A2-5081146962DE}">
      <dgm:prSet phldrT="[Text]"/>
      <dgm:spPr/>
      <dgm:t>
        <a:bodyPr/>
        <a:lstStyle/>
        <a:p>
          <a:r>
            <a:rPr lang="en-IN" dirty="0"/>
            <a:t>Literature Review</a:t>
          </a:r>
        </a:p>
      </dgm:t>
    </dgm:pt>
    <dgm:pt modelId="{59ACBAC0-E7F4-4435-9036-8462D556F231}" type="parTrans" cxnId="{7537FBBD-6811-4D1E-90CD-501E07DE3FE9}">
      <dgm:prSet/>
      <dgm:spPr/>
      <dgm:t>
        <a:bodyPr/>
        <a:lstStyle/>
        <a:p>
          <a:endParaRPr lang="en-IN"/>
        </a:p>
      </dgm:t>
    </dgm:pt>
    <dgm:pt modelId="{AADBF4E6-298D-4389-B505-BFAF05EC7B2E}" type="sibTrans" cxnId="{7537FBBD-6811-4D1E-90CD-501E07DE3FE9}">
      <dgm:prSet/>
      <dgm:spPr/>
      <dgm:t>
        <a:bodyPr/>
        <a:lstStyle/>
        <a:p>
          <a:endParaRPr lang="en-IN"/>
        </a:p>
      </dgm:t>
    </dgm:pt>
    <dgm:pt modelId="{733AE55B-66C9-4EC2-9DB6-44003BD05F12}">
      <dgm:prSet phldrT="[Text]"/>
      <dgm:spPr/>
      <dgm:t>
        <a:bodyPr/>
        <a:lstStyle/>
        <a:p>
          <a:r>
            <a:rPr lang="en-IN" dirty="0"/>
            <a:t>Identify Direction of Work</a:t>
          </a:r>
        </a:p>
      </dgm:t>
    </dgm:pt>
    <dgm:pt modelId="{2DD327F1-69F2-4E8A-BE0F-AE3A119C4D4D}" type="parTrans" cxnId="{BBC58E37-B749-41DF-9D29-3A6433A43C45}">
      <dgm:prSet/>
      <dgm:spPr/>
      <dgm:t>
        <a:bodyPr/>
        <a:lstStyle/>
        <a:p>
          <a:endParaRPr lang="en-IN"/>
        </a:p>
      </dgm:t>
    </dgm:pt>
    <dgm:pt modelId="{C6214ECA-4A61-45C8-87C1-5975800BA633}" type="sibTrans" cxnId="{BBC58E37-B749-41DF-9D29-3A6433A43C45}">
      <dgm:prSet/>
      <dgm:spPr/>
      <dgm:t>
        <a:bodyPr/>
        <a:lstStyle/>
        <a:p>
          <a:endParaRPr lang="en-IN"/>
        </a:p>
      </dgm:t>
    </dgm:pt>
    <dgm:pt modelId="{26D7615F-4EB1-42BF-ACC7-E5FC796BEE0A}">
      <dgm:prSet phldrT="[Text]"/>
      <dgm:spPr/>
      <dgm:t>
        <a:bodyPr/>
        <a:lstStyle/>
        <a:p>
          <a:r>
            <a:rPr lang="en-IN" dirty="0"/>
            <a:t>02.07.2021 to 31.07.2021</a:t>
          </a:r>
        </a:p>
      </dgm:t>
    </dgm:pt>
    <dgm:pt modelId="{6E9D6DCE-F4D2-4674-90F5-386BEA2109CA}" type="parTrans" cxnId="{4F1F18BF-39C8-4CFD-83DB-8554936DC530}">
      <dgm:prSet/>
      <dgm:spPr/>
      <dgm:t>
        <a:bodyPr/>
        <a:lstStyle/>
        <a:p>
          <a:endParaRPr lang="en-IN"/>
        </a:p>
      </dgm:t>
    </dgm:pt>
    <dgm:pt modelId="{3E197864-E21B-4E6B-B00B-CB43F670F611}" type="sibTrans" cxnId="{4F1F18BF-39C8-4CFD-83DB-8554936DC530}">
      <dgm:prSet/>
      <dgm:spPr/>
      <dgm:t>
        <a:bodyPr/>
        <a:lstStyle/>
        <a:p>
          <a:endParaRPr lang="en-IN"/>
        </a:p>
      </dgm:t>
    </dgm:pt>
    <dgm:pt modelId="{8AD4F65C-E7D8-423F-BD17-26D601DBA8A3}">
      <dgm:prSet phldrT="[Text]"/>
      <dgm:spPr/>
      <dgm:t>
        <a:bodyPr/>
        <a:lstStyle/>
        <a:p>
          <a:r>
            <a:rPr lang="en-US" dirty="0"/>
            <a:t>Complete and Validate Task Space Planner: Sampling and Geometric</a:t>
          </a:r>
          <a:endParaRPr lang="en-IN" dirty="0"/>
        </a:p>
      </dgm:t>
    </dgm:pt>
    <dgm:pt modelId="{11936A67-F810-4F45-9B6C-8279C7008EE1}" type="parTrans" cxnId="{73CC6C5E-374E-4339-B383-003B4368359F}">
      <dgm:prSet/>
      <dgm:spPr/>
      <dgm:t>
        <a:bodyPr/>
        <a:lstStyle/>
        <a:p>
          <a:endParaRPr lang="en-IN"/>
        </a:p>
      </dgm:t>
    </dgm:pt>
    <dgm:pt modelId="{1F0F3326-077F-486C-8A68-24C0D89CEBF5}" type="sibTrans" cxnId="{73CC6C5E-374E-4339-B383-003B4368359F}">
      <dgm:prSet/>
      <dgm:spPr/>
      <dgm:t>
        <a:bodyPr/>
        <a:lstStyle/>
        <a:p>
          <a:endParaRPr lang="en-IN"/>
        </a:p>
      </dgm:t>
    </dgm:pt>
    <dgm:pt modelId="{9B8DD506-8A56-4B68-B806-410F1064FA9A}">
      <dgm:prSet phldrT="[Text]"/>
      <dgm:spPr/>
      <dgm:t>
        <a:bodyPr/>
        <a:lstStyle/>
        <a:p>
          <a:r>
            <a:rPr lang="en-IN" dirty="0"/>
            <a:t>Complete Configuration Space Planner</a:t>
          </a:r>
        </a:p>
      </dgm:t>
    </dgm:pt>
    <dgm:pt modelId="{7006BC34-D55F-4F2E-942A-EE1C8558F8E5}" type="parTrans" cxnId="{D315E226-11A1-4919-9409-941EB82A821D}">
      <dgm:prSet/>
      <dgm:spPr/>
      <dgm:t>
        <a:bodyPr/>
        <a:lstStyle/>
        <a:p>
          <a:endParaRPr lang="en-IN"/>
        </a:p>
      </dgm:t>
    </dgm:pt>
    <dgm:pt modelId="{F6E9A7A4-F852-48D9-AA99-B2B4C7AB5BB1}" type="sibTrans" cxnId="{D315E226-11A1-4919-9409-941EB82A821D}">
      <dgm:prSet/>
      <dgm:spPr/>
      <dgm:t>
        <a:bodyPr/>
        <a:lstStyle/>
        <a:p>
          <a:endParaRPr lang="en-IN"/>
        </a:p>
      </dgm:t>
    </dgm:pt>
    <dgm:pt modelId="{6BEC50D7-E03F-4A07-9C3C-5E43BC831D33}">
      <dgm:prSet phldrT="[Text]"/>
      <dgm:spPr/>
      <dgm:t>
        <a:bodyPr/>
        <a:lstStyle/>
        <a:p>
          <a:r>
            <a:rPr lang="en-IN" dirty="0"/>
            <a:t>01.08.2021 to 20.08.2021</a:t>
          </a:r>
        </a:p>
      </dgm:t>
    </dgm:pt>
    <dgm:pt modelId="{DE803F77-BD7B-49A9-BF1C-5AA4FE3A39BC}" type="parTrans" cxnId="{AD4DB391-4BCC-4D10-ABD4-87E43413DDDE}">
      <dgm:prSet/>
      <dgm:spPr/>
      <dgm:t>
        <a:bodyPr/>
        <a:lstStyle/>
        <a:p>
          <a:endParaRPr lang="en-IN"/>
        </a:p>
      </dgm:t>
    </dgm:pt>
    <dgm:pt modelId="{12004BB9-56E2-4993-B9C7-E944FE606F0B}" type="sibTrans" cxnId="{AD4DB391-4BCC-4D10-ABD4-87E43413DDDE}">
      <dgm:prSet/>
      <dgm:spPr/>
      <dgm:t>
        <a:bodyPr/>
        <a:lstStyle/>
        <a:p>
          <a:endParaRPr lang="en-IN"/>
        </a:p>
      </dgm:t>
    </dgm:pt>
    <dgm:pt modelId="{F0712697-BC0C-4635-975F-94701C4958B8}">
      <dgm:prSet phldrT="[Text]"/>
      <dgm:spPr/>
      <dgm:t>
        <a:bodyPr/>
        <a:lstStyle/>
        <a:p>
          <a:r>
            <a:rPr lang="en-IN" dirty="0"/>
            <a:t>Scale Planner to 3D</a:t>
          </a:r>
        </a:p>
      </dgm:t>
    </dgm:pt>
    <dgm:pt modelId="{263F7127-072E-45AB-8131-149DEC70524C}" type="parTrans" cxnId="{6495D9EA-6F7C-4813-95CF-FE4BFA55F376}">
      <dgm:prSet/>
      <dgm:spPr/>
      <dgm:t>
        <a:bodyPr/>
        <a:lstStyle/>
        <a:p>
          <a:endParaRPr lang="en-IN"/>
        </a:p>
      </dgm:t>
    </dgm:pt>
    <dgm:pt modelId="{0EA350D5-EBE3-44B3-BE79-55AA531F7BB1}" type="sibTrans" cxnId="{6495D9EA-6F7C-4813-95CF-FE4BFA55F376}">
      <dgm:prSet/>
      <dgm:spPr/>
      <dgm:t>
        <a:bodyPr/>
        <a:lstStyle/>
        <a:p>
          <a:endParaRPr lang="en-IN"/>
        </a:p>
      </dgm:t>
    </dgm:pt>
    <dgm:pt modelId="{216A7195-3FA2-407D-89D5-429227756643}">
      <dgm:prSet phldrT="[Text]"/>
      <dgm:spPr/>
      <dgm:t>
        <a:bodyPr/>
        <a:lstStyle/>
        <a:p>
          <a:r>
            <a:rPr lang="en-IN" dirty="0"/>
            <a:t>Compare with other planners</a:t>
          </a:r>
        </a:p>
      </dgm:t>
    </dgm:pt>
    <dgm:pt modelId="{1917B2A0-341D-43F0-9C7F-F3B581E42ABF}" type="parTrans" cxnId="{FC907FFE-E71F-413A-9C59-B4F262BEE220}">
      <dgm:prSet/>
      <dgm:spPr/>
      <dgm:t>
        <a:bodyPr/>
        <a:lstStyle/>
        <a:p>
          <a:endParaRPr lang="en-IN"/>
        </a:p>
      </dgm:t>
    </dgm:pt>
    <dgm:pt modelId="{5A9EA437-F24C-447E-A2BC-BC9F94FE8320}" type="sibTrans" cxnId="{FC907FFE-E71F-413A-9C59-B4F262BEE220}">
      <dgm:prSet/>
      <dgm:spPr/>
      <dgm:t>
        <a:bodyPr/>
        <a:lstStyle/>
        <a:p>
          <a:endParaRPr lang="en-IN"/>
        </a:p>
      </dgm:t>
    </dgm:pt>
    <dgm:pt modelId="{55E8D77E-2102-41AE-859F-8058D54928D0}">
      <dgm:prSet phldrT="[Text]"/>
      <dgm:spPr/>
      <dgm:t>
        <a:bodyPr/>
        <a:lstStyle/>
        <a:p>
          <a:r>
            <a:rPr lang="en-IN" dirty="0"/>
            <a:t>Setup Framework of Experimentation</a:t>
          </a:r>
        </a:p>
      </dgm:t>
    </dgm:pt>
    <dgm:pt modelId="{1EC7736C-4FB3-4E2F-B0BF-AA0A2BB05745}" type="parTrans" cxnId="{88AE19E0-4BC3-49B4-890B-BBBDEB0BBDD3}">
      <dgm:prSet/>
      <dgm:spPr/>
      <dgm:t>
        <a:bodyPr/>
        <a:lstStyle/>
        <a:p>
          <a:endParaRPr lang="en-IN"/>
        </a:p>
      </dgm:t>
    </dgm:pt>
    <dgm:pt modelId="{4543A4E1-2E0C-4C7C-956C-F748B9F92EB7}" type="sibTrans" cxnId="{88AE19E0-4BC3-49B4-890B-BBBDEB0BBDD3}">
      <dgm:prSet/>
      <dgm:spPr/>
      <dgm:t>
        <a:bodyPr/>
        <a:lstStyle/>
        <a:p>
          <a:endParaRPr lang="en-IN"/>
        </a:p>
      </dgm:t>
    </dgm:pt>
    <dgm:pt modelId="{975C8AE6-92C7-402C-8570-80A7EF766E8F}">
      <dgm:prSet phldrT="[Text]"/>
      <dgm:spPr/>
      <dgm:t>
        <a:bodyPr/>
        <a:lstStyle/>
        <a:p>
          <a:r>
            <a:rPr lang="en-IN" dirty="0"/>
            <a:t>Present Kick-Off Meeting</a:t>
          </a:r>
        </a:p>
      </dgm:t>
    </dgm:pt>
    <dgm:pt modelId="{44DF97AA-1973-4496-8B88-90FD9B569619}" type="parTrans" cxnId="{262180F3-98FE-4AEB-843E-0AEB1AB874D7}">
      <dgm:prSet/>
      <dgm:spPr/>
      <dgm:t>
        <a:bodyPr/>
        <a:lstStyle/>
        <a:p>
          <a:endParaRPr lang="en-IN"/>
        </a:p>
      </dgm:t>
    </dgm:pt>
    <dgm:pt modelId="{C6E83385-8F35-49D1-80E0-77A4FD93D0E3}" type="sibTrans" cxnId="{262180F3-98FE-4AEB-843E-0AEB1AB874D7}">
      <dgm:prSet/>
      <dgm:spPr/>
      <dgm:t>
        <a:bodyPr/>
        <a:lstStyle/>
        <a:p>
          <a:endParaRPr lang="en-IN"/>
        </a:p>
      </dgm:t>
    </dgm:pt>
    <dgm:pt modelId="{B226FF65-4322-4D1C-A145-DA7D20995048}">
      <dgm:prSet phldrT="[Text]"/>
      <dgm:spPr/>
      <dgm:t>
        <a:bodyPr/>
        <a:lstStyle/>
        <a:p>
          <a:endParaRPr lang="en-IN" dirty="0"/>
        </a:p>
      </dgm:t>
    </dgm:pt>
    <dgm:pt modelId="{5B2CD56D-D249-4B23-8068-AF81B955B189}" type="parTrans" cxnId="{500C75B6-F7FE-4727-AAAD-C0A441E2FDFA}">
      <dgm:prSet/>
      <dgm:spPr/>
      <dgm:t>
        <a:bodyPr/>
        <a:lstStyle/>
        <a:p>
          <a:endParaRPr lang="en-IN"/>
        </a:p>
      </dgm:t>
    </dgm:pt>
    <dgm:pt modelId="{544D7877-2219-4B59-A32D-380050912103}" type="sibTrans" cxnId="{500C75B6-F7FE-4727-AAAD-C0A441E2FDFA}">
      <dgm:prSet/>
      <dgm:spPr/>
      <dgm:t>
        <a:bodyPr/>
        <a:lstStyle/>
        <a:p>
          <a:endParaRPr lang="en-IN"/>
        </a:p>
      </dgm:t>
    </dgm:pt>
    <dgm:pt modelId="{0029603B-6330-4320-8F29-3F6A16159BE4}">
      <dgm:prSet phldrT="[Text]"/>
      <dgm:spPr/>
      <dgm:t>
        <a:bodyPr/>
        <a:lstStyle/>
        <a:p>
          <a:endParaRPr lang="en-IN" dirty="0"/>
        </a:p>
      </dgm:t>
    </dgm:pt>
    <dgm:pt modelId="{4D0F928D-F340-4646-A1A4-B29B621E7722}" type="parTrans" cxnId="{DEB4E1DD-D6D9-4617-9729-7650C051BD7F}">
      <dgm:prSet/>
      <dgm:spPr/>
      <dgm:t>
        <a:bodyPr/>
        <a:lstStyle/>
        <a:p>
          <a:endParaRPr lang="en-IN"/>
        </a:p>
      </dgm:t>
    </dgm:pt>
    <dgm:pt modelId="{228F399F-5B80-4CE7-B838-5B98ED829FBA}" type="sibTrans" cxnId="{DEB4E1DD-D6D9-4617-9729-7650C051BD7F}">
      <dgm:prSet/>
      <dgm:spPr/>
      <dgm:t>
        <a:bodyPr/>
        <a:lstStyle/>
        <a:p>
          <a:endParaRPr lang="en-IN"/>
        </a:p>
      </dgm:t>
    </dgm:pt>
    <dgm:pt modelId="{CDF6F87A-3BCF-4253-8000-BF049564090A}">
      <dgm:prSet phldrT="[Text]"/>
      <dgm:spPr/>
      <dgm:t>
        <a:bodyPr/>
        <a:lstStyle/>
        <a:p>
          <a:endParaRPr lang="en-IN" dirty="0"/>
        </a:p>
      </dgm:t>
    </dgm:pt>
    <dgm:pt modelId="{BB0313B7-D693-469D-A7C8-1579EE2528EF}" type="parTrans" cxnId="{E684A462-A263-4AEC-B149-F08F04F2F782}">
      <dgm:prSet/>
      <dgm:spPr/>
      <dgm:t>
        <a:bodyPr/>
        <a:lstStyle/>
        <a:p>
          <a:endParaRPr lang="en-IN"/>
        </a:p>
      </dgm:t>
    </dgm:pt>
    <dgm:pt modelId="{DC27B2AB-335E-411F-BEB1-9A30F0D87A0D}" type="sibTrans" cxnId="{E684A462-A263-4AEC-B149-F08F04F2F782}">
      <dgm:prSet/>
      <dgm:spPr/>
      <dgm:t>
        <a:bodyPr/>
        <a:lstStyle/>
        <a:p>
          <a:endParaRPr lang="en-IN"/>
        </a:p>
      </dgm:t>
    </dgm:pt>
    <dgm:pt modelId="{3FD59E7F-CD63-414E-8FC9-ECAA395DE677}">
      <dgm:prSet phldrT="[Text]"/>
      <dgm:spPr/>
      <dgm:t>
        <a:bodyPr/>
        <a:lstStyle/>
        <a:p>
          <a:r>
            <a:rPr lang="en-IN" dirty="0"/>
            <a:t>Setup Task Space Planner</a:t>
          </a:r>
        </a:p>
      </dgm:t>
    </dgm:pt>
    <dgm:pt modelId="{729EA435-9A65-4199-AF9D-10F10E1FC4C7}" type="parTrans" cxnId="{CD1B186C-09FE-425D-9E2C-F526F65BB368}">
      <dgm:prSet/>
      <dgm:spPr/>
      <dgm:t>
        <a:bodyPr/>
        <a:lstStyle/>
        <a:p>
          <a:endParaRPr lang="en-IN"/>
        </a:p>
      </dgm:t>
    </dgm:pt>
    <dgm:pt modelId="{140DD231-532C-4F2E-88E6-533508278F95}" type="sibTrans" cxnId="{CD1B186C-09FE-425D-9E2C-F526F65BB368}">
      <dgm:prSet/>
      <dgm:spPr/>
      <dgm:t>
        <a:bodyPr/>
        <a:lstStyle/>
        <a:p>
          <a:endParaRPr lang="en-IN"/>
        </a:p>
      </dgm:t>
    </dgm:pt>
    <dgm:pt modelId="{7DEA84AE-AF13-4987-98D6-5536BBFEB9F2}">
      <dgm:prSet phldrT="[Text]"/>
      <dgm:spPr/>
      <dgm:t>
        <a:bodyPr/>
        <a:lstStyle/>
        <a:p>
          <a:endParaRPr lang="en-IN" dirty="0"/>
        </a:p>
      </dgm:t>
    </dgm:pt>
    <dgm:pt modelId="{72911AAF-C0BC-4339-8F8F-8549DCDDC0D1}" type="parTrans" cxnId="{CBA5A241-6EBC-432B-A1DB-F70EA0350CDD}">
      <dgm:prSet/>
      <dgm:spPr/>
      <dgm:t>
        <a:bodyPr/>
        <a:lstStyle/>
        <a:p>
          <a:endParaRPr lang="en-IN"/>
        </a:p>
      </dgm:t>
    </dgm:pt>
    <dgm:pt modelId="{1E3A625E-774B-4214-833E-7C08B5AAD4C7}" type="sibTrans" cxnId="{CBA5A241-6EBC-432B-A1DB-F70EA0350CDD}">
      <dgm:prSet/>
      <dgm:spPr/>
      <dgm:t>
        <a:bodyPr/>
        <a:lstStyle/>
        <a:p>
          <a:endParaRPr lang="en-IN"/>
        </a:p>
      </dgm:t>
    </dgm:pt>
    <dgm:pt modelId="{34B7E703-0874-4BC2-83DE-E8E647516D67}">
      <dgm:prSet phldrT="[Text]"/>
      <dgm:spPr/>
      <dgm:t>
        <a:bodyPr/>
        <a:lstStyle/>
        <a:p>
          <a:endParaRPr lang="en-IN" dirty="0"/>
        </a:p>
      </dgm:t>
    </dgm:pt>
    <dgm:pt modelId="{6124F26D-E76E-467B-A43F-713FD7312BD0}" type="parTrans" cxnId="{A6FC1D2B-DBA2-4E33-B1EE-98BF641BA6C2}">
      <dgm:prSet/>
      <dgm:spPr/>
      <dgm:t>
        <a:bodyPr/>
        <a:lstStyle/>
        <a:p>
          <a:endParaRPr lang="en-IN"/>
        </a:p>
      </dgm:t>
    </dgm:pt>
    <dgm:pt modelId="{78F1D67E-427D-4696-94DC-BA1966D13655}" type="sibTrans" cxnId="{A6FC1D2B-DBA2-4E33-B1EE-98BF641BA6C2}">
      <dgm:prSet/>
      <dgm:spPr/>
      <dgm:t>
        <a:bodyPr/>
        <a:lstStyle/>
        <a:p>
          <a:endParaRPr lang="en-IN"/>
        </a:p>
      </dgm:t>
    </dgm:pt>
    <dgm:pt modelId="{4060E7E5-A61D-42BC-BE88-DD26727F1533}">
      <dgm:prSet phldrT="[Text]"/>
      <dgm:spPr/>
      <dgm:t>
        <a:bodyPr/>
        <a:lstStyle/>
        <a:p>
          <a:r>
            <a:rPr lang="en-US" dirty="0"/>
            <a:t>Identify Failure Cases of Configuration Space and Develop Methods to Solve them</a:t>
          </a:r>
          <a:endParaRPr lang="en-IN" dirty="0"/>
        </a:p>
      </dgm:t>
    </dgm:pt>
    <dgm:pt modelId="{F9F1DB4D-E978-4928-AED6-BF08BFAB07F0}" type="parTrans" cxnId="{BCF557EA-0A6A-44D1-B04B-B311CF270BD1}">
      <dgm:prSet/>
      <dgm:spPr/>
      <dgm:t>
        <a:bodyPr/>
        <a:lstStyle/>
        <a:p>
          <a:endParaRPr lang="en-IN"/>
        </a:p>
      </dgm:t>
    </dgm:pt>
    <dgm:pt modelId="{0A618AEF-D824-4153-82AE-E06626881009}" type="sibTrans" cxnId="{BCF557EA-0A6A-44D1-B04B-B311CF270BD1}">
      <dgm:prSet/>
      <dgm:spPr/>
      <dgm:t>
        <a:bodyPr/>
        <a:lstStyle/>
        <a:p>
          <a:endParaRPr lang="en-IN"/>
        </a:p>
      </dgm:t>
    </dgm:pt>
    <dgm:pt modelId="{14CCB7F7-6321-4CF5-BC0B-8B47F06406EF}">
      <dgm:prSet phldrT="[Text]"/>
      <dgm:spPr/>
      <dgm:t>
        <a:bodyPr/>
        <a:lstStyle/>
        <a:p>
          <a:endParaRPr lang="en-IN" dirty="0"/>
        </a:p>
      </dgm:t>
    </dgm:pt>
    <dgm:pt modelId="{5F8B85A6-85C7-4641-8AC0-7C100D4FBF14}" type="parTrans" cxnId="{831792AF-EDE8-48F8-A66B-8BCF2A67E3CD}">
      <dgm:prSet/>
      <dgm:spPr/>
      <dgm:t>
        <a:bodyPr/>
        <a:lstStyle/>
        <a:p>
          <a:endParaRPr lang="en-IN"/>
        </a:p>
      </dgm:t>
    </dgm:pt>
    <dgm:pt modelId="{477B2C08-B803-4930-AEFE-D869703D3895}" type="sibTrans" cxnId="{831792AF-EDE8-48F8-A66B-8BCF2A67E3CD}">
      <dgm:prSet/>
      <dgm:spPr/>
      <dgm:t>
        <a:bodyPr/>
        <a:lstStyle/>
        <a:p>
          <a:endParaRPr lang="en-IN"/>
        </a:p>
      </dgm:t>
    </dgm:pt>
    <dgm:pt modelId="{1EC93518-BACC-4D16-821F-BDE6D96FBCCC}">
      <dgm:prSet phldrT="[Text]"/>
      <dgm:spPr/>
      <dgm:t>
        <a:bodyPr/>
        <a:lstStyle/>
        <a:p>
          <a:r>
            <a:rPr lang="en-US" dirty="0"/>
            <a:t>Test Planner for Multiple Cases</a:t>
          </a:r>
          <a:endParaRPr lang="en-IN" dirty="0"/>
        </a:p>
      </dgm:t>
    </dgm:pt>
    <dgm:pt modelId="{F772A2CA-7C9D-4125-B14F-A057AA6E156D}" type="parTrans" cxnId="{786E03C6-C122-4F86-BEB9-AE3642283944}">
      <dgm:prSet/>
      <dgm:spPr/>
      <dgm:t>
        <a:bodyPr/>
        <a:lstStyle/>
        <a:p>
          <a:endParaRPr lang="en-IN"/>
        </a:p>
      </dgm:t>
    </dgm:pt>
    <dgm:pt modelId="{283E8F6B-C929-453C-B414-06F986FB5317}" type="sibTrans" cxnId="{786E03C6-C122-4F86-BEB9-AE3642283944}">
      <dgm:prSet/>
      <dgm:spPr/>
      <dgm:t>
        <a:bodyPr/>
        <a:lstStyle/>
        <a:p>
          <a:endParaRPr lang="en-IN"/>
        </a:p>
      </dgm:t>
    </dgm:pt>
    <dgm:pt modelId="{E399B72A-CAD9-4395-B1B0-F214C856503D}">
      <dgm:prSet phldrT="[Text]"/>
      <dgm:spPr/>
      <dgm:t>
        <a:bodyPr/>
        <a:lstStyle/>
        <a:p>
          <a:endParaRPr lang="en-IN" dirty="0"/>
        </a:p>
      </dgm:t>
    </dgm:pt>
    <dgm:pt modelId="{6816F300-4656-4989-8559-AC713A9A8D19}" type="parTrans" cxnId="{24CF84CC-498C-46FB-AF3C-65230B2C00FC}">
      <dgm:prSet/>
      <dgm:spPr/>
      <dgm:t>
        <a:bodyPr/>
        <a:lstStyle/>
        <a:p>
          <a:endParaRPr lang="en-IN"/>
        </a:p>
      </dgm:t>
    </dgm:pt>
    <dgm:pt modelId="{B248D3B8-6CC8-4B85-9EC0-0D67EB85B8A9}" type="sibTrans" cxnId="{24CF84CC-498C-46FB-AF3C-65230B2C00FC}">
      <dgm:prSet/>
      <dgm:spPr/>
      <dgm:t>
        <a:bodyPr/>
        <a:lstStyle/>
        <a:p>
          <a:endParaRPr lang="en-IN"/>
        </a:p>
      </dgm:t>
    </dgm:pt>
    <dgm:pt modelId="{7ED4F9AB-0E5F-44CA-BF1F-8BFF641C8716}">
      <dgm:prSet phldrT="[Text]"/>
      <dgm:spPr/>
      <dgm:t>
        <a:bodyPr/>
        <a:lstStyle/>
        <a:p>
          <a:endParaRPr lang="en-IN" dirty="0"/>
        </a:p>
      </dgm:t>
    </dgm:pt>
    <dgm:pt modelId="{95CCF8A0-E07A-44C2-B4F3-3E2BF393863B}" type="parTrans" cxnId="{5397E859-E8FC-4B14-9EF2-B0AA3F4EDA2F}">
      <dgm:prSet/>
      <dgm:spPr/>
      <dgm:t>
        <a:bodyPr/>
        <a:lstStyle/>
        <a:p>
          <a:endParaRPr lang="en-IN"/>
        </a:p>
      </dgm:t>
    </dgm:pt>
    <dgm:pt modelId="{F9A71816-3764-44AA-860F-4161853D0D22}" type="sibTrans" cxnId="{5397E859-E8FC-4B14-9EF2-B0AA3F4EDA2F}">
      <dgm:prSet/>
      <dgm:spPr/>
      <dgm:t>
        <a:bodyPr/>
        <a:lstStyle/>
        <a:p>
          <a:endParaRPr lang="en-IN"/>
        </a:p>
      </dgm:t>
    </dgm:pt>
    <dgm:pt modelId="{A2858314-BB79-4C03-BFCC-3AD7B87C1A8C}">
      <dgm:prSet phldrT="[Text]"/>
      <dgm:spPr/>
      <dgm:t>
        <a:bodyPr/>
        <a:lstStyle/>
        <a:p>
          <a:r>
            <a:rPr lang="en-IN" dirty="0"/>
            <a:t>Prepare Final Report and Presentation</a:t>
          </a:r>
        </a:p>
      </dgm:t>
    </dgm:pt>
    <dgm:pt modelId="{6850DFF5-F379-49E0-8146-6385028D75F0}" type="parTrans" cxnId="{2DEA696B-F338-4DF7-A6EB-A54AF63136BB}">
      <dgm:prSet/>
      <dgm:spPr/>
      <dgm:t>
        <a:bodyPr/>
        <a:lstStyle/>
        <a:p>
          <a:endParaRPr lang="en-IN"/>
        </a:p>
      </dgm:t>
    </dgm:pt>
    <dgm:pt modelId="{FDBA3406-ADE9-43BD-94CF-742EF68FC7CD}" type="sibTrans" cxnId="{2DEA696B-F338-4DF7-A6EB-A54AF63136BB}">
      <dgm:prSet/>
      <dgm:spPr/>
      <dgm:t>
        <a:bodyPr/>
        <a:lstStyle/>
        <a:p>
          <a:endParaRPr lang="en-IN"/>
        </a:p>
      </dgm:t>
    </dgm:pt>
    <dgm:pt modelId="{9587F434-F2E1-4286-9E5B-AB7DCAC799F5}">
      <dgm:prSet phldrT="[Text]"/>
      <dgm:spPr/>
      <dgm:t>
        <a:bodyPr/>
        <a:lstStyle/>
        <a:p>
          <a:endParaRPr lang="en-IN" dirty="0"/>
        </a:p>
      </dgm:t>
    </dgm:pt>
    <dgm:pt modelId="{01B1C3AA-7D12-417C-BD49-342614BFED81}" type="parTrans" cxnId="{4F63E73B-1B88-49A5-900B-9C6D05D32A86}">
      <dgm:prSet/>
      <dgm:spPr/>
      <dgm:t>
        <a:bodyPr/>
        <a:lstStyle/>
        <a:p>
          <a:endParaRPr lang="en-IN"/>
        </a:p>
      </dgm:t>
    </dgm:pt>
    <dgm:pt modelId="{8BEA94DA-A74C-4ADA-825C-0D113C721CA1}" type="sibTrans" cxnId="{4F63E73B-1B88-49A5-900B-9C6D05D32A86}">
      <dgm:prSet/>
      <dgm:spPr/>
      <dgm:t>
        <a:bodyPr/>
        <a:lstStyle/>
        <a:p>
          <a:endParaRPr lang="en-IN"/>
        </a:p>
      </dgm:t>
    </dgm:pt>
    <dgm:pt modelId="{7A25F726-B8C6-4285-BBD2-4F397955C04A}" type="pres">
      <dgm:prSet presAssocID="{33458DFF-3F2C-4020-B336-2DDE5146DDB3}" presName="theList" presStyleCnt="0">
        <dgm:presLayoutVars>
          <dgm:dir/>
          <dgm:animLvl val="lvl"/>
          <dgm:resizeHandles val="exact"/>
        </dgm:presLayoutVars>
      </dgm:prSet>
      <dgm:spPr/>
    </dgm:pt>
    <dgm:pt modelId="{73BC9C8D-940C-440E-8826-9CED69F41EE1}" type="pres">
      <dgm:prSet presAssocID="{6DF3967D-E788-49AF-A0B6-BA16D9AE8F05}" presName="compNode" presStyleCnt="0"/>
      <dgm:spPr/>
    </dgm:pt>
    <dgm:pt modelId="{1900F7DE-A079-4016-B31F-334BA2B6E5A1}" type="pres">
      <dgm:prSet presAssocID="{6DF3967D-E788-49AF-A0B6-BA16D9AE8F05}" presName="noGeometry" presStyleCnt="0"/>
      <dgm:spPr/>
    </dgm:pt>
    <dgm:pt modelId="{11E5B5F2-B605-443B-8561-7BF87652C764}" type="pres">
      <dgm:prSet presAssocID="{6DF3967D-E788-49AF-A0B6-BA16D9AE8F05}" presName="childTextVisible" presStyleLbl="bgAccFollowNode1" presStyleIdx="0" presStyleCnt="3" custScaleY="199898">
        <dgm:presLayoutVars>
          <dgm:bulletEnabled val="1"/>
        </dgm:presLayoutVars>
      </dgm:prSet>
      <dgm:spPr/>
    </dgm:pt>
    <dgm:pt modelId="{417037A1-6D24-4E87-931A-5AE6726617E7}" type="pres">
      <dgm:prSet presAssocID="{6DF3967D-E788-49AF-A0B6-BA16D9AE8F05}" presName="childTextHidden" presStyleLbl="bgAccFollowNode1" presStyleIdx="0" presStyleCnt="3"/>
      <dgm:spPr/>
    </dgm:pt>
    <dgm:pt modelId="{DC878367-F25D-4370-9972-E5E583CDC50E}" type="pres">
      <dgm:prSet presAssocID="{6DF3967D-E788-49AF-A0B6-BA16D9AE8F0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4285286-5E0B-4BF8-9A4C-427D94EB956C}" type="pres">
      <dgm:prSet presAssocID="{6DF3967D-E788-49AF-A0B6-BA16D9AE8F05}" presName="aSpace" presStyleCnt="0"/>
      <dgm:spPr/>
    </dgm:pt>
    <dgm:pt modelId="{3B1DD3BB-5DC9-4344-867A-C5A6416E8D8F}" type="pres">
      <dgm:prSet presAssocID="{26D7615F-4EB1-42BF-ACC7-E5FC796BEE0A}" presName="compNode" presStyleCnt="0"/>
      <dgm:spPr/>
    </dgm:pt>
    <dgm:pt modelId="{3BC26220-D4CA-4EEA-B3E6-44FF2EDC1025}" type="pres">
      <dgm:prSet presAssocID="{26D7615F-4EB1-42BF-ACC7-E5FC796BEE0A}" presName="noGeometry" presStyleCnt="0"/>
      <dgm:spPr/>
    </dgm:pt>
    <dgm:pt modelId="{9FC13A82-2A5A-4B26-B4E6-577EF60FB752}" type="pres">
      <dgm:prSet presAssocID="{26D7615F-4EB1-42BF-ACC7-E5FC796BEE0A}" presName="childTextVisible" presStyleLbl="bgAccFollowNode1" presStyleIdx="1" presStyleCnt="3" custScaleX="111420" custScaleY="200720">
        <dgm:presLayoutVars>
          <dgm:bulletEnabled val="1"/>
        </dgm:presLayoutVars>
      </dgm:prSet>
      <dgm:spPr/>
    </dgm:pt>
    <dgm:pt modelId="{D3116FCF-A724-419A-B276-2C20FDE92227}" type="pres">
      <dgm:prSet presAssocID="{26D7615F-4EB1-42BF-ACC7-E5FC796BEE0A}" presName="childTextHidden" presStyleLbl="bgAccFollowNode1" presStyleIdx="1" presStyleCnt="3"/>
      <dgm:spPr/>
    </dgm:pt>
    <dgm:pt modelId="{63D45B5B-8DFC-4E85-8348-E9974B493B08}" type="pres">
      <dgm:prSet presAssocID="{26D7615F-4EB1-42BF-ACC7-E5FC796BEE0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A41CCC9-1114-4D28-A059-2D11C2AEC3F5}" type="pres">
      <dgm:prSet presAssocID="{26D7615F-4EB1-42BF-ACC7-E5FC796BEE0A}" presName="aSpace" presStyleCnt="0"/>
      <dgm:spPr/>
    </dgm:pt>
    <dgm:pt modelId="{8307C87E-5A4A-40A6-A5D4-F3785E5BDDEC}" type="pres">
      <dgm:prSet presAssocID="{6BEC50D7-E03F-4A07-9C3C-5E43BC831D33}" presName="compNode" presStyleCnt="0"/>
      <dgm:spPr/>
    </dgm:pt>
    <dgm:pt modelId="{777ABE9F-4A90-40D8-AC0F-9E05F4988B21}" type="pres">
      <dgm:prSet presAssocID="{6BEC50D7-E03F-4A07-9C3C-5E43BC831D33}" presName="noGeometry" presStyleCnt="0"/>
      <dgm:spPr/>
    </dgm:pt>
    <dgm:pt modelId="{46F0EDC3-4A31-4757-846E-6454920280E5}" type="pres">
      <dgm:prSet presAssocID="{6BEC50D7-E03F-4A07-9C3C-5E43BC831D33}" presName="childTextVisible" presStyleLbl="bgAccFollowNode1" presStyleIdx="2" presStyleCnt="3" custScaleY="199371">
        <dgm:presLayoutVars>
          <dgm:bulletEnabled val="1"/>
        </dgm:presLayoutVars>
      </dgm:prSet>
      <dgm:spPr/>
    </dgm:pt>
    <dgm:pt modelId="{FC216800-2748-4660-A6CF-34DED664E626}" type="pres">
      <dgm:prSet presAssocID="{6BEC50D7-E03F-4A07-9C3C-5E43BC831D33}" presName="childTextHidden" presStyleLbl="bgAccFollowNode1" presStyleIdx="2" presStyleCnt="3"/>
      <dgm:spPr/>
    </dgm:pt>
    <dgm:pt modelId="{A9EFDDF1-E615-4A4C-83E8-240FB8F85C19}" type="pres">
      <dgm:prSet presAssocID="{6BEC50D7-E03F-4A07-9C3C-5E43BC831D33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C19DC01-2837-48A5-81BF-7A6174AB2E8C}" type="presOf" srcId="{9587F434-F2E1-4286-9E5B-AB7DCAC799F5}" destId="{FC216800-2748-4660-A6CF-34DED664E626}" srcOrd="1" destOrd="3" presId="urn:microsoft.com/office/officeart/2005/8/layout/hProcess6"/>
    <dgm:cxn modelId="{C6552E03-8DC1-454B-B57A-410B7583786A}" type="presOf" srcId="{FECB4A1B-80CA-40D2-82A2-5081146962DE}" destId="{11E5B5F2-B605-443B-8561-7BF87652C764}" srcOrd="0" destOrd="0" presId="urn:microsoft.com/office/officeart/2005/8/layout/hProcess6"/>
    <dgm:cxn modelId="{0BCF4104-0407-44FA-8A11-EE742D7847A9}" type="presOf" srcId="{26D7615F-4EB1-42BF-ACC7-E5FC796BEE0A}" destId="{63D45B5B-8DFC-4E85-8348-E9974B493B08}" srcOrd="0" destOrd="0" presId="urn:microsoft.com/office/officeart/2005/8/layout/hProcess6"/>
    <dgm:cxn modelId="{CCE9C20C-A78B-4D56-A8AA-D811509E3DD1}" type="presOf" srcId="{B226FF65-4322-4D1C-A145-DA7D20995048}" destId="{11E5B5F2-B605-443B-8561-7BF87652C764}" srcOrd="0" destOrd="7" presId="urn:microsoft.com/office/officeart/2005/8/layout/hProcess6"/>
    <dgm:cxn modelId="{7A940B12-6636-4738-A7A6-1FF5149141E6}" type="presOf" srcId="{A2858314-BB79-4C03-BFCC-3AD7B87C1A8C}" destId="{46F0EDC3-4A31-4757-846E-6454920280E5}" srcOrd="0" destOrd="4" presId="urn:microsoft.com/office/officeart/2005/8/layout/hProcess6"/>
    <dgm:cxn modelId="{A95F4014-B3A3-4A3D-9E06-92BD10222408}" type="presOf" srcId="{3FD59E7F-CD63-414E-8FC9-ECAA395DE677}" destId="{417037A1-6D24-4E87-931A-5AE6726617E7}" srcOrd="1" destOrd="6" presId="urn:microsoft.com/office/officeart/2005/8/layout/hProcess6"/>
    <dgm:cxn modelId="{E52A0C15-E45B-4E18-B8DE-C742B1182429}" type="presOf" srcId="{E399B72A-CAD9-4395-B1B0-F214C856503D}" destId="{D3116FCF-A724-419A-B276-2C20FDE92227}" srcOrd="1" destOrd="5" presId="urn:microsoft.com/office/officeart/2005/8/layout/hProcess6"/>
    <dgm:cxn modelId="{E4799120-16BF-4BDA-B668-E52370905FCE}" type="presOf" srcId="{0029603B-6330-4320-8F29-3F6A16159BE4}" destId="{11E5B5F2-B605-443B-8561-7BF87652C764}" srcOrd="0" destOrd="1" presId="urn:microsoft.com/office/officeart/2005/8/layout/hProcess6"/>
    <dgm:cxn modelId="{D315E226-11A1-4919-9409-941EB82A821D}" srcId="{26D7615F-4EB1-42BF-ACC7-E5FC796BEE0A}" destId="{9B8DD506-8A56-4B68-B806-410F1064FA9A}" srcOrd="2" destOrd="0" parTransId="{7006BC34-D55F-4F2E-942A-EE1C8558F8E5}" sibTransId="{F6E9A7A4-F852-48D9-AA99-B2B4C7AB5BB1}"/>
    <dgm:cxn modelId="{B4777127-0464-48CC-A596-B81C34AA5F2E}" type="presOf" srcId="{34B7E703-0874-4BC2-83DE-E8E647516D67}" destId="{D3116FCF-A724-419A-B276-2C20FDE92227}" srcOrd="1" destOrd="1" presId="urn:microsoft.com/office/officeart/2005/8/layout/hProcess6"/>
    <dgm:cxn modelId="{A6FC1D2B-DBA2-4E33-B1EE-98BF641BA6C2}" srcId="{26D7615F-4EB1-42BF-ACC7-E5FC796BEE0A}" destId="{34B7E703-0874-4BC2-83DE-E8E647516D67}" srcOrd="1" destOrd="0" parTransId="{6124F26D-E76E-467B-A43F-713FD7312BD0}" sibTransId="{78F1D67E-427D-4696-94DC-BA1966D13655}"/>
    <dgm:cxn modelId="{06B63035-1521-4962-936E-D3FFC9EC6D8B}" type="presOf" srcId="{14CCB7F7-6321-4CF5-BC0B-8B47F06406EF}" destId="{D3116FCF-A724-419A-B276-2C20FDE92227}" srcOrd="1" destOrd="3" presId="urn:microsoft.com/office/officeart/2005/8/layout/hProcess6"/>
    <dgm:cxn modelId="{07ABA535-7B52-4588-A33F-65A0E92F3405}" type="presOf" srcId="{733AE55B-66C9-4EC2-9DB6-44003BD05F12}" destId="{11E5B5F2-B605-443B-8561-7BF87652C764}" srcOrd="0" destOrd="2" presId="urn:microsoft.com/office/officeart/2005/8/layout/hProcess6"/>
    <dgm:cxn modelId="{5DCB1636-1D9C-4227-8B8B-92948336D99A}" type="presOf" srcId="{55E8D77E-2102-41AE-859F-8058D54928D0}" destId="{417037A1-6D24-4E87-931A-5AE6726617E7}" srcOrd="1" destOrd="4" presId="urn:microsoft.com/office/officeart/2005/8/layout/hProcess6"/>
    <dgm:cxn modelId="{BBC58E37-B749-41DF-9D29-3A6433A43C45}" srcId="{6DF3967D-E788-49AF-A0B6-BA16D9AE8F05}" destId="{733AE55B-66C9-4EC2-9DB6-44003BD05F12}" srcOrd="2" destOrd="0" parTransId="{2DD327F1-69F2-4E8A-BE0F-AE3A119C4D4D}" sibTransId="{C6214ECA-4A61-45C8-87C1-5975800BA633}"/>
    <dgm:cxn modelId="{4F63E73B-1B88-49A5-900B-9C6D05D32A86}" srcId="{6BEC50D7-E03F-4A07-9C3C-5E43BC831D33}" destId="{9587F434-F2E1-4286-9E5B-AB7DCAC799F5}" srcOrd="3" destOrd="0" parTransId="{01B1C3AA-7D12-417C-BD49-342614BFED81}" sibTransId="{8BEA94DA-A74C-4ADA-825C-0D113C721CA1}"/>
    <dgm:cxn modelId="{265C8C3F-DA8B-4BCD-8ABF-331CDCAF7022}" type="presOf" srcId="{A2858314-BB79-4C03-BFCC-3AD7B87C1A8C}" destId="{FC216800-2748-4660-A6CF-34DED664E626}" srcOrd="1" destOrd="4" presId="urn:microsoft.com/office/officeart/2005/8/layout/hProcess6"/>
    <dgm:cxn modelId="{9B52F440-C1F7-46BD-B67C-F4443697E888}" type="presOf" srcId="{14CCB7F7-6321-4CF5-BC0B-8B47F06406EF}" destId="{9FC13A82-2A5A-4B26-B4E6-577EF60FB752}" srcOrd="0" destOrd="3" presId="urn:microsoft.com/office/officeart/2005/8/layout/hProcess6"/>
    <dgm:cxn modelId="{2A8EDB5D-6405-4E25-A9E0-6199C6FF4CDC}" type="presOf" srcId="{216A7195-3FA2-407D-89D5-429227756643}" destId="{46F0EDC3-4A31-4757-846E-6454920280E5}" srcOrd="0" destOrd="2" presId="urn:microsoft.com/office/officeart/2005/8/layout/hProcess6"/>
    <dgm:cxn modelId="{73CC6C5E-374E-4339-B383-003B4368359F}" srcId="{26D7615F-4EB1-42BF-ACC7-E5FC796BEE0A}" destId="{8AD4F65C-E7D8-423F-BD17-26D601DBA8A3}" srcOrd="0" destOrd="0" parTransId="{11936A67-F810-4F45-9B6C-8279C7008EE1}" sibTransId="{1F0F3326-077F-486C-8A68-24C0D89CEBF5}"/>
    <dgm:cxn modelId="{FAAC9E5E-EB8C-4C08-B03F-73F54DE7ADC4}" type="presOf" srcId="{733AE55B-66C9-4EC2-9DB6-44003BD05F12}" destId="{417037A1-6D24-4E87-931A-5AE6726617E7}" srcOrd="1" destOrd="2" presId="urn:microsoft.com/office/officeart/2005/8/layout/hProcess6"/>
    <dgm:cxn modelId="{B6821560-F9FA-45DF-90CD-528ACA728FD5}" type="presOf" srcId="{216A7195-3FA2-407D-89D5-429227756643}" destId="{FC216800-2748-4660-A6CF-34DED664E626}" srcOrd="1" destOrd="2" presId="urn:microsoft.com/office/officeart/2005/8/layout/hProcess6"/>
    <dgm:cxn modelId="{CBA5A241-6EBC-432B-A1DB-F70EA0350CDD}" srcId="{6DF3967D-E788-49AF-A0B6-BA16D9AE8F05}" destId="{7DEA84AE-AF13-4987-98D6-5536BBFEB9F2}" srcOrd="5" destOrd="0" parTransId="{72911AAF-C0BC-4339-8F8F-8549DCDDC0D1}" sibTransId="{1E3A625E-774B-4214-833E-7C08B5AAD4C7}"/>
    <dgm:cxn modelId="{77958942-134D-42E1-BA58-8D8F057BC97E}" type="presOf" srcId="{9B8DD506-8A56-4B68-B806-410F1064FA9A}" destId="{9FC13A82-2A5A-4B26-B4E6-577EF60FB752}" srcOrd="0" destOrd="2" presId="urn:microsoft.com/office/officeart/2005/8/layout/hProcess6"/>
    <dgm:cxn modelId="{E684A462-A263-4AEC-B149-F08F04F2F782}" srcId="{6DF3967D-E788-49AF-A0B6-BA16D9AE8F05}" destId="{CDF6F87A-3BCF-4253-8000-BF049564090A}" srcOrd="3" destOrd="0" parTransId="{BB0313B7-D693-469D-A7C8-1579EE2528EF}" sibTransId="{DC27B2AB-335E-411F-BEB1-9A30F0D87A0D}"/>
    <dgm:cxn modelId="{FB2C3743-6017-4FB1-8607-91DF1AB0069B}" type="presOf" srcId="{3FD59E7F-CD63-414E-8FC9-ECAA395DE677}" destId="{11E5B5F2-B605-443B-8561-7BF87652C764}" srcOrd="0" destOrd="6" presId="urn:microsoft.com/office/officeart/2005/8/layout/hProcess6"/>
    <dgm:cxn modelId="{D7848944-C957-443F-96D6-A166B126CB6E}" type="presOf" srcId="{FECB4A1B-80CA-40D2-82A2-5081146962DE}" destId="{417037A1-6D24-4E87-931A-5AE6726617E7}" srcOrd="1" destOrd="0" presId="urn:microsoft.com/office/officeart/2005/8/layout/hProcess6"/>
    <dgm:cxn modelId="{83A9B346-E365-41F6-8A30-3E2D20D26497}" type="presOf" srcId="{975C8AE6-92C7-402C-8570-80A7EF766E8F}" destId="{11E5B5F2-B605-443B-8561-7BF87652C764}" srcOrd="0" destOrd="8" presId="urn:microsoft.com/office/officeart/2005/8/layout/hProcess6"/>
    <dgm:cxn modelId="{6ED16A49-E8CC-45FF-BE56-1C191B616562}" type="presOf" srcId="{34B7E703-0874-4BC2-83DE-E8E647516D67}" destId="{9FC13A82-2A5A-4B26-B4E6-577EF60FB752}" srcOrd="0" destOrd="1" presId="urn:microsoft.com/office/officeart/2005/8/layout/hProcess6"/>
    <dgm:cxn modelId="{E7AC5649-76BC-452B-9C20-47FC43C77709}" type="presOf" srcId="{8AD4F65C-E7D8-423F-BD17-26D601DBA8A3}" destId="{D3116FCF-A724-419A-B276-2C20FDE92227}" srcOrd="1" destOrd="0" presId="urn:microsoft.com/office/officeart/2005/8/layout/hProcess6"/>
    <dgm:cxn modelId="{2DEA696B-F338-4DF7-A6EB-A54AF63136BB}" srcId="{6BEC50D7-E03F-4A07-9C3C-5E43BC831D33}" destId="{A2858314-BB79-4C03-BFCC-3AD7B87C1A8C}" srcOrd="4" destOrd="0" parTransId="{6850DFF5-F379-49E0-8146-6385028D75F0}" sibTransId="{FDBA3406-ADE9-43BD-94CF-742EF68FC7CD}"/>
    <dgm:cxn modelId="{CD1B186C-09FE-425D-9E2C-F526F65BB368}" srcId="{6DF3967D-E788-49AF-A0B6-BA16D9AE8F05}" destId="{3FD59E7F-CD63-414E-8FC9-ECAA395DE677}" srcOrd="6" destOrd="0" parTransId="{729EA435-9A65-4199-AF9D-10F10E1FC4C7}" sibTransId="{140DD231-532C-4F2E-88E6-533508278F95}"/>
    <dgm:cxn modelId="{F63D956D-79F4-496D-82B2-3836BB6DB399}" type="presOf" srcId="{8AD4F65C-E7D8-423F-BD17-26D601DBA8A3}" destId="{9FC13A82-2A5A-4B26-B4E6-577EF60FB752}" srcOrd="0" destOrd="0" presId="urn:microsoft.com/office/officeart/2005/8/layout/hProcess6"/>
    <dgm:cxn modelId="{1B52AC6D-6507-4D90-B742-83075C6D40A2}" type="presOf" srcId="{55E8D77E-2102-41AE-859F-8058D54928D0}" destId="{11E5B5F2-B605-443B-8561-7BF87652C764}" srcOrd="0" destOrd="4" presId="urn:microsoft.com/office/officeart/2005/8/layout/hProcess6"/>
    <dgm:cxn modelId="{BBD1374F-4AFA-49BA-A977-47D738C4E92C}" type="presOf" srcId="{6DF3967D-E788-49AF-A0B6-BA16D9AE8F05}" destId="{DC878367-F25D-4370-9972-E5E583CDC50E}" srcOrd="0" destOrd="0" presId="urn:microsoft.com/office/officeart/2005/8/layout/hProcess6"/>
    <dgm:cxn modelId="{81E8B24F-62A2-4069-8EF6-553F76976BF6}" type="presOf" srcId="{975C8AE6-92C7-402C-8570-80A7EF766E8F}" destId="{417037A1-6D24-4E87-931A-5AE6726617E7}" srcOrd="1" destOrd="8" presId="urn:microsoft.com/office/officeart/2005/8/layout/hProcess6"/>
    <dgm:cxn modelId="{AF6D5051-6BAA-413F-BAF9-49FB1AE99789}" type="presOf" srcId="{B226FF65-4322-4D1C-A145-DA7D20995048}" destId="{417037A1-6D24-4E87-931A-5AE6726617E7}" srcOrd="1" destOrd="7" presId="urn:microsoft.com/office/officeart/2005/8/layout/hProcess6"/>
    <dgm:cxn modelId="{0FB80E72-6E8F-42FD-99A5-588AD533AE4B}" type="presOf" srcId="{0029603B-6330-4320-8F29-3F6A16159BE4}" destId="{417037A1-6D24-4E87-931A-5AE6726617E7}" srcOrd="1" destOrd="1" presId="urn:microsoft.com/office/officeart/2005/8/layout/hProcess6"/>
    <dgm:cxn modelId="{B8D9CD54-BF5A-4A38-9EF0-CFD30984F40E}" type="presOf" srcId="{1EC93518-BACC-4D16-821F-BDE6D96FBCCC}" destId="{D3116FCF-A724-419A-B276-2C20FDE92227}" srcOrd="1" destOrd="6" presId="urn:microsoft.com/office/officeart/2005/8/layout/hProcess6"/>
    <dgm:cxn modelId="{A1BDE154-E955-43A1-8435-82543B518190}" type="presOf" srcId="{7DEA84AE-AF13-4987-98D6-5536BBFEB9F2}" destId="{417037A1-6D24-4E87-931A-5AE6726617E7}" srcOrd="1" destOrd="5" presId="urn:microsoft.com/office/officeart/2005/8/layout/hProcess6"/>
    <dgm:cxn modelId="{5397E859-E8FC-4B14-9EF2-B0AA3F4EDA2F}" srcId="{6BEC50D7-E03F-4A07-9C3C-5E43BC831D33}" destId="{7ED4F9AB-0E5F-44CA-BF1F-8BFF641C8716}" srcOrd="1" destOrd="0" parTransId="{95CCF8A0-E07A-44C2-B4F3-3E2BF393863B}" sibTransId="{F9A71816-3764-44AA-860F-4161853D0D22}"/>
    <dgm:cxn modelId="{0D903A7C-DDB5-4E2D-BBB7-4C131E56D3C8}" type="presOf" srcId="{1EC93518-BACC-4D16-821F-BDE6D96FBCCC}" destId="{9FC13A82-2A5A-4B26-B4E6-577EF60FB752}" srcOrd="0" destOrd="6" presId="urn:microsoft.com/office/officeart/2005/8/layout/hProcess6"/>
    <dgm:cxn modelId="{1445A17D-054F-4276-94A3-0E7A7F383B31}" type="presOf" srcId="{33458DFF-3F2C-4020-B336-2DDE5146DDB3}" destId="{7A25F726-B8C6-4285-BBD2-4F397955C04A}" srcOrd="0" destOrd="0" presId="urn:microsoft.com/office/officeart/2005/8/layout/hProcess6"/>
    <dgm:cxn modelId="{8BF1D87E-DD50-454D-8B88-071DB4A8CE6A}" type="presOf" srcId="{F0712697-BC0C-4635-975F-94701C4958B8}" destId="{46F0EDC3-4A31-4757-846E-6454920280E5}" srcOrd="0" destOrd="0" presId="urn:microsoft.com/office/officeart/2005/8/layout/hProcess6"/>
    <dgm:cxn modelId="{AD4DB391-4BCC-4D10-ABD4-87E43413DDDE}" srcId="{33458DFF-3F2C-4020-B336-2DDE5146DDB3}" destId="{6BEC50D7-E03F-4A07-9C3C-5E43BC831D33}" srcOrd="2" destOrd="0" parTransId="{DE803F77-BD7B-49A9-BF1C-5AA4FE3A39BC}" sibTransId="{12004BB9-56E2-4993-B9C7-E944FE606F0B}"/>
    <dgm:cxn modelId="{3BC73992-3B89-43FC-B09B-E72226867755}" type="presOf" srcId="{6BEC50D7-E03F-4A07-9C3C-5E43BC831D33}" destId="{A9EFDDF1-E615-4A4C-83E8-240FB8F85C19}" srcOrd="0" destOrd="0" presId="urn:microsoft.com/office/officeart/2005/8/layout/hProcess6"/>
    <dgm:cxn modelId="{09FA7092-FDE4-4B21-8C3F-ACBEF16E4933}" type="presOf" srcId="{9B8DD506-8A56-4B68-B806-410F1064FA9A}" destId="{D3116FCF-A724-419A-B276-2C20FDE92227}" srcOrd="1" destOrd="2" presId="urn:microsoft.com/office/officeart/2005/8/layout/hProcess6"/>
    <dgm:cxn modelId="{831792AF-EDE8-48F8-A66B-8BCF2A67E3CD}" srcId="{26D7615F-4EB1-42BF-ACC7-E5FC796BEE0A}" destId="{14CCB7F7-6321-4CF5-BC0B-8B47F06406EF}" srcOrd="3" destOrd="0" parTransId="{5F8B85A6-85C7-4641-8AC0-7C100D4FBF14}" sibTransId="{477B2C08-B803-4930-AEFE-D869703D3895}"/>
    <dgm:cxn modelId="{500C75B6-F7FE-4727-AAAD-C0A441E2FDFA}" srcId="{6DF3967D-E788-49AF-A0B6-BA16D9AE8F05}" destId="{B226FF65-4322-4D1C-A145-DA7D20995048}" srcOrd="7" destOrd="0" parTransId="{5B2CD56D-D249-4B23-8068-AF81B955B189}" sibTransId="{544D7877-2219-4B59-A32D-380050912103}"/>
    <dgm:cxn modelId="{7537FBBD-6811-4D1E-90CD-501E07DE3FE9}" srcId="{6DF3967D-E788-49AF-A0B6-BA16D9AE8F05}" destId="{FECB4A1B-80CA-40D2-82A2-5081146962DE}" srcOrd="0" destOrd="0" parTransId="{59ACBAC0-E7F4-4435-9036-8462D556F231}" sibTransId="{AADBF4E6-298D-4389-B505-BFAF05EC7B2E}"/>
    <dgm:cxn modelId="{21733BBE-C77D-4AC1-9705-7385ED6AFE6B}" type="presOf" srcId="{7ED4F9AB-0E5F-44CA-BF1F-8BFF641C8716}" destId="{FC216800-2748-4660-A6CF-34DED664E626}" srcOrd="1" destOrd="1" presId="urn:microsoft.com/office/officeart/2005/8/layout/hProcess6"/>
    <dgm:cxn modelId="{4F1F18BF-39C8-4CFD-83DB-8554936DC530}" srcId="{33458DFF-3F2C-4020-B336-2DDE5146DDB3}" destId="{26D7615F-4EB1-42BF-ACC7-E5FC796BEE0A}" srcOrd="1" destOrd="0" parTransId="{6E9D6DCE-F4D2-4674-90F5-386BEA2109CA}" sibTransId="{3E197864-E21B-4E6B-B00B-CB43F670F611}"/>
    <dgm:cxn modelId="{B89823C2-E3DC-4C4B-906C-D3B71422EC7B}" type="presOf" srcId="{CDF6F87A-3BCF-4253-8000-BF049564090A}" destId="{417037A1-6D24-4E87-931A-5AE6726617E7}" srcOrd="1" destOrd="3" presId="urn:microsoft.com/office/officeart/2005/8/layout/hProcess6"/>
    <dgm:cxn modelId="{786E03C6-C122-4F86-BEB9-AE3642283944}" srcId="{26D7615F-4EB1-42BF-ACC7-E5FC796BEE0A}" destId="{1EC93518-BACC-4D16-821F-BDE6D96FBCCC}" srcOrd="6" destOrd="0" parTransId="{F772A2CA-7C9D-4125-B14F-A057AA6E156D}" sibTransId="{283E8F6B-C929-453C-B414-06F986FB5317}"/>
    <dgm:cxn modelId="{738D29CC-F6F7-4F15-90A6-CEB0DFD4AD8B}" type="presOf" srcId="{7ED4F9AB-0E5F-44CA-BF1F-8BFF641C8716}" destId="{46F0EDC3-4A31-4757-846E-6454920280E5}" srcOrd="0" destOrd="1" presId="urn:microsoft.com/office/officeart/2005/8/layout/hProcess6"/>
    <dgm:cxn modelId="{E2C566CC-F8F6-4023-8ECF-C9D269AACBC8}" type="presOf" srcId="{7DEA84AE-AF13-4987-98D6-5536BBFEB9F2}" destId="{11E5B5F2-B605-443B-8561-7BF87652C764}" srcOrd="0" destOrd="5" presId="urn:microsoft.com/office/officeart/2005/8/layout/hProcess6"/>
    <dgm:cxn modelId="{24CF84CC-498C-46FB-AF3C-65230B2C00FC}" srcId="{26D7615F-4EB1-42BF-ACC7-E5FC796BEE0A}" destId="{E399B72A-CAD9-4395-B1B0-F214C856503D}" srcOrd="5" destOrd="0" parTransId="{6816F300-4656-4989-8559-AC713A9A8D19}" sibTransId="{B248D3B8-6CC8-4B85-9EC0-0D67EB85B8A9}"/>
    <dgm:cxn modelId="{B52F07D5-DB83-47BA-AB30-964E738982AA}" type="presOf" srcId="{4060E7E5-A61D-42BC-BE88-DD26727F1533}" destId="{D3116FCF-A724-419A-B276-2C20FDE92227}" srcOrd="1" destOrd="4" presId="urn:microsoft.com/office/officeart/2005/8/layout/hProcess6"/>
    <dgm:cxn modelId="{DEB4E1DD-D6D9-4617-9729-7650C051BD7F}" srcId="{6DF3967D-E788-49AF-A0B6-BA16D9AE8F05}" destId="{0029603B-6330-4320-8F29-3F6A16159BE4}" srcOrd="1" destOrd="0" parTransId="{4D0F928D-F340-4646-A1A4-B29B621E7722}" sibTransId="{228F399F-5B80-4CE7-B838-5B98ED829FBA}"/>
    <dgm:cxn modelId="{6A88F1DF-B209-4F09-8897-4044305E0EA3}" type="presOf" srcId="{9587F434-F2E1-4286-9E5B-AB7DCAC799F5}" destId="{46F0EDC3-4A31-4757-846E-6454920280E5}" srcOrd="0" destOrd="3" presId="urn:microsoft.com/office/officeart/2005/8/layout/hProcess6"/>
    <dgm:cxn modelId="{88AE19E0-4BC3-49B4-890B-BBBDEB0BBDD3}" srcId="{6DF3967D-E788-49AF-A0B6-BA16D9AE8F05}" destId="{55E8D77E-2102-41AE-859F-8058D54928D0}" srcOrd="4" destOrd="0" parTransId="{1EC7736C-4FB3-4E2F-B0BF-AA0A2BB05745}" sibTransId="{4543A4E1-2E0C-4C7C-956C-F748B9F92EB7}"/>
    <dgm:cxn modelId="{4C5F7DE7-A6E6-4AAA-AD49-A743F7C36109}" srcId="{33458DFF-3F2C-4020-B336-2DDE5146DDB3}" destId="{6DF3967D-E788-49AF-A0B6-BA16D9AE8F05}" srcOrd="0" destOrd="0" parTransId="{24C37BD4-F89E-478A-AB42-87BDDFEB2390}" sibTransId="{E0B5E8BA-1E50-4067-904F-592D94BF4F86}"/>
    <dgm:cxn modelId="{BCF557EA-0A6A-44D1-B04B-B311CF270BD1}" srcId="{26D7615F-4EB1-42BF-ACC7-E5FC796BEE0A}" destId="{4060E7E5-A61D-42BC-BE88-DD26727F1533}" srcOrd="4" destOrd="0" parTransId="{F9F1DB4D-E978-4928-AED6-BF08BFAB07F0}" sibTransId="{0A618AEF-D824-4153-82AE-E06626881009}"/>
    <dgm:cxn modelId="{6495D9EA-6F7C-4813-95CF-FE4BFA55F376}" srcId="{6BEC50D7-E03F-4A07-9C3C-5E43BC831D33}" destId="{F0712697-BC0C-4635-975F-94701C4958B8}" srcOrd="0" destOrd="0" parTransId="{263F7127-072E-45AB-8131-149DEC70524C}" sibTransId="{0EA350D5-EBE3-44B3-BE79-55AA531F7BB1}"/>
    <dgm:cxn modelId="{F8310AF1-5FB8-4AA8-BF85-75954F302545}" type="presOf" srcId="{F0712697-BC0C-4635-975F-94701C4958B8}" destId="{FC216800-2748-4660-A6CF-34DED664E626}" srcOrd="1" destOrd="0" presId="urn:microsoft.com/office/officeart/2005/8/layout/hProcess6"/>
    <dgm:cxn modelId="{60F408F3-081B-4E1C-ACC4-444AFDB5490D}" type="presOf" srcId="{E399B72A-CAD9-4395-B1B0-F214C856503D}" destId="{9FC13A82-2A5A-4B26-B4E6-577EF60FB752}" srcOrd="0" destOrd="5" presId="urn:microsoft.com/office/officeart/2005/8/layout/hProcess6"/>
    <dgm:cxn modelId="{262180F3-98FE-4AEB-843E-0AEB1AB874D7}" srcId="{6DF3967D-E788-49AF-A0B6-BA16D9AE8F05}" destId="{975C8AE6-92C7-402C-8570-80A7EF766E8F}" srcOrd="8" destOrd="0" parTransId="{44DF97AA-1973-4496-8B88-90FD9B569619}" sibTransId="{C6E83385-8F35-49D1-80E0-77A4FD93D0E3}"/>
    <dgm:cxn modelId="{F4102EFC-3268-43B3-AACB-F8299E842A7B}" type="presOf" srcId="{4060E7E5-A61D-42BC-BE88-DD26727F1533}" destId="{9FC13A82-2A5A-4B26-B4E6-577EF60FB752}" srcOrd="0" destOrd="4" presId="urn:microsoft.com/office/officeart/2005/8/layout/hProcess6"/>
    <dgm:cxn modelId="{965032FC-9633-421A-BF0D-1FFF8C6091AC}" type="presOf" srcId="{CDF6F87A-3BCF-4253-8000-BF049564090A}" destId="{11E5B5F2-B605-443B-8561-7BF87652C764}" srcOrd="0" destOrd="3" presId="urn:microsoft.com/office/officeart/2005/8/layout/hProcess6"/>
    <dgm:cxn modelId="{FC907FFE-E71F-413A-9C59-B4F262BEE220}" srcId="{6BEC50D7-E03F-4A07-9C3C-5E43BC831D33}" destId="{216A7195-3FA2-407D-89D5-429227756643}" srcOrd="2" destOrd="0" parTransId="{1917B2A0-341D-43F0-9C7F-F3B581E42ABF}" sibTransId="{5A9EA437-F24C-447E-A2BC-BC9F94FE8320}"/>
    <dgm:cxn modelId="{44A8AE2F-E607-4509-8674-A240C26329B6}" type="presParOf" srcId="{7A25F726-B8C6-4285-BBD2-4F397955C04A}" destId="{73BC9C8D-940C-440E-8826-9CED69F41EE1}" srcOrd="0" destOrd="0" presId="urn:microsoft.com/office/officeart/2005/8/layout/hProcess6"/>
    <dgm:cxn modelId="{A852954D-1182-4AA8-BBE4-973CC0B103D0}" type="presParOf" srcId="{73BC9C8D-940C-440E-8826-9CED69F41EE1}" destId="{1900F7DE-A079-4016-B31F-334BA2B6E5A1}" srcOrd="0" destOrd="0" presId="urn:microsoft.com/office/officeart/2005/8/layout/hProcess6"/>
    <dgm:cxn modelId="{E2B07149-01D2-44F5-A022-862E090041E4}" type="presParOf" srcId="{73BC9C8D-940C-440E-8826-9CED69F41EE1}" destId="{11E5B5F2-B605-443B-8561-7BF87652C764}" srcOrd="1" destOrd="0" presId="urn:microsoft.com/office/officeart/2005/8/layout/hProcess6"/>
    <dgm:cxn modelId="{C3409734-CDA9-47FE-9EC5-8D81DA0C3F86}" type="presParOf" srcId="{73BC9C8D-940C-440E-8826-9CED69F41EE1}" destId="{417037A1-6D24-4E87-931A-5AE6726617E7}" srcOrd="2" destOrd="0" presId="urn:microsoft.com/office/officeart/2005/8/layout/hProcess6"/>
    <dgm:cxn modelId="{30CAA522-295A-4C8E-95AB-A4F5290E6E73}" type="presParOf" srcId="{73BC9C8D-940C-440E-8826-9CED69F41EE1}" destId="{DC878367-F25D-4370-9972-E5E583CDC50E}" srcOrd="3" destOrd="0" presId="urn:microsoft.com/office/officeart/2005/8/layout/hProcess6"/>
    <dgm:cxn modelId="{6E023CD4-670A-450F-8640-D3CC01B3FA45}" type="presParOf" srcId="{7A25F726-B8C6-4285-BBD2-4F397955C04A}" destId="{24285286-5E0B-4BF8-9A4C-427D94EB956C}" srcOrd="1" destOrd="0" presId="urn:microsoft.com/office/officeart/2005/8/layout/hProcess6"/>
    <dgm:cxn modelId="{C6AA8767-15C3-478E-8346-E83920F1C64C}" type="presParOf" srcId="{7A25F726-B8C6-4285-BBD2-4F397955C04A}" destId="{3B1DD3BB-5DC9-4344-867A-C5A6416E8D8F}" srcOrd="2" destOrd="0" presId="urn:microsoft.com/office/officeart/2005/8/layout/hProcess6"/>
    <dgm:cxn modelId="{39C73EEB-4344-4591-AF40-76CFDF7D6768}" type="presParOf" srcId="{3B1DD3BB-5DC9-4344-867A-C5A6416E8D8F}" destId="{3BC26220-D4CA-4EEA-B3E6-44FF2EDC1025}" srcOrd="0" destOrd="0" presId="urn:microsoft.com/office/officeart/2005/8/layout/hProcess6"/>
    <dgm:cxn modelId="{8730C2B7-FC5D-4C05-BFD2-79F864D604EA}" type="presParOf" srcId="{3B1DD3BB-5DC9-4344-867A-C5A6416E8D8F}" destId="{9FC13A82-2A5A-4B26-B4E6-577EF60FB752}" srcOrd="1" destOrd="0" presId="urn:microsoft.com/office/officeart/2005/8/layout/hProcess6"/>
    <dgm:cxn modelId="{226B39B5-D9ED-468B-8E26-614848ABF74C}" type="presParOf" srcId="{3B1DD3BB-5DC9-4344-867A-C5A6416E8D8F}" destId="{D3116FCF-A724-419A-B276-2C20FDE92227}" srcOrd="2" destOrd="0" presId="urn:microsoft.com/office/officeart/2005/8/layout/hProcess6"/>
    <dgm:cxn modelId="{C6AC3494-46E5-4B0B-BFCC-1E99E4E05363}" type="presParOf" srcId="{3B1DD3BB-5DC9-4344-867A-C5A6416E8D8F}" destId="{63D45B5B-8DFC-4E85-8348-E9974B493B08}" srcOrd="3" destOrd="0" presId="urn:microsoft.com/office/officeart/2005/8/layout/hProcess6"/>
    <dgm:cxn modelId="{2A3FD4BA-85A0-43C8-8970-F83EA514C54C}" type="presParOf" srcId="{7A25F726-B8C6-4285-BBD2-4F397955C04A}" destId="{6A41CCC9-1114-4D28-A059-2D11C2AEC3F5}" srcOrd="3" destOrd="0" presId="urn:microsoft.com/office/officeart/2005/8/layout/hProcess6"/>
    <dgm:cxn modelId="{919921FC-42B8-4EDC-8556-92E868574862}" type="presParOf" srcId="{7A25F726-B8C6-4285-BBD2-4F397955C04A}" destId="{8307C87E-5A4A-40A6-A5D4-F3785E5BDDEC}" srcOrd="4" destOrd="0" presId="urn:microsoft.com/office/officeart/2005/8/layout/hProcess6"/>
    <dgm:cxn modelId="{90350A21-1E31-447C-9B3E-ED063FF6315F}" type="presParOf" srcId="{8307C87E-5A4A-40A6-A5D4-F3785E5BDDEC}" destId="{777ABE9F-4A90-40D8-AC0F-9E05F4988B21}" srcOrd="0" destOrd="0" presId="urn:microsoft.com/office/officeart/2005/8/layout/hProcess6"/>
    <dgm:cxn modelId="{5A8AFEA0-67AE-4AAC-87B0-C286603667D2}" type="presParOf" srcId="{8307C87E-5A4A-40A6-A5D4-F3785E5BDDEC}" destId="{46F0EDC3-4A31-4757-846E-6454920280E5}" srcOrd="1" destOrd="0" presId="urn:microsoft.com/office/officeart/2005/8/layout/hProcess6"/>
    <dgm:cxn modelId="{4F974F4E-DCDD-4700-BE86-90F8EBAFE009}" type="presParOf" srcId="{8307C87E-5A4A-40A6-A5D4-F3785E5BDDEC}" destId="{FC216800-2748-4660-A6CF-34DED664E626}" srcOrd="2" destOrd="0" presId="urn:microsoft.com/office/officeart/2005/8/layout/hProcess6"/>
    <dgm:cxn modelId="{2437BC41-4ED3-4372-A9A6-2544FA8F1A82}" type="presParOf" srcId="{8307C87E-5A4A-40A6-A5D4-F3785E5BDDEC}" destId="{A9EFDDF1-E615-4A4C-83E8-240FB8F85C1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5B5F2-B605-443B-8561-7BF87652C764}">
      <dsp:nvSpPr>
        <dsp:cNvPr id="0" name=""/>
        <dsp:cNvSpPr/>
      </dsp:nvSpPr>
      <dsp:spPr>
        <a:xfrm>
          <a:off x="772569" y="11101"/>
          <a:ext cx="3088352" cy="5396463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Literature Review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Identify Direction of Work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Setup Framework of Experimentation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Setup Task Space Planner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Present Kick-Off Meeting</a:t>
          </a:r>
        </a:p>
      </dsp:txBody>
      <dsp:txXfrm>
        <a:off x="1544657" y="820570"/>
        <a:ext cx="1505572" cy="3777525"/>
      </dsp:txXfrm>
    </dsp:sp>
    <dsp:sp modelId="{DC878367-F25D-4370-9972-E5E583CDC50E}">
      <dsp:nvSpPr>
        <dsp:cNvPr id="0" name=""/>
        <dsp:cNvSpPr/>
      </dsp:nvSpPr>
      <dsp:spPr>
        <a:xfrm>
          <a:off x="481" y="1937245"/>
          <a:ext cx="1544176" cy="154417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20.05.2021 to 01.07.2021</a:t>
          </a:r>
        </a:p>
      </dsp:txBody>
      <dsp:txXfrm>
        <a:off x="226620" y="2163384"/>
        <a:ext cx="1091898" cy="1091898"/>
      </dsp:txXfrm>
    </dsp:sp>
    <dsp:sp modelId="{9FC13A82-2A5A-4B26-B4E6-577EF60FB752}">
      <dsp:nvSpPr>
        <dsp:cNvPr id="0" name=""/>
        <dsp:cNvSpPr/>
      </dsp:nvSpPr>
      <dsp:spPr>
        <a:xfrm>
          <a:off x="4649686" y="6"/>
          <a:ext cx="3441041" cy="5418654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Complete and Validate Task Space Planner: Sampling and Geometric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Complete Configuration Space Planner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Identify Failure Cases of Configuration Space and Develop Methods to Solve them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Test Planner for Multiple Cases</a:t>
          </a:r>
          <a:endParaRPr lang="en-IN" sz="1200" kern="1200" dirty="0"/>
        </a:p>
      </dsp:txBody>
      <dsp:txXfrm>
        <a:off x="5509947" y="812804"/>
        <a:ext cx="1677508" cy="3793058"/>
      </dsp:txXfrm>
    </dsp:sp>
    <dsp:sp modelId="{63D45B5B-8DFC-4E85-8348-E9974B493B08}">
      <dsp:nvSpPr>
        <dsp:cNvPr id="0" name=""/>
        <dsp:cNvSpPr/>
      </dsp:nvSpPr>
      <dsp:spPr>
        <a:xfrm>
          <a:off x="4053943" y="1937245"/>
          <a:ext cx="1544176" cy="154417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02.07.2021 to 31.07.2021</a:t>
          </a:r>
        </a:p>
      </dsp:txBody>
      <dsp:txXfrm>
        <a:off x="4280082" y="2163384"/>
        <a:ext cx="1091898" cy="1091898"/>
      </dsp:txXfrm>
    </dsp:sp>
    <dsp:sp modelId="{46F0EDC3-4A31-4757-846E-6454920280E5}">
      <dsp:nvSpPr>
        <dsp:cNvPr id="0" name=""/>
        <dsp:cNvSpPr/>
      </dsp:nvSpPr>
      <dsp:spPr>
        <a:xfrm>
          <a:off x="9055838" y="18215"/>
          <a:ext cx="3088352" cy="5382236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Scale Planner to 3D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Compare with other planners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Prepare Final Report and Presentation</a:t>
          </a:r>
        </a:p>
      </dsp:txBody>
      <dsp:txXfrm>
        <a:off x="9827926" y="825550"/>
        <a:ext cx="1505572" cy="3767566"/>
      </dsp:txXfrm>
    </dsp:sp>
    <dsp:sp modelId="{A9EFDDF1-E615-4A4C-83E8-240FB8F85C19}">
      <dsp:nvSpPr>
        <dsp:cNvPr id="0" name=""/>
        <dsp:cNvSpPr/>
      </dsp:nvSpPr>
      <dsp:spPr>
        <a:xfrm>
          <a:off x="8283750" y="1937245"/>
          <a:ext cx="1544176" cy="154417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01.08.2021 to 20.08.2021</a:t>
          </a:r>
        </a:p>
      </dsp:txBody>
      <dsp:txXfrm>
        <a:off x="8509889" y="2163384"/>
        <a:ext cx="1091898" cy="1091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27.09.2021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RRT BIROMED was simulated to solve the narrow passage problem by driving the random trees towards the goal.</a:t>
            </a:r>
          </a:p>
          <a:p>
            <a:pPr marL="522896" lvl="1" indent="-342900">
              <a:buFont typeface="Wingdings" panose="05000000000000000000" pitchFamily="2" charset="2"/>
              <a:buChar char="§"/>
            </a:pPr>
            <a:endParaRPr lang="en-US" sz="105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Couldn’t outperform RRT Connect and other algorithms.</a:t>
            </a:r>
          </a:p>
          <a:p>
            <a:pPr marL="522896" lvl="1" indent="-342900">
              <a:buFont typeface="Wingdings" panose="05000000000000000000" pitchFamily="2" charset="2"/>
              <a:buChar char="§"/>
            </a:pPr>
            <a:endParaRPr lang="en-US" sz="105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The issue could be because of sampling in higher dimensional configuration space.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46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RRT BIROMED was simulated to solve the narrow passage problem by driving the random trees towards the goal.</a:t>
            </a:r>
          </a:p>
          <a:p>
            <a:pPr marL="522896" lvl="1" indent="-342900">
              <a:buFont typeface="Wingdings" panose="05000000000000000000" pitchFamily="2" charset="2"/>
              <a:buChar char="§"/>
            </a:pPr>
            <a:endParaRPr lang="en-US" sz="105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Couldn’t outperform RRT Connect and other algorithms.</a:t>
            </a:r>
          </a:p>
          <a:p>
            <a:pPr marL="522896" lvl="1" indent="-342900">
              <a:buFont typeface="Wingdings" panose="05000000000000000000" pitchFamily="2" charset="2"/>
              <a:buChar char="§"/>
            </a:pPr>
            <a:endParaRPr lang="en-US" sz="105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The issue could be because of sampling in higher dimensional configuration space.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46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TSRRT BIROMED was simulated to reduce the dimensional complexity in sampling and to solve the configuration space problem with Inverse Kinematics (IK).</a:t>
            </a:r>
          </a:p>
          <a:p>
            <a:pPr marL="522896" lvl="1" indent="-342900">
              <a:buFont typeface="Wingdings" panose="05000000000000000000" pitchFamily="2" charset="2"/>
              <a:buChar char="§"/>
            </a:pPr>
            <a:endParaRPr lang="en-US" sz="105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Null space search was used when the inverse kinematics yielded a configuration space solution with collision.</a:t>
            </a:r>
          </a:p>
          <a:p>
            <a:pPr marL="522896" lvl="1" indent="-342900">
              <a:buFont typeface="Wingdings" panose="05000000000000000000" pitchFamily="2" charset="2"/>
              <a:buChar char="§"/>
            </a:pPr>
            <a:endParaRPr lang="en-US" sz="105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The reduction in the complexity of sampling lead to a very high success rate in task space trajectory planning.</a:t>
            </a:r>
            <a:endParaRPr lang="en-US" sz="105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103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Requirement of specifying an r-checkpoint is an added complexity and it could be simplifying the problem by directly driving the solution to the narrow passage.</a:t>
            </a:r>
          </a:p>
          <a:p>
            <a:pPr marL="522896" lvl="1" indent="-342900">
              <a:buFont typeface="Wingdings" panose="05000000000000000000" pitchFamily="2" charset="2"/>
              <a:buChar char="§"/>
            </a:pPr>
            <a:endParaRPr lang="en-US" sz="105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Null space search is computationally expensive.</a:t>
            </a:r>
          </a:p>
          <a:p>
            <a:pPr marL="522896" lvl="1" indent="-342900">
              <a:buFont typeface="Wingdings" panose="05000000000000000000" pitchFamily="2" charset="2"/>
              <a:buChar char="§"/>
            </a:pPr>
            <a:endParaRPr lang="en-US" sz="105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The cube doesn’t incorporate other internal obstacles within the knee.</a:t>
            </a:r>
            <a:endParaRPr lang="en-US" sz="105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6386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Uses a pre-computed roadmap with use of real-time IK to solve for the specified goal position and orientation.</a:t>
            </a:r>
          </a:p>
          <a:p>
            <a:pPr marL="522896" lvl="1" indent="-342900">
              <a:buFont typeface="Wingdings" panose="05000000000000000000" pitchFamily="2" charset="2"/>
              <a:buChar char="§"/>
            </a:pPr>
            <a:endParaRPr lang="en-US" sz="105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Spends a lot of time in pre-computation.</a:t>
            </a:r>
          </a:p>
          <a:p>
            <a:pPr marL="522896" lvl="1" indent="-342900">
              <a:buFont typeface="Wingdings" panose="05000000000000000000" pitchFamily="2" charset="2"/>
              <a:buChar char="§"/>
            </a:pPr>
            <a:endParaRPr lang="en-US" sz="105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Does not address the narrow passage problem specifically.</a:t>
            </a:r>
            <a:endParaRPr lang="en-US" sz="105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727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200" dirty="0"/>
              <a:t>Instead of approaching the problem with a general approach such as a pure sampling based algorithm we can approach the problem with a an approach specific to an endoscope plan for the knee.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05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200" dirty="0"/>
              <a:t>We could first generate a task space trajectory for expected start and goal positions and orientations.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428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same can be performed in 2D to perceive the planning more intuitively and then it can be scaled to 3D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2501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200" dirty="0"/>
              <a:t>Instead of approaching the problem with a general approach such as a pure sampling based algorithm we can approach the problem with a an approach specific to an endoscope plan for the knee.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05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200" dirty="0"/>
              <a:t>We could first generate a task space trajectory for expected start and goal positions and orientations.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361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200" dirty="0"/>
              <a:t>First sample a Task Space Trajectory and split it into several sub-trajectories.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05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200" dirty="0"/>
              <a:t>Then convert the start and goal state of each of these sub-trajectories into configuration space using inverse kinematics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05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200" dirty="0"/>
              <a:t>Perform a configuration space motion planning algorithm such as RRT Connect or RRT BIROMED in several parallel threads on each of these sub trajectories.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05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200" dirty="0"/>
              <a:t>Could make the sampling simpler as the sub trajectories will be closer to the narrow passage.</a:t>
            </a:r>
            <a:endParaRPr lang="en-US" sz="105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361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When there is a failure in null space search at a given task space location within the null space search bounds we could:</a:t>
            </a:r>
          </a:p>
          <a:p>
            <a:endParaRPr lang="en-US" sz="1800" dirty="0"/>
          </a:p>
          <a:p>
            <a:pPr marL="1160091" lvl="3" indent="-457200"/>
            <a:r>
              <a:rPr lang="en-US" dirty="0"/>
              <a:t>Create a sub-trajectory between 2 task space points a few instances before and after the failure task space point.</a:t>
            </a:r>
          </a:p>
          <a:p>
            <a:pPr marL="1160091" lvl="3" indent="-457200"/>
            <a:endParaRPr lang="en-US" sz="1800" dirty="0"/>
          </a:p>
          <a:p>
            <a:pPr marL="1160091" lvl="3" indent="-457200"/>
            <a:r>
              <a:rPr lang="en-US" dirty="0"/>
              <a:t>Introduce a small obstacle at the failure point.</a:t>
            </a:r>
          </a:p>
          <a:p>
            <a:pPr marL="1160091" lvl="3" indent="-457200"/>
            <a:endParaRPr lang="en-US" sz="1800" dirty="0"/>
          </a:p>
          <a:p>
            <a:pPr marL="1160091" lvl="3" indent="-457200"/>
            <a:r>
              <a:rPr lang="en-US" dirty="0"/>
              <a:t>Plan a new task space trajectory for this sub-trajectory and perform TSRRT BIROMED through this.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267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188640"/>
            <a:ext cx="11904133" cy="3203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0" dirty="0"/>
          </a:p>
        </p:txBody>
      </p:sp>
      <p:pic>
        <p:nvPicPr>
          <p:cNvPr id="11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8" y="369236"/>
            <a:ext cx="1588313" cy="568757"/>
          </a:xfrm>
          <a:prstGeom prst="rect">
            <a:avLst/>
          </a:prstGeom>
        </p:spPr>
      </p:pic>
      <p:sp>
        <p:nvSpPr>
          <p:cNvPr id="7" name="Subtitle 3"/>
          <p:cNvSpPr>
            <a:spLocks noGrp="1"/>
          </p:cNvSpPr>
          <p:nvPr>
            <p:ph type="subTitle" idx="1" hasCustomPrompt="1"/>
          </p:nvPr>
        </p:nvSpPr>
        <p:spPr>
          <a:xfrm>
            <a:off x="1446296" y="2717304"/>
            <a:ext cx="7466400" cy="432000"/>
          </a:xfrm>
        </p:spPr>
        <p:txBody>
          <a:bodyPr/>
          <a:lstStyle>
            <a:lvl1pPr>
              <a:defRPr lang="en-US" sz="2800" kern="1200" baseline="0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Author (, Type of Thesis not in Brackets)</a:t>
            </a:r>
          </a:p>
        </p:txBody>
      </p:sp>
      <p:sp>
        <p:nvSpPr>
          <p:cNvPr id="9" name="Subtitle 3"/>
          <p:cNvSpPr txBox="1">
            <a:spLocks/>
          </p:cNvSpPr>
          <p:nvPr userDrawn="1"/>
        </p:nvSpPr>
        <p:spPr>
          <a:xfrm>
            <a:off x="8760296" y="2564904"/>
            <a:ext cx="2136304" cy="4320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57189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914377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371566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828754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285943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912695" y="2717256"/>
            <a:ext cx="2136305" cy="432047"/>
          </a:xfrm>
        </p:spPr>
        <p:txBody>
          <a:bodyPr/>
          <a:lstStyle>
            <a:lvl1pPr algn="r">
              <a:defRPr sz="2400"/>
            </a:lvl1pPr>
          </a:lstStyle>
          <a:p>
            <a:pPr lvl="0"/>
            <a:r>
              <a:rPr lang="en-US" dirty="0"/>
              <a:t>DD.MM.YYYY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447800" y="1528763"/>
            <a:ext cx="10210799" cy="1036141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GB" baseline="0" dirty="0"/>
            </a:lvl1pPr>
          </a:lstStyle>
          <a:p>
            <a:pPr marL="0" lvl="0"/>
            <a:r>
              <a:rPr lang="de-DE" dirty="0"/>
              <a:t>Masterslide Default Title</a:t>
            </a:r>
            <a:endParaRPr lang="en-GB" dirty="0"/>
          </a:p>
        </p:txBody>
      </p:sp>
      <p:sp>
        <p:nvSpPr>
          <p:cNvPr id="27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1295400" y="3717032"/>
            <a:ext cx="9601200" cy="2880320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6"/>
            <a:ext cx="2447595" cy="6155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0" dirty="0" err="1"/>
          </a:p>
        </p:txBody>
      </p:sp>
      <p:pic>
        <p:nvPicPr>
          <p:cNvPr id="4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8" y="369236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9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GB" sz="3600" b="1" kern="1200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r>
              <a:rPr lang="en-GB" dirty="0"/>
              <a:t>Default Slide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lang="de-DE" sz="24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>
              <a:lnSpc>
                <a:spcPct val="100000"/>
              </a:lnSpc>
              <a:defRPr lang="de-DE" sz="24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702891" indent="-342900">
              <a:lnSpc>
                <a:spcPct val="100000"/>
              </a:lnSpc>
              <a:buFont typeface="Wingdings" panose="05000000000000000000" pitchFamily="2" charset="2"/>
              <a:buChar char="§"/>
              <a:defRPr lang="de-DE" sz="2400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>
              <a:lnSpc>
                <a:spcPct val="100000"/>
              </a:lnSpc>
              <a:defRPr lang="en-GB" sz="2400" kern="1200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</a:lstStyle>
          <a:p>
            <a:r>
              <a:rPr lang="en-US" dirty="0"/>
              <a:t>Root level item (Helvetica 28)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First level bullet item (Helvetica 24)</a:t>
            </a:r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Second level bullet item (Helvetica 24)</a:t>
            </a:r>
          </a:p>
          <a:p>
            <a:pPr marL="702891" lvl="3" indent="-342900">
              <a:buFont typeface="Wingdings" panose="05000000000000000000" pitchFamily="2" charset="2"/>
              <a:buChar char="§"/>
            </a:pPr>
            <a:r>
              <a:rPr lang="en-US" dirty="0"/>
              <a:t>Third level bullet item (Helvetica 24)</a:t>
            </a:r>
          </a:p>
          <a:p>
            <a:pPr marL="702891" lvl="3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University of Basel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Default Slide title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75735" y="1520824"/>
            <a:ext cx="8328578" cy="3960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120336" y="1520828"/>
            <a:ext cx="2495934" cy="47164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 marL="702891" indent="-342900">
              <a:buFont typeface="Wingdings" panose="05000000000000000000" pitchFamily="2" charset="2"/>
              <a:buChar char="§"/>
              <a:defRPr sz="2000"/>
            </a:lvl4pPr>
            <a:lvl5pPr>
              <a:defRPr sz="2000"/>
            </a:lvl5pPr>
          </a:lstStyle>
          <a:p>
            <a:r>
              <a:rPr lang="en-US" dirty="0"/>
              <a:t>Root level item (Helvetica 28)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First level bullet item (Helvetica 24)</a:t>
            </a:r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Second level bullet item (Helvetica 24)</a:t>
            </a:r>
          </a:p>
          <a:p>
            <a:pPr marL="702891" lvl="3" indent="-342900">
              <a:buFont typeface="Wingdings" panose="05000000000000000000" pitchFamily="2" charset="2"/>
              <a:buChar char="§"/>
            </a:pPr>
            <a:r>
              <a:rPr lang="en-US" dirty="0"/>
              <a:t>Third level bullet item (Helvetica 24)</a:t>
            </a:r>
          </a:p>
          <a:p>
            <a:pPr marL="702891" lvl="3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265429" y="6377036"/>
            <a:ext cx="1872208" cy="288031"/>
          </a:xfrm>
        </p:spPr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11136561" y="6377036"/>
            <a:ext cx="479708" cy="288031"/>
          </a:xfrm>
        </p:spPr>
        <p:txBody>
          <a:bodyPr/>
          <a:lstStyle/>
          <a:p>
            <a:fld id="{B3811826-9277-4232-A2B5-17D05DFC73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Default Slide title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75740" y="1520824"/>
            <a:ext cx="5425017" cy="259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GB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6191257" y="1520825"/>
            <a:ext cx="5425017" cy="259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75741" y="4221089"/>
            <a:ext cx="5425017" cy="18361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 marL="702891" indent="-342900">
              <a:buFont typeface="Wingdings" panose="05000000000000000000" pitchFamily="2" charset="2"/>
              <a:buChar char="§"/>
              <a:defRPr sz="2000"/>
            </a:lvl4pPr>
            <a:lvl5pPr>
              <a:defRPr sz="2000"/>
            </a:lvl5pPr>
          </a:lstStyle>
          <a:p>
            <a:r>
              <a:rPr lang="en-US" dirty="0"/>
              <a:t>Root level item (Helvetica 28)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First level bullet item (Helvetica 24)</a:t>
            </a:r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Second level bullet item (Helvetica 24)</a:t>
            </a:r>
          </a:p>
          <a:p>
            <a:pPr marL="702891" lvl="3" indent="-342900">
              <a:buFont typeface="Wingdings" panose="05000000000000000000" pitchFamily="2" charset="2"/>
              <a:buChar char="§"/>
            </a:pPr>
            <a:r>
              <a:rPr lang="en-US" dirty="0"/>
              <a:t>Third level bullet item (Helvetica 24)</a:t>
            </a:r>
          </a:p>
          <a:p>
            <a:pPr marL="702891" lvl="3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191257" y="4221089"/>
            <a:ext cx="5425017" cy="18361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 marL="702891" indent="-342900">
              <a:buFont typeface="Wingdings" panose="05000000000000000000" pitchFamily="2" charset="2"/>
              <a:buChar char="§"/>
              <a:defRPr sz="2000"/>
            </a:lvl4pPr>
            <a:lvl5pPr>
              <a:defRPr sz="2000"/>
            </a:lvl5pPr>
          </a:lstStyle>
          <a:p>
            <a:r>
              <a:rPr lang="en-US" dirty="0"/>
              <a:t>Root level item (Helvetica 28)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First level bullet item (Helvetica 24)</a:t>
            </a:r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Second level bullet item (Helvetica 24)</a:t>
            </a:r>
          </a:p>
          <a:p>
            <a:pPr marL="702891" lvl="3" indent="-342900">
              <a:buFont typeface="Wingdings" panose="05000000000000000000" pitchFamily="2" charset="2"/>
              <a:buChar char="§"/>
            </a:pPr>
            <a:r>
              <a:rPr lang="en-US" dirty="0"/>
              <a:t>Third level bullet item (Helvetica 24)</a:t>
            </a:r>
          </a:p>
          <a:p>
            <a:pPr marL="702891" lvl="3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2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265429" y="6377036"/>
            <a:ext cx="1872208" cy="288031"/>
          </a:xfrm>
        </p:spPr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13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11136561" y="6377036"/>
            <a:ext cx="479708" cy="288031"/>
          </a:xfrm>
        </p:spPr>
        <p:txBody>
          <a:bodyPr/>
          <a:lstStyle/>
          <a:p>
            <a:fld id="{B3811826-9277-4232-A2B5-17D05DFC73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Default Slide title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75733" y="1520824"/>
            <a:ext cx="3551768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75741" y="4901722"/>
            <a:ext cx="3551767" cy="1155553"/>
          </a:xfrm>
        </p:spPr>
        <p:txBody>
          <a:bodyPr/>
          <a:lstStyle>
            <a:lvl1pPr>
              <a:defRPr sz="2400"/>
            </a:lvl1pPr>
            <a:lvl2pPr marL="637196" marR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000"/>
            </a:lvl2pPr>
            <a:lvl3pPr>
              <a:defRPr sz="2000"/>
            </a:lvl3pPr>
            <a:lvl4pPr marL="702891" indent="-3429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r>
              <a:rPr lang="en-US" dirty="0"/>
              <a:t>Root level item (Helvetica 24)</a:t>
            </a:r>
          </a:p>
          <a:p>
            <a:pPr marL="637196" marR="0" lvl="1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/>
              <a:t>First level bullet item (Helvetica 20)</a:t>
            </a:r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320117" y="1520825"/>
            <a:ext cx="3551768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320124" y="4901723"/>
            <a:ext cx="3551767" cy="115555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kern="1200" noProof="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37196" marR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000"/>
            </a:lvl2pPr>
            <a:lvl3pPr>
              <a:defRPr sz="2000"/>
            </a:lvl3pPr>
            <a:lvl4pPr>
              <a:defRPr sz="1400"/>
            </a:lvl4pPr>
            <a:lvl5pPr>
              <a:defRPr sz="1400"/>
            </a:lvl5pPr>
          </a:lstStyle>
          <a:p>
            <a:r>
              <a:rPr lang="en-US" dirty="0"/>
              <a:t>Root level item (Helvetica 24)</a:t>
            </a:r>
          </a:p>
          <a:p>
            <a:pPr marL="637196" marR="0" lvl="1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/>
              <a:t>First level bullet item (Helvetica 20)</a:t>
            </a:r>
            <a:endParaRPr lang="en-US" dirty="0"/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8064499" y="1524273"/>
            <a:ext cx="3551768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064506" y="4905171"/>
            <a:ext cx="3551767" cy="115555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637196" marR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000"/>
            </a:lvl2pPr>
            <a:lvl3pPr>
              <a:defRPr sz="2000"/>
            </a:lvl3pPr>
            <a:lvl4pPr>
              <a:defRPr sz="1400"/>
            </a:lvl4pPr>
            <a:lvl5pPr>
              <a:defRPr sz="1400"/>
            </a:lvl5pPr>
          </a:lstStyle>
          <a:p>
            <a:r>
              <a:rPr lang="en-US" dirty="0"/>
              <a:t>Root level item (Helvetica 24)</a:t>
            </a:r>
          </a:p>
          <a:p>
            <a:pPr marL="637196" marR="0" lvl="1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/>
              <a:t>First level bullet item (Helvetica 20)</a:t>
            </a:r>
            <a:endParaRPr lang="en-US" dirty="0"/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265429" y="6377036"/>
            <a:ext cx="1872208" cy="288031"/>
          </a:xfrm>
        </p:spPr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17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11136561" y="6377036"/>
            <a:ext cx="479708" cy="288031"/>
          </a:xfrm>
        </p:spPr>
        <p:txBody>
          <a:bodyPr/>
          <a:lstStyle/>
          <a:p>
            <a:fld id="{B3811826-9277-4232-A2B5-17D05DFC73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75736" y="5625245"/>
            <a:ext cx="11040533" cy="612044"/>
          </a:xfrm>
        </p:spPr>
        <p:txBody>
          <a:bodyPr/>
          <a:lstStyle>
            <a:lvl1pPr>
              <a:defRPr sz="2400"/>
            </a:lvl1pPr>
            <a:lvl2pPr marL="637196" marR="0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0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r>
              <a:rPr lang="en-US" dirty="0"/>
              <a:t>Root level item (Helvetica 24)</a:t>
            </a:r>
          </a:p>
          <a:p>
            <a:pPr marL="637196" marR="0" lvl="1" indent="-4572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/>
              <a:t>First level bullet item (Helvetica 20)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265429" y="6377036"/>
            <a:ext cx="1872208" cy="288031"/>
          </a:xfrm>
        </p:spPr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11136561" y="6377036"/>
            <a:ext cx="479708" cy="288031"/>
          </a:xfrm>
        </p:spPr>
        <p:txBody>
          <a:bodyPr/>
          <a:lstStyle/>
          <a:p>
            <a:fld id="{B3811826-9277-4232-A2B5-17D05DFC739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75736" y="404813"/>
            <a:ext cx="11040533" cy="511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Default Slide title</a:t>
            </a:r>
          </a:p>
        </p:txBody>
      </p:sp>
      <p:sp>
        <p:nvSpPr>
          <p:cNvPr id="6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265429" y="6377036"/>
            <a:ext cx="1872208" cy="288031"/>
          </a:xfrm>
        </p:spPr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11136561" y="6377036"/>
            <a:ext cx="479708" cy="288031"/>
          </a:xfrm>
        </p:spPr>
        <p:txBody>
          <a:bodyPr/>
          <a:lstStyle/>
          <a:p>
            <a:fld id="{B3811826-9277-4232-A2B5-17D05DFC73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265429" y="6377036"/>
            <a:ext cx="1872208" cy="288031"/>
          </a:xfrm>
        </p:spPr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11136561" y="6377036"/>
            <a:ext cx="479708" cy="288031"/>
          </a:xfrm>
        </p:spPr>
        <p:txBody>
          <a:bodyPr/>
          <a:lstStyle/>
          <a:p>
            <a:fld id="{B3811826-9277-4232-A2B5-17D05DFC73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5737" y="404813"/>
            <a:ext cx="8328576" cy="75593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/>
              <a:t>Default Slide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1" y="1520827"/>
            <a:ext cx="11040267" cy="45724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US" dirty="0"/>
              <a:t>Root level item (Helvetica 28)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First level bullet item (Helvetica 24)</a:t>
            </a:r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Second level bullet item (Helvetica 24)</a:t>
            </a:r>
          </a:p>
          <a:p>
            <a:pPr marL="702891" lvl="3" indent="-342900">
              <a:buFont typeface="Wingdings" panose="05000000000000000000" pitchFamily="2" charset="2"/>
              <a:buChar char="§"/>
            </a:pPr>
            <a:r>
              <a:rPr lang="en-US" dirty="0"/>
              <a:t>Third level bullet item (Helvetica 24)</a:t>
            </a:r>
          </a:p>
          <a:p>
            <a:pPr marL="702891" lvl="3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65429" y="6377036"/>
            <a:ext cx="1872208" cy="288031"/>
          </a:xfrm>
          <a:prstGeom prst="rect">
            <a:avLst/>
          </a:prstGeom>
        </p:spPr>
        <p:txBody>
          <a:bodyPr vert="horz" lIns="0" tIns="21600" rIns="0" bIns="0" rtlCol="0" anchor="ctr" anchorCtr="0"/>
          <a:lstStyle>
            <a:lvl1pPr algn="ctr">
              <a:defRPr sz="1400" b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r"/>
            <a:r>
              <a:rPr lang="en-GB" dirty="0"/>
              <a:t>University of Basel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136561" y="6377036"/>
            <a:ext cx="479708" cy="288031"/>
          </a:xfrm>
          <a:prstGeom prst="rect">
            <a:avLst/>
          </a:prstGeom>
        </p:spPr>
        <p:txBody>
          <a:bodyPr vert="horz" lIns="0" tIns="21600" rIns="0" bIns="0" rtlCol="0" anchor="ctr" anchorCtr="0"/>
          <a:lstStyle>
            <a:lvl1pPr algn="r">
              <a:defRPr sz="14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B3811826-9277-4232-A2B5-17D05DFC7392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575736" y="6309320"/>
            <a:ext cx="1104026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21"/>
          <p:cNvCxnSpPr/>
          <p:nvPr userDrawn="1"/>
        </p:nvCxnSpPr>
        <p:spPr>
          <a:xfrm>
            <a:off x="575736" y="1163258"/>
            <a:ext cx="8328576" cy="0"/>
          </a:xfrm>
          <a:prstGeom prst="line">
            <a:avLst/>
          </a:prstGeom>
          <a:ln w="19050">
            <a:solidFill>
              <a:srgbClr val="00AD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26"/>
          <p:cNvCxnSpPr/>
          <p:nvPr userDrawn="1"/>
        </p:nvCxnSpPr>
        <p:spPr>
          <a:xfrm>
            <a:off x="9098099" y="1160749"/>
            <a:ext cx="2520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099" y="526418"/>
            <a:ext cx="2520000" cy="51272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575736" y="6377036"/>
            <a:ext cx="6598800" cy="288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</a:lstStyle>
          <a:p>
            <a:pPr lvl="0"/>
            <a:r>
              <a:rPr lang="en-GB" dirty="0"/>
              <a:t>Tarun Prasad</a:t>
            </a:r>
            <a:r>
              <a:rPr lang="de-DE" dirty="0"/>
              <a:t>, 27.09.2021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0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54" r:id="rId8"/>
    <p:sldLayoutId id="2147483655" r:id="rId9"/>
    <p:sldLayoutId id="2147483680" r:id="rId10"/>
  </p:sldLayoutIdLst>
  <p:hf hdr="0"/>
  <p:txStyles>
    <p:titleStyle>
      <a:lvl1pPr algn="l" defTabSz="914377" rtl="0" eaLnBrk="1" latinLnBrk="0" hangingPunct="1">
        <a:lnSpc>
          <a:spcPts val="28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179996" marR="0" indent="-179996" algn="l" defTabSz="91437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79995" marR="0" indent="0" algn="l" defTabSz="91437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359991" marR="0" indent="0" algn="l" defTabSz="91437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None/>
        <a:tabLst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539986" marR="0" indent="0" algn="l" defTabSz="91437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6.xml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northlandorthopaedicsurgeon.co.nz/knee-surgeon/knee-anatomy/" TargetMode="Externa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63352" y="2717303"/>
            <a:ext cx="7466400" cy="432000"/>
          </a:xfrm>
        </p:spPr>
        <p:txBody>
          <a:bodyPr/>
          <a:lstStyle/>
          <a:p>
            <a:r>
              <a:rPr lang="en-US" dirty="0"/>
              <a:t>Tarun Prasad, Internship Thesis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27.09.2021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3352" y="1528763"/>
            <a:ext cx="11395247" cy="1036141"/>
          </a:xfrm>
        </p:spPr>
        <p:txBody>
          <a:bodyPr/>
          <a:lstStyle/>
          <a:p>
            <a:r>
              <a:rPr lang="en-US" sz="3000" dirty="0"/>
              <a:t>Path Planning for Planar Hyper-Redundant Surgical Robots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27" b="-5727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1" y="1772594"/>
            <a:ext cx="7397779" cy="4572469"/>
          </a:xfrm>
        </p:spPr>
        <p:txBody>
          <a:bodyPr/>
          <a:lstStyle/>
          <a:p>
            <a:endParaRPr lang="en-US" sz="1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To focus on a bottom-up approach for planning the path using intuitive methods.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To understand and visualize the challenges involved in planning the path.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To utilize a planar framework for more intuitive analysis of the algorithm and its bottlenecks.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063995-0E4B-4287-ABF0-0AF07C627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15" y="1628800"/>
            <a:ext cx="369363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8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1" y="1268761"/>
            <a:ext cx="11233248" cy="504056"/>
          </a:xfrm>
        </p:spPr>
        <p:txBody>
          <a:bodyPr/>
          <a:lstStyle/>
          <a:p>
            <a:endParaRPr lang="en-US" sz="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Used a 2D abstraction image of the knee as the environment.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Used Python as the programming language without the dependence on other libraries in order to program the complete algorithm myself.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C1F07FB-3E71-4E8A-B23F-6050FC8A3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609" y="2996953"/>
            <a:ext cx="2674702" cy="3024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697A69-A426-491C-AD56-0C6668069B14}"/>
              </a:ext>
            </a:extLst>
          </p:cNvPr>
          <p:cNvSpPr txBox="1"/>
          <p:nvPr/>
        </p:nvSpPr>
        <p:spPr>
          <a:xfrm>
            <a:off x="2986793" y="5877272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Ref [1]</a:t>
            </a:r>
          </a:p>
        </p:txBody>
      </p:sp>
      <p:pic>
        <p:nvPicPr>
          <p:cNvPr id="10" name="Picture 2" descr="Knee Anatomy - Lyndon Bradley">
            <a:extLst>
              <a:ext uri="{FF2B5EF4-FFF2-40B4-BE49-F238E27FC236}">
                <a16:creationId xmlns:a16="http://schemas.microsoft.com/office/drawing/2014/main" id="{7EA3C131-8265-4FFB-9813-DB4BB99B5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68" y="3401630"/>
            <a:ext cx="3300855" cy="247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08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C9FD09E8-AD70-4D4B-88F0-9A4E7AA38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2348917"/>
            <a:ext cx="7007696" cy="3200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4ED7F2-95B6-40A1-B0E5-8752B5B3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79B1C-84EC-40E2-9BFA-56C1BC19B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1" y="1520827"/>
            <a:ext cx="11040267" cy="468013"/>
          </a:xfrm>
        </p:spPr>
        <p:txBody>
          <a:bodyPr/>
          <a:lstStyle/>
          <a:p>
            <a:r>
              <a:rPr lang="en-IN" dirty="0"/>
              <a:t>Fitting the endoscope on the task space trajectory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70417-393F-4A17-9C78-939594C4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47441-BB59-4AC5-8517-634795ED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D521101-5B8B-4CCF-8A51-A9F16487A7A6}"/>
              </a:ext>
            </a:extLst>
          </p:cNvPr>
          <p:cNvSpPr/>
          <p:nvPr/>
        </p:nvSpPr>
        <p:spPr>
          <a:xfrm>
            <a:off x="3220278" y="1898374"/>
            <a:ext cx="5943600" cy="3250096"/>
          </a:xfrm>
          <a:custGeom>
            <a:avLst/>
            <a:gdLst>
              <a:gd name="connsiteX0" fmla="*/ 0 w 5943600"/>
              <a:gd name="connsiteY0" fmla="*/ 3250096 h 3250096"/>
              <a:gd name="connsiteX1" fmla="*/ 2335696 w 5943600"/>
              <a:gd name="connsiteY1" fmla="*/ 2653748 h 3250096"/>
              <a:gd name="connsiteX2" fmla="*/ 3309731 w 5943600"/>
              <a:gd name="connsiteY2" fmla="*/ 2435087 h 3250096"/>
              <a:gd name="connsiteX3" fmla="*/ 4651513 w 5943600"/>
              <a:gd name="connsiteY3" fmla="*/ 2355574 h 3250096"/>
              <a:gd name="connsiteX4" fmla="*/ 5834270 w 5943600"/>
              <a:gd name="connsiteY4" fmla="*/ 1123122 h 3250096"/>
              <a:gd name="connsiteX5" fmla="*/ 5943600 w 5943600"/>
              <a:gd name="connsiteY5" fmla="*/ 0 h 325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3600" h="3250096">
                <a:moveTo>
                  <a:pt x="0" y="3250096"/>
                </a:moveTo>
                <a:lnTo>
                  <a:pt x="2335696" y="2653748"/>
                </a:lnTo>
                <a:cubicBezTo>
                  <a:pt x="2887318" y="2517913"/>
                  <a:pt x="2923761" y="2484783"/>
                  <a:pt x="3309731" y="2435087"/>
                </a:cubicBezTo>
                <a:cubicBezTo>
                  <a:pt x="3695701" y="2385391"/>
                  <a:pt x="4230757" y="2574235"/>
                  <a:pt x="4651513" y="2355574"/>
                </a:cubicBezTo>
                <a:cubicBezTo>
                  <a:pt x="5072269" y="2136913"/>
                  <a:pt x="5618922" y="1515718"/>
                  <a:pt x="5834270" y="1123122"/>
                </a:cubicBezTo>
                <a:cubicBezTo>
                  <a:pt x="6049618" y="730526"/>
                  <a:pt x="5642113" y="125896"/>
                  <a:pt x="5943600" y="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F895469-51C3-4E54-A562-EC23ED8BE6E8}"/>
              </a:ext>
            </a:extLst>
          </p:cNvPr>
          <p:cNvSpPr/>
          <p:nvPr/>
        </p:nvSpPr>
        <p:spPr>
          <a:xfrm>
            <a:off x="2385391" y="1709530"/>
            <a:ext cx="6708913" cy="3945835"/>
          </a:xfrm>
          <a:custGeom>
            <a:avLst/>
            <a:gdLst>
              <a:gd name="connsiteX0" fmla="*/ 0 w 6708913"/>
              <a:gd name="connsiteY0" fmla="*/ 3945835 h 3945835"/>
              <a:gd name="connsiteX1" fmla="*/ 1043609 w 6708913"/>
              <a:gd name="connsiteY1" fmla="*/ 3349487 h 3945835"/>
              <a:gd name="connsiteX2" fmla="*/ 3110948 w 6708913"/>
              <a:gd name="connsiteY2" fmla="*/ 2902227 h 3945835"/>
              <a:gd name="connsiteX3" fmla="*/ 3657600 w 6708913"/>
              <a:gd name="connsiteY3" fmla="*/ 2723322 h 3945835"/>
              <a:gd name="connsiteX4" fmla="*/ 4840357 w 6708913"/>
              <a:gd name="connsiteY4" fmla="*/ 2613992 h 3945835"/>
              <a:gd name="connsiteX5" fmla="*/ 6092687 w 6708913"/>
              <a:gd name="connsiteY5" fmla="*/ 2246244 h 3945835"/>
              <a:gd name="connsiteX6" fmla="*/ 6679096 w 6708913"/>
              <a:gd name="connsiteY6" fmla="*/ 1202635 h 3945835"/>
              <a:gd name="connsiteX7" fmla="*/ 6708913 w 6708913"/>
              <a:gd name="connsiteY7" fmla="*/ 0 h 39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8913" h="3945835">
                <a:moveTo>
                  <a:pt x="0" y="3945835"/>
                </a:moveTo>
                <a:cubicBezTo>
                  <a:pt x="262559" y="3734628"/>
                  <a:pt x="525118" y="3523422"/>
                  <a:pt x="1043609" y="3349487"/>
                </a:cubicBezTo>
                <a:cubicBezTo>
                  <a:pt x="1562100" y="3175552"/>
                  <a:pt x="2675283" y="3006588"/>
                  <a:pt x="3110948" y="2902227"/>
                </a:cubicBezTo>
                <a:cubicBezTo>
                  <a:pt x="3546613" y="2797866"/>
                  <a:pt x="3369365" y="2771361"/>
                  <a:pt x="3657600" y="2723322"/>
                </a:cubicBezTo>
                <a:cubicBezTo>
                  <a:pt x="3945835" y="2675283"/>
                  <a:pt x="4434509" y="2693505"/>
                  <a:pt x="4840357" y="2613992"/>
                </a:cubicBezTo>
                <a:cubicBezTo>
                  <a:pt x="5246205" y="2534479"/>
                  <a:pt x="5786231" y="2481470"/>
                  <a:pt x="6092687" y="2246244"/>
                </a:cubicBezTo>
                <a:cubicBezTo>
                  <a:pt x="6399143" y="2011018"/>
                  <a:pt x="6576392" y="1577009"/>
                  <a:pt x="6679096" y="1202635"/>
                </a:cubicBezTo>
                <a:cubicBezTo>
                  <a:pt x="6781800" y="828261"/>
                  <a:pt x="6536635" y="142461"/>
                  <a:pt x="6708913" y="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ED15B4E-2F56-46FC-86C2-C0CA79194463}"/>
              </a:ext>
            </a:extLst>
          </p:cNvPr>
          <p:cNvSpPr/>
          <p:nvPr/>
        </p:nvSpPr>
        <p:spPr>
          <a:xfrm>
            <a:off x="2370828" y="1818861"/>
            <a:ext cx="6763233" cy="3975181"/>
          </a:xfrm>
          <a:custGeom>
            <a:avLst/>
            <a:gdLst>
              <a:gd name="connsiteX0" fmla="*/ 74198 w 6763233"/>
              <a:gd name="connsiteY0" fmla="*/ 3945835 h 3975181"/>
              <a:gd name="connsiteX1" fmla="*/ 104015 w 6763233"/>
              <a:gd name="connsiteY1" fmla="*/ 3886200 h 3975181"/>
              <a:gd name="connsiteX2" fmla="*/ 1078050 w 6763233"/>
              <a:gd name="connsiteY2" fmla="*/ 3200400 h 3975181"/>
              <a:gd name="connsiteX3" fmla="*/ 2469529 w 6763233"/>
              <a:gd name="connsiteY3" fmla="*/ 2971800 h 3975181"/>
              <a:gd name="connsiteX4" fmla="*/ 3711920 w 6763233"/>
              <a:gd name="connsiteY4" fmla="*/ 2594113 h 3975181"/>
              <a:gd name="connsiteX5" fmla="*/ 5520842 w 6763233"/>
              <a:gd name="connsiteY5" fmla="*/ 2415209 h 3975181"/>
              <a:gd name="connsiteX6" fmla="*/ 6504815 w 6763233"/>
              <a:gd name="connsiteY6" fmla="*/ 1630017 h 3975181"/>
              <a:gd name="connsiteX7" fmla="*/ 6763233 w 6763233"/>
              <a:gd name="connsiteY7" fmla="*/ 0 h 397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63233" h="3975181">
                <a:moveTo>
                  <a:pt x="74198" y="3945835"/>
                </a:moveTo>
                <a:cubicBezTo>
                  <a:pt x="5452" y="3978137"/>
                  <a:pt x="-63294" y="4010439"/>
                  <a:pt x="104015" y="3886200"/>
                </a:cubicBezTo>
                <a:cubicBezTo>
                  <a:pt x="271324" y="3761961"/>
                  <a:pt x="683798" y="3352800"/>
                  <a:pt x="1078050" y="3200400"/>
                </a:cubicBezTo>
                <a:cubicBezTo>
                  <a:pt x="1472302" y="3048000"/>
                  <a:pt x="2030551" y="3072848"/>
                  <a:pt x="2469529" y="2971800"/>
                </a:cubicBezTo>
                <a:cubicBezTo>
                  <a:pt x="2908507" y="2870752"/>
                  <a:pt x="3203368" y="2686878"/>
                  <a:pt x="3711920" y="2594113"/>
                </a:cubicBezTo>
                <a:cubicBezTo>
                  <a:pt x="4220472" y="2501348"/>
                  <a:pt x="5055360" y="2575892"/>
                  <a:pt x="5520842" y="2415209"/>
                </a:cubicBezTo>
                <a:cubicBezTo>
                  <a:pt x="5986325" y="2254526"/>
                  <a:pt x="6297750" y="2032552"/>
                  <a:pt x="6504815" y="1630017"/>
                </a:cubicBezTo>
                <a:cubicBezTo>
                  <a:pt x="6711880" y="1227482"/>
                  <a:pt x="6668811" y="260074"/>
                  <a:pt x="6763233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80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my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1" y="1772594"/>
            <a:ext cx="7397779" cy="4572469"/>
          </a:xfrm>
        </p:spPr>
        <p:txBody>
          <a:bodyPr/>
          <a:lstStyle/>
          <a:p>
            <a:r>
              <a:rPr lang="en-US" dirty="0"/>
              <a:t>2D Task Space Trajectory Following Endoscope Motion Planner:</a:t>
            </a:r>
          </a:p>
          <a:p>
            <a:endParaRPr lang="en-US" sz="1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Reconstruct the Directed RRT algorithm for our 2D environment.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Develop an improved configuration space planner starting from a task space trajectory in 2D.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Use intuitive curve fitting and geometric methods for motion planning as opposed to random sampling.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063995-0E4B-4287-ABF0-0AF07C627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15" y="1628800"/>
            <a:ext cx="369363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99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BF648FD-3BE1-4CF8-BC14-22E66A286CE6}"/>
              </a:ext>
            </a:extLst>
          </p:cNvPr>
          <p:cNvSpPr/>
          <p:nvPr/>
        </p:nvSpPr>
        <p:spPr>
          <a:xfrm>
            <a:off x="9265429" y="1556792"/>
            <a:ext cx="1979143" cy="1872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71F3E-E62E-4F99-B169-C67BBA35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Space Planner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DDEEB-91AB-49B9-8588-E3AF957E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9F5F2-CB59-409F-9E95-F0C31C19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14</a:t>
            </a:fld>
            <a:endParaRPr lang="en-GB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51C277B-C1BA-4766-8799-4B02ABB1A688}"/>
              </a:ext>
            </a:extLst>
          </p:cNvPr>
          <p:cNvCxnSpPr>
            <a:cxnSpLocks/>
          </p:cNvCxnSpPr>
          <p:nvPr/>
        </p:nvCxnSpPr>
        <p:spPr>
          <a:xfrm>
            <a:off x="5771964" y="3903483"/>
            <a:ext cx="696481" cy="6905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708A8BA-42DA-4B7D-AA5A-F8A5EC10080A}"/>
              </a:ext>
            </a:extLst>
          </p:cNvPr>
          <p:cNvCxnSpPr/>
          <p:nvPr/>
        </p:nvCxnSpPr>
        <p:spPr>
          <a:xfrm>
            <a:off x="10201533" y="2132856"/>
            <a:ext cx="1224136" cy="2160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C5B2ED93-2AB7-4B2F-943D-7618DF4545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72064" y="2283303"/>
            <a:ext cx="2304256" cy="648072"/>
          </a:xfrm>
          <a:prstGeom prst="curvedConnector3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012403ED-193B-4A9C-B890-C0BFF60C313A}"/>
              </a:ext>
            </a:extLst>
          </p:cNvPr>
          <p:cNvCxnSpPr/>
          <p:nvPr/>
        </p:nvCxnSpPr>
        <p:spPr>
          <a:xfrm rot="16200000" flipH="1">
            <a:off x="7644172" y="4771277"/>
            <a:ext cx="1656184" cy="648072"/>
          </a:xfrm>
          <a:prstGeom prst="curvedConnector3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D2DBAFA-8E8E-4F57-84C2-AF87CAB9DCBB}"/>
              </a:ext>
            </a:extLst>
          </p:cNvPr>
          <p:cNvSpPr/>
          <p:nvPr/>
        </p:nvSpPr>
        <p:spPr>
          <a:xfrm>
            <a:off x="9815795" y="2550117"/>
            <a:ext cx="358822" cy="40247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07E966-F4D7-4280-9E4F-0DFAAB7FD1C2}"/>
              </a:ext>
            </a:extLst>
          </p:cNvPr>
          <p:cNvCxnSpPr>
            <a:cxnSpLocks/>
          </p:cNvCxnSpPr>
          <p:nvPr/>
        </p:nvCxnSpPr>
        <p:spPr>
          <a:xfrm flipV="1">
            <a:off x="5771964" y="2751355"/>
            <a:ext cx="4248472" cy="1152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93723AC-3142-416E-AAAF-0A251D0F8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7" y="1920048"/>
            <a:ext cx="4517459" cy="504056"/>
          </a:xfrm>
        </p:spPr>
        <p:txBody>
          <a:bodyPr/>
          <a:lstStyle/>
          <a:p>
            <a:endParaRPr lang="en-US" sz="800" dirty="0"/>
          </a:p>
          <a:p>
            <a:pPr marL="514350" indent="-514350">
              <a:buAutoNum type="arabicPeriod"/>
            </a:pPr>
            <a:r>
              <a:rPr lang="en-US" sz="2600" dirty="0"/>
              <a:t>Initialize parameters.</a:t>
            </a:r>
          </a:p>
          <a:p>
            <a:pPr marL="514350" indent="-514350">
              <a:buAutoNum type="arabicPeriod"/>
            </a:pPr>
            <a:endParaRPr lang="en-US" sz="12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600" dirty="0"/>
              <a:t>Generate a random node within a window around start node.</a:t>
            </a:r>
          </a:p>
          <a:p>
            <a:pPr marL="514350" indent="-514350">
              <a:buAutoNum type="arabicPeriod"/>
            </a:pPr>
            <a:endParaRPr lang="en-US" sz="12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600" dirty="0"/>
              <a:t>Identify nearest node from tree of nodes to random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BF648FD-3BE1-4CF8-BC14-22E66A286CE6}"/>
              </a:ext>
            </a:extLst>
          </p:cNvPr>
          <p:cNvSpPr/>
          <p:nvPr/>
        </p:nvSpPr>
        <p:spPr>
          <a:xfrm>
            <a:off x="9265429" y="1556792"/>
            <a:ext cx="1979143" cy="1872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71F3E-E62E-4F99-B169-C67BBA35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Space Planner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DDEEB-91AB-49B9-8588-E3AF957E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9F5F2-CB59-409F-9E95-F0C31C19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15</a:t>
            </a:fld>
            <a:endParaRPr lang="en-GB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51C277B-C1BA-4766-8799-4B02ABB1A688}"/>
              </a:ext>
            </a:extLst>
          </p:cNvPr>
          <p:cNvCxnSpPr>
            <a:cxnSpLocks/>
          </p:cNvCxnSpPr>
          <p:nvPr/>
        </p:nvCxnSpPr>
        <p:spPr>
          <a:xfrm>
            <a:off x="5771964" y="3903483"/>
            <a:ext cx="696481" cy="6905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708A8BA-42DA-4B7D-AA5A-F8A5EC10080A}"/>
              </a:ext>
            </a:extLst>
          </p:cNvPr>
          <p:cNvCxnSpPr/>
          <p:nvPr/>
        </p:nvCxnSpPr>
        <p:spPr>
          <a:xfrm>
            <a:off x="10201533" y="2132856"/>
            <a:ext cx="1224136" cy="2160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C5B2ED93-2AB7-4B2F-943D-7618DF4545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72064" y="2283303"/>
            <a:ext cx="2304256" cy="648072"/>
          </a:xfrm>
          <a:prstGeom prst="curvedConnector3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012403ED-193B-4A9C-B890-C0BFF60C313A}"/>
              </a:ext>
            </a:extLst>
          </p:cNvPr>
          <p:cNvCxnSpPr/>
          <p:nvPr/>
        </p:nvCxnSpPr>
        <p:spPr>
          <a:xfrm rot="16200000" flipH="1">
            <a:off x="7644172" y="4771277"/>
            <a:ext cx="1656184" cy="648072"/>
          </a:xfrm>
          <a:prstGeom prst="curvedConnector3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67B31D-5BA4-4DA4-AB7F-BD8B87FAEA4A}"/>
              </a:ext>
            </a:extLst>
          </p:cNvPr>
          <p:cNvCxnSpPr>
            <a:cxnSpLocks/>
          </p:cNvCxnSpPr>
          <p:nvPr/>
        </p:nvCxnSpPr>
        <p:spPr>
          <a:xfrm>
            <a:off x="6276020" y="3759468"/>
            <a:ext cx="663038" cy="720079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96EF221-275B-4E83-8C35-E281FBAB3157}"/>
              </a:ext>
            </a:extLst>
          </p:cNvPr>
          <p:cNvCxnSpPr>
            <a:cxnSpLocks/>
          </p:cNvCxnSpPr>
          <p:nvPr/>
        </p:nvCxnSpPr>
        <p:spPr>
          <a:xfrm>
            <a:off x="6276020" y="3759468"/>
            <a:ext cx="936104" cy="360039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1419DE8-683F-45EA-A64F-9AB1A66E8195}"/>
              </a:ext>
            </a:extLst>
          </p:cNvPr>
          <p:cNvCxnSpPr>
            <a:cxnSpLocks/>
          </p:cNvCxnSpPr>
          <p:nvPr/>
        </p:nvCxnSpPr>
        <p:spPr>
          <a:xfrm flipV="1">
            <a:off x="6564052" y="3939487"/>
            <a:ext cx="180020" cy="108012"/>
          </a:xfrm>
          <a:prstGeom prst="curvedConnector3">
            <a:avLst>
              <a:gd name="adj1" fmla="val 77514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B55C9D5-D8F4-4AE5-90AF-424A839F9A98}"/>
              </a:ext>
            </a:extLst>
          </p:cNvPr>
          <p:cNvSpPr txBox="1"/>
          <p:nvPr/>
        </p:nvSpPr>
        <p:spPr>
          <a:xfrm>
            <a:off x="6810928" y="3993493"/>
            <a:ext cx="256260" cy="1080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l-GR" dirty="0"/>
              <a:t>α</a:t>
            </a:r>
            <a:endParaRPr lang="en-IN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4A4CDEA-6E78-41EC-960A-473A3AFA5125}"/>
              </a:ext>
            </a:extLst>
          </p:cNvPr>
          <p:cNvCxnSpPr/>
          <p:nvPr/>
        </p:nvCxnSpPr>
        <p:spPr>
          <a:xfrm flipV="1">
            <a:off x="5699956" y="3687459"/>
            <a:ext cx="576064" cy="14401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D2A79B7-B6B7-40CB-B476-A39F1883F060}"/>
              </a:ext>
            </a:extLst>
          </p:cNvPr>
          <p:cNvSpPr txBox="1"/>
          <p:nvPr/>
        </p:nvSpPr>
        <p:spPr>
          <a:xfrm>
            <a:off x="5879976" y="3441862"/>
            <a:ext cx="288032" cy="1440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l-GR" dirty="0"/>
              <a:t>ρ</a:t>
            </a:r>
            <a:endParaRPr lang="en-IN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D2DBAFA-8E8E-4F57-84C2-AF87CAB9DCBB}"/>
              </a:ext>
            </a:extLst>
          </p:cNvPr>
          <p:cNvSpPr/>
          <p:nvPr/>
        </p:nvSpPr>
        <p:spPr>
          <a:xfrm>
            <a:off x="9815795" y="2550117"/>
            <a:ext cx="358822" cy="40247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07E966-F4D7-4280-9E4F-0DFAAB7FD1C2}"/>
              </a:ext>
            </a:extLst>
          </p:cNvPr>
          <p:cNvCxnSpPr>
            <a:cxnSpLocks/>
          </p:cNvCxnSpPr>
          <p:nvPr/>
        </p:nvCxnSpPr>
        <p:spPr>
          <a:xfrm flipV="1">
            <a:off x="5771964" y="2751355"/>
            <a:ext cx="4248472" cy="1152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93723AC-3142-416E-AAAF-0A251D0F8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79" y="1304764"/>
            <a:ext cx="4517459" cy="504056"/>
          </a:xfrm>
        </p:spPr>
        <p:txBody>
          <a:bodyPr/>
          <a:lstStyle/>
          <a:p>
            <a:endParaRPr lang="en-US" sz="800" dirty="0"/>
          </a:p>
          <a:p>
            <a:pPr marL="514350" indent="-514350">
              <a:buAutoNum type="arabicPeriod" startAt="4"/>
            </a:pPr>
            <a:r>
              <a:rPr lang="en-US" sz="2600" dirty="0"/>
              <a:t>Take a step of ρ along the line joining the nearest node to the start node and rotate the node by an angle </a:t>
            </a:r>
            <a:r>
              <a:rPr lang="el-GR" sz="2600" dirty="0"/>
              <a:t>α</a:t>
            </a:r>
            <a:r>
              <a:rPr lang="en-US" sz="2600" dirty="0"/>
              <a:t> towards it.</a:t>
            </a:r>
          </a:p>
          <a:p>
            <a:pPr marL="514350" indent="-514350">
              <a:buAutoNum type="arabicPeriod" startAt="4"/>
            </a:pPr>
            <a:endParaRPr lang="en-US" sz="1200" dirty="0"/>
          </a:p>
          <a:p>
            <a:pPr marL="514350" indent="-514350">
              <a:buAutoNum type="arabicPeriod" startAt="4"/>
            </a:pPr>
            <a:r>
              <a:rPr lang="en-US" sz="2600" dirty="0"/>
              <a:t>If new node under collision, increase window size and repeat.</a:t>
            </a:r>
          </a:p>
          <a:p>
            <a:pPr marL="514350" indent="-514350">
              <a:buAutoNum type="arabicPeriod" startAt="4"/>
            </a:pPr>
            <a:endParaRPr lang="en-US" sz="1200" dirty="0"/>
          </a:p>
          <a:p>
            <a:pPr marL="514350" indent="-514350">
              <a:buAutoNum type="arabicPeriod" startAt="4"/>
            </a:pPr>
            <a:r>
              <a:rPr lang="en-US" sz="2600" dirty="0"/>
              <a:t>Terminate if new node is close to threshold else repeat.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2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Checker Illustration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968C91-5FF6-48E4-93B9-5060A2776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51" y="2031597"/>
            <a:ext cx="6398254" cy="355902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B02F8F-392D-480A-AEDD-7134FEE997FA}"/>
              </a:ext>
            </a:extLst>
          </p:cNvPr>
          <p:cNvCxnSpPr>
            <a:cxnSpLocks/>
          </p:cNvCxnSpPr>
          <p:nvPr/>
        </p:nvCxnSpPr>
        <p:spPr>
          <a:xfrm>
            <a:off x="3647728" y="2420888"/>
            <a:ext cx="72008" cy="23042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CEF176-7FB3-40EB-A002-1E39062886D2}"/>
              </a:ext>
            </a:extLst>
          </p:cNvPr>
          <p:cNvCxnSpPr>
            <a:cxnSpLocks/>
          </p:cNvCxnSpPr>
          <p:nvPr/>
        </p:nvCxnSpPr>
        <p:spPr>
          <a:xfrm>
            <a:off x="3647728" y="2420888"/>
            <a:ext cx="43924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C61166C9-9EDF-47BF-AE00-89405005CB64}"/>
              </a:ext>
            </a:extLst>
          </p:cNvPr>
          <p:cNvCxnSpPr>
            <a:cxnSpLocks/>
          </p:cNvCxnSpPr>
          <p:nvPr/>
        </p:nvCxnSpPr>
        <p:spPr>
          <a:xfrm flipV="1">
            <a:off x="3719736" y="4725143"/>
            <a:ext cx="4392487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683E5F33-A1EC-4A2F-AE02-6B3B756C79FA}"/>
              </a:ext>
            </a:extLst>
          </p:cNvPr>
          <p:cNvCxnSpPr>
            <a:cxnSpLocks/>
          </p:cNvCxnSpPr>
          <p:nvPr/>
        </p:nvCxnSpPr>
        <p:spPr>
          <a:xfrm>
            <a:off x="8040215" y="2420887"/>
            <a:ext cx="72008" cy="23042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081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3569BEA2-B93F-4F7A-9CF9-C0837CB9D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606" y="1700808"/>
            <a:ext cx="3062659" cy="41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Solutions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C987FEE-9F26-47D2-BC90-E544C7241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27" y="1653755"/>
            <a:ext cx="3062659" cy="41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55154-8BF0-4679-A68F-071BD8AEAD30}"/>
              </a:ext>
            </a:extLst>
          </p:cNvPr>
          <p:cNvSpPr txBox="1"/>
          <p:nvPr/>
        </p:nvSpPr>
        <p:spPr>
          <a:xfrm>
            <a:off x="2497608" y="1797325"/>
            <a:ext cx="1158228" cy="2920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IN" sz="1000" dirty="0"/>
              <a:t>Scale:</a:t>
            </a:r>
          </a:p>
          <a:p>
            <a:r>
              <a:rPr lang="en-IN" sz="1000" dirty="0"/>
              <a:t>100 units = 10 mm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FA84A2-CA8C-4997-B89B-DB6DB3DC8348}"/>
              </a:ext>
            </a:extLst>
          </p:cNvPr>
          <p:cNvSpPr txBox="1"/>
          <p:nvPr/>
        </p:nvSpPr>
        <p:spPr>
          <a:xfrm>
            <a:off x="6333037" y="1844379"/>
            <a:ext cx="1158228" cy="2920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IN" sz="1000" dirty="0"/>
              <a:t>Scale:</a:t>
            </a:r>
          </a:p>
          <a:p>
            <a:r>
              <a:rPr lang="en-IN" sz="1000" dirty="0"/>
              <a:t>100 units = 10 mm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7AE5BB-6372-4512-8101-3E6ECCD40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740" y="1329679"/>
            <a:ext cx="4176464" cy="19071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C61679-AABE-4804-B58B-F7368465FDE9}"/>
              </a:ext>
            </a:extLst>
          </p:cNvPr>
          <p:cNvCxnSpPr/>
          <p:nvPr/>
        </p:nvCxnSpPr>
        <p:spPr>
          <a:xfrm>
            <a:off x="8389046" y="2974774"/>
            <a:ext cx="0" cy="7920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A92E1C-19BA-43DE-AE07-7B652D626FA5}"/>
              </a:ext>
            </a:extLst>
          </p:cNvPr>
          <p:cNvSpPr txBox="1"/>
          <p:nvPr/>
        </p:nvSpPr>
        <p:spPr>
          <a:xfrm>
            <a:off x="7956998" y="3910878"/>
            <a:ext cx="3456384" cy="13681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Each line in the graph corresponds to the above end-effector link.</a:t>
            </a:r>
          </a:p>
        </p:txBody>
      </p:sp>
    </p:spTree>
    <p:extLst>
      <p:ext uri="{BB962C8B-B14F-4D97-AF65-F5344CB8AC3E}">
        <p14:creationId xmlns:p14="http://schemas.microsoft.com/office/powerpoint/2010/main" val="3801834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261E-CEE3-48EC-A10C-A7AC70C0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Space Planner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D8F2-9141-4727-B598-16D7F4CD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395072"/>
            <a:ext cx="6624736" cy="4572469"/>
          </a:xfrm>
        </p:spPr>
        <p:txBody>
          <a:bodyPr/>
          <a:lstStyle/>
          <a:p>
            <a:r>
              <a:rPr lang="en-US" sz="2400" dirty="0"/>
              <a:t>The real challenge begins with the approach Pursued for Configuration Space Planner: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Use the end effector configuration from task space solution at each instant.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Coordinates captured by TS solution is a representation of collision free region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Identify a trajectory line and fit the remaining endoscope links to it at each instant.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High odds of these configurations to be collision free.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sz="28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FA9B-053C-4F9A-96AC-2F6414EE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225FD-E268-4D98-90E9-BEC6E0C7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72237DF-ADE6-49E8-BE50-57EB4D6D6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251400"/>
            <a:ext cx="4668009" cy="484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537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261E-CEE3-48EC-A10C-A7AC70C0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Start Reasoning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D8F2-9141-4727-B598-16D7F4CD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28" y="1700808"/>
            <a:ext cx="6624736" cy="4572469"/>
          </a:xfrm>
        </p:spPr>
        <p:txBody>
          <a:bodyPr/>
          <a:lstStyle/>
          <a:p>
            <a:endParaRPr lang="en-US" sz="1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A fixed start configuration was considered to generate the task space solution.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A skewed non-critical region start configuration results in a trajectory line which is not the center of collision free zone.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The plan between two configurations in non-critical region is less challenging.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sz="28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FA9B-053C-4F9A-96AC-2F6414EE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225FD-E268-4D98-90E9-BEC6E0C7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DB7FF2-7EA3-44D8-8AFD-C00FD502F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268760"/>
            <a:ext cx="4733790" cy="482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5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EB3F75-CD7C-4628-9E94-5D363A736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1" y="1804567"/>
            <a:ext cx="5664015" cy="45724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The goal of the project is to perform path planning for a hyper redundant robotic endoscope addressing the narrow passage problem in human knee.</a:t>
            </a:r>
          </a:p>
        </p:txBody>
      </p:sp>
      <p:pic>
        <p:nvPicPr>
          <p:cNvPr id="1026" name="Picture 2" descr="Knee Anatomy - Lyndon Bradley">
            <a:extLst>
              <a:ext uri="{FF2B5EF4-FFF2-40B4-BE49-F238E27FC236}">
                <a16:creationId xmlns:a16="http://schemas.microsoft.com/office/drawing/2014/main" id="{7F82AF2C-FBBE-4313-969C-5E4BEAD05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003" y="1804567"/>
            <a:ext cx="4225652" cy="316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51A4DC-2601-462F-8308-3A5243034DF8}"/>
              </a:ext>
            </a:extLst>
          </p:cNvPr>
          <p:cNvSpPr txBox="1"/>
          <p:nvPr/>
        </p:nvSpPr>
        <p:spPr>
          <a:xfrm>
            <a:off x="8688289" y="5122562"/>
            <a:ext cx="2448272" cy="4604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Ref. [1]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295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261E-CEE3-48EC-A10C-A7AC70C0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Trajectory 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D8F2-9141-4727-B598-16D7F4CD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73" y="1480148"/>
            <a:ext cx="6624736" cy="4572469"/>
          </a:xfrm>
        </p:spPr>
        <p:txBody>
          <a:bodyPr/>
          <a:lstStyle/>
          <a:p>
            <a:endParaRPr lang="en-US" sz="1200" dirty="0"/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Lines joining the endpoints, midpoints and start points of consecutive end-effector configurations in task space solution.</a:t>
            </a:r>
          </a:p>
          <a:p>
            <a:pPr marL="637196" lvl="1" indent="-4572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Versions of these lines at center of collision free zone.</a:t>
            </a:r>
          </a:p>
          <a:p>
            <a:pPr marL="637196" lvl="1" indent="-4572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Smoothened versions of these lines.</a:t>
            </a:r>
          </a:p>
          <a:p>
            <a:pPr marL="637196" lvl="1" indent="-4572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Simple splines not pursued as it could be difficult to obtain them in 3D and the dumber task space trajectory is pursued.</a:t>
            </a:r>
          </a:p>
          <a:p>
            <a:pPr marL="637196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sz="28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FA9B-053C-4F9A-96AC-2F6414EE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225FD-E268-4D98-90E9-BEC6E0C7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EEA62F5-C610-46B3-A8C4-834E22681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1340768"/>
            <a:ext cx="4759432" cy="485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541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F23F-C310-4D1F-9984-BA6FEE45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Endoscope Fitting Approach: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70C2D-545D-4E1F-B5AC-87156035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51DCE-B429-4414-9158-4488531E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6A62EA77-B917-4ACD-8046-B3D9870C6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32015"/>
            <a:ext cx="11400239" cy="1980219"/>
          </a:xfrm>
        </p:spPr>
        <p:txBody>
          <a:bodyPr/>
          <a:lstStyle/>
          <a:p>
            <a:endParaRPr lang="en-US" sz="1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Joint limits are used and instantaneous angle change is not a constraint.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Checkpoint for fitting implemented to avoid curling.</a:t>
            </a:r>
          </a:p>
        </p:txBody>
      </p: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EFC6C9F3-67AF-4D52-A0FD-5018A9495E9E}"/>
              </a:ext>
            </a:extLst>
          </p:cNvPr>
          <p:cNvCxnSpPr>
            <a:cxnSpLocks/>
          </p:cNvCxnSpPr>
          <p:nvPr/>
        </p:nvCxnSpPr>
        <p:spPr>
          <a:xfrm flipV="1">
            <a:off x="1127448" y="2636912"/>
            <a:ext cx="8352928" cy="1584176"/>
          </a:xfrm>
          <a:prstGeom prst="curvedConnector3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66FFB5F-7235-47C6-A079-46FA0368BD2B}"/>
              </a:ext>
            </a:extLst>
          </p:cNvPr>
          <p:cNvCxnSpPr/>
          <p:nvPr/>
        </p:nvCxnSpPr>
        <p:spPr>
          <a:xfrm>
            <a:off x="1703512" y="4221088"/>
            <a:ext cx="1296144" cy="7920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C61D658-3581-4A43-B9BA-DE8917AA5420}"/>
              </a:ext>
            </a:extLst>
          </p:cNvPr>
          <p:cNvCxnSpPr>
            <a:cxnSpLocks/>
          </p:cNvCxnSpPr>
          <p:nvPr/>
        </p:nvCxnSpPr>
        <p:spPr>
          <a:xfrm flipH="1" flipV="1">
            <a:off x="2999656" y="5013176"/>
            <a:ext cx="1152128" cy="1440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781A73C7-BABD-4F57-84B3-6D58B9E4F132}"/>
              </a:ext>
            </a:extLst>
          </p:cNvPr>
          <p:cNvCxnSpPr>
            <a:cxnSpLocks/>
          </p:cNvCxnSpPr>
          <p:nvPr/>
        </p:nvCxnSpPr>
        <p:spPr>
          <a:xfrm>
            <a:off x="2855640" y="4869160"/>
            <a:ext cx="360040" cy="144016"/>
          </a:xfrm>
          <a:prstGeom prst="curvedConnector3">
            <a:avLst>
              <a:gd name="adj1" fmla="val 95957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8DDAA13-A014-4D3D-8983-5D457BA18570}"/>
              </a:ext>
            </a:extLst>
          </p:cNvPr>
          <p:cNvCxnSpPr>
            <a:cxnSpLocks/>
          </p:cNvCxnSpPr>
          <p:nvPr/>
        </p:nvCxnSpPr>
        <p:spPr>
          <a:xfrm flipV="1">
            <a:off x="2999656" y="4437112"/>
            <a:ext cx="1152128" cy="5760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6C047F-A8C3-46AA-862F-BFDD8E4F7CF3}"/>
              </a:ext>
            </a:extLst>
          </p:cNvPr>
          <p:cNvCxnSpPr>
            <a:cxnSpLocks/>
          </p:cNvCxnSpPr>
          <p:nvPr/>
        </p:nvCxnSpPr>
        <p:spPr>
          <a:xfrm flipH="1">
            <a:off x="2927648" y="5013176"/>
            <a:ext cx="72008" cy="10081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3D6A04-05DB-4123-819E-42AB44862553}"/>
              </a:ext>
            </a:extLst>
          </p:cNvPr>
          <p:cNvCxnSpPr>
            <a:cxnSpLocks/>
          </p:cNvCxnSpPr>
          <p:nvPr/>
        </p:nvCxnSpPr>
        <p:spPr>
          <a:xfrm flipV="1">
            <a:off x="2999656" y="4437112"/>
            <a:ext cx="1152128" cy="57606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Circle: Hollow 114">
            <a:extLst>
              <a:ext uri="{FF2B5EF4-FFF2-40B4-BE49-F238E27FC236}">
                <a16:creationId xmlns:a16="http://schemas.microsoft.com/office/drawing/2014/main" id="{AD74C883-5625-42BA-BCF0-BC922396FFC3}"/>
              </a:ext>
            </a:extLst>
          </p:cNvPr>
          <p:cNvSpPr/>
          <p:nvPr/>
        </p:nvSpPr>
        <p:spPr>
          <a:xfrm>
            <a:off x="2891644" y="4005064"/>
            <a:ext cx="216024" cy="216024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C1A23C1-4E28-47F2-BF75-F9FEE965D096}"/>
              </a:ext>
            </a:extLst>
          </p:cNvPr>
          <p:cNvCxnSpPr>
            <a:cxnSpLocks/>
          </p:cNvCxnSpPr>
          <p:nvPr/>
        </p:nvCxnSpPr>
        <p:spPr>
          <a:xfrm flipV="1">
            <a:off x="4187788" y="3212976"/>
            <a:ext cx="36004" cy="12241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D136BFB-D3CC-41D9-88E7-019DCFCB04A6}"/>
              </a:ext>
            </a:extLst>
          </p:cNvPr>
          <p:cNvCxnSpPr>
            <a:cxnSpLocks/>
          </p:cNvCxnSpPr>
          <p:nvPr/>
        </p:nvCxnSpPr>
        <p:spPr>
          <a:xfrm>
            <a:off x="4187788" y="4437112"/>
            <a:ext cx="900100" cy="6480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A7E5C79-A7BE-4961-B753-DBB920941CC5}"/>
              </a:ext>
            </a:extLst>
          </p:cNvPr>
          <p:cNvCxnSpPr>
            <a:cxnSpLocks/>
          </p:cNvCxnSpPr>
          <p:nvPr/>
        </p:nvCxnSpPr>
        <p:spPr>
          <a:xfrm flipV="1">
            <a:off x="4170506" y="3599656"/>
            <a:ext cx="845374" cy="8374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1C60F51-1906-4059-AFB4-996AD5AA4D04}"/>
              </a:ext>
            </a:extLst>
          </p:cNvPr>
          <p:cNvCxnSpPr>
            <a:cxnSpLocks/>
          </p:cNvCxnSpPr>
          <p:nvPr/>
        </p:nvCxnSpPr>
        <p:spPr>
          <a:xfrm>
            <a:off x="2999656" y="5013176"/>
            <a:ext cx="1044116" cy="36004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026CB6F-4EE9-4C35-96BB-D4962A061ACA}"/>
              </a:ext>
            </a:extLst>
          </p:cNvPr>
          <p:cNvCxnSpPr/>
          <p:nvPr/>
        </p:nvCxnSpPr>
        <p:spPr>
          <a:xfrm flipV="1">
            <a:off x="2999656" y="4941168"/>
            <a:ext cx="1152128" cy="7200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83747557-DA93-4BB6-9B46-8570FDA1A161}"/>
              </a:ext>
            </a:extLst>
          </p:cNvPr>
          <p:cNvCxnSpPr>
            <a:cxnSpLocks/>
          </p:cNvCxnSpPr>
          <p:nvPr/>
        </p:nvCxnSpPr>
        <p:spPr>
          <a:xfrm flipV="1">
            <a:off x="3971764" y="4293096"/>
            <a:ext cx="324036" cy="216024"/>
          </a:xfrm>
          <a:prstGeom prst="curvedConnector3">
            <a:avLst>
              <a:gd name="adj1" fmla="val 23125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3463296-DA16-469B-9334-7038E92F20A5}"/>
              </a:ext>
            </a:extLst>
          </p:cNvPr>
          <p:cNvSpPr/>
          <p:nvPr/>
        </p:nvSpPr>
        <p:spPr>
          <a:xfrm>
            <a:off x="4062494" y="3825044"/>
            <a:ext cx="216024" cy="216024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8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F71C-3B9D-4BB8-8B3C-030C6B22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 Explained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EE52B-E9CF-4604-B93C-C6BF9213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50CB1-3063-48CD-94C8-B8C3F2CC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22</a:t>
            </a:fld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6488FD-DC04-46C5-9D49-0515AA260B11}"/>
              </a:ext>
            </a:extLst>
          </p:cNvPr>
          <p:cNvCxnSpPr>
            <a:cxnSpLocks/>
          </p:cNvCxnSpPr>
          <p:nvPr/>
        </p:nvCxnSpPr>
        <p:spPr>
          <a:xfrm flipV="1">
            <a:off x="5375920" y="3140969"/>
            <a:ext cx="2088232" cy="4294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03641E-EB35-441A-89C1-0670B0CCC14E}"/>
              </a:ext>
            </a:extLst>
          </p:cNvPr>
          <p:cNvCxnSpPr>
            <a:cxnSpLocks/>
          </p:cNvCxnSpPr>
          <p:nvPr/>
        </p:nvCxnSpPr>
        <p:spPr>
          <a:xfrm>
            <a:off x="7464152" y="3140968"/>
            <a:ext cx="2592288" cy="11955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2BCAB5DA-FCE3-46DD-AFFF-989044C66AEC}"/>
              </a:ext>
            </a:extLst>
          </p:cNvPr>
          <p:cNvSpPr/>
          <p:nvPr/>
        </p:nvSpPr>
        <p:spPr>
          <a:xfrm>
            <a:off x="1735721" y="4656199"/>
            <a:ext cx="216024" cy="216024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5420B425-246B-432C-9385-8A11B51315E6}"/>
              </a:ext>
            </a:extLst>
          </p:cNvPr>
          <p:cNvSpPr/>
          <p:nvPr/>
        </p:nvSpPr>
        <p:spPr>
          <a:xfrm>
            <a:off x="3329603" y="3387342"/>
            <a:ext cx="216024" cy="216024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DB1A9C24-1E19-43B5-A04D-4CB7BEB694BC}"/>
              </a:ext>
            </a:extLst>
          </p:cNvPr>
          <p:cNvSpPr/>
          <p:nvPr/>
        </p:nvSpPr>
        <p:spPr>
          <a:xfrm>
            <a:off x="5128043" y="4442716"/>
            <a:ext cx="216024" cy="216024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99A0D907-D33A-454D-AE3A-AA0EE0704D6A}"/>
              </a:ext>
            </a:extLst>
          </p:cNvPr>
          <p:cNvSpPr/>
          <p:nvPr/>
        </p:nvSpPr>
        <p:spPr>
          <a:xfrm>
            <a:off x="7179625" y="4103394"/>
            <a:ext cx="216024" cy="216024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0D9085FF-CBE8-4C28-846B-E6A5E5F8153C}"/>
              </a:ext>
            </a:extLst>
          </p:cNvPr>
          <p:cNvSpPr/>
          <p:nvPr/>
        </p:nvSpPr>
        <p:spPr>
          <a:xfrm>
            <a:off x="9659675" y="3938794"/>
            <a:ext cx="216024" cy="216024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53667BB2-331B-4E4E-BC15-9FB4F829E3EA}"/>
              </a:ext>
            </a:extLst>
          </p:cNvPr>
          <p:cNvSpPr/>
          <p:nvPr/>
        </p:nvSpPr>
        <p:spPr>
          <a:xfrm>
            <a:off x="5269588" y="3477080"/>
            <a:ext cx="216024" cy="216024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D8964C6F-4873-469B-9090-5169BABAEBEB}"/>
              </a:ext>
            </a:extLst>
          </p:cNvPr>
          <p:cNvSpPr/>
          <p:nvPr/>
        </p:nvSpPr>
        <p:spPr>
          <a:xfrm>
            <a:off x="7320885" y="3024739"/>
            <a:ext cx="216024" cy="216024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CAF48BE8-E188-4DEB-8212-D074A944B181}"/>
              </a:ext>
            </a:extLst>
          </p:cNvPr>
          <p:cNvSpPr/>
          <p:nvPr/>
        </p:nvSpPr>
        <p:spPr>
          <a:xfrm>
            <a:off x="9948428" y="3139682"/>
            <a:ext cx="216024" cy="216024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139CC6-7D63-4E6A-82C8-78E8AC1EB3EE}"/>
              </a:ext>
            </a:extLst>
          </p:cNvPr>
          <p:cNvCxnSpPr>
            <a:cxnSpLocks/>
          </p:cNvCxnSpPr>
          <p:nvPr/>
        </p:nvCxnSpPr>
        <p:spPr>
          <a:xfrm flipV="1">
            <a:off x="1843733" y="3480434"/>
            <a:ext cx="1595562" cy="12986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7F4F64-1AB1-4112-A2C7-29AA49F7A9DD}"/>
              </a:ext>
            </a:extLst>
          </p:cNvPr>
          <p:cNvCxnSpPr>
            <a:cxnSpLocks/>
          </p:cNvCxnSpPr>
          <p:nvPr/>
        </p:nvCxnSpPr>
        <p:spPr>
          <a:xfrm>
            <a:off x="3445967" y="3480432"/>
            <a:ext cx="1821706" cy="108517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79DF4CE-E6F4-4518-A553-C0F1206C6ABC}"/>
              </a:ext>
            </a:extLst>
          </p:cNvPr>
          <p:cNvCxnSpPr>
            <a:cxnSpLocks/>
          </p:cNvCxnSpPr>
          <p:nvPr/>
        </p:nvCxnSpPr>
        <p:spPr>
          <a:xfrm flipV="1">
            <a:off x="5267673" y="4185085"/>
            <a:ext cx="1979734" cy="3805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B9D41F-C8B0-4BA7-8E50-69037BFD2A85}"/>
              </a:ext>
            </a:extLst>
          </p:cNvPr>
          <p:cNvCxnSpPr>
            <a:cxnSpLocks/>
          </p:cNvCxnSpPr>
          <p:nvPr/>
        </p:nvCxnSpPr>
        <p:spPr>
          <a:xfrm flipV="1">
            <a:off x="7247407" y="4046806"/>
            <a:ext cx="2520280" cy="1325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CEBF0A6-A78D-4B62-9886-5737985CD14D}"/>
              </a:ext>
            </a:extLst>
          </p:cNvPr>
          <p:cNvCxnSpPr>
            <a:cxnSpLocks/>
          </p:cNvCxnSpPr>
          <p:nvPr/>
        </p:nvCxnSpPr>
        <p:spPr>
          <a:xfrm>
            <a:off x="3431704" y="3480433"/>
            <a:ext cx="1944216" cy="900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D53C19-E61D-496A-8F4B-87FAAD964F3F}"/>
              </a:ext>
            </a:extLst>
          </p:cNvPr>
          <p:cNvCxnSpPr>
            <a:cxnSpLocks/>
          </p:cNvCxnSpPr>
          <p:nvPr/>
        </p:nvCxnSpPr>
        <p:spPr>
          <a:xfrm>
            <a:off x="3476245" y="3525438"/>
            <a:ext cx="1988757" cy="587638"/>
          </a:xfrm>
          <a:prstGeom prst="line">
            <a:avLst/>
          </a:prstGeom>
          <a:ln w="9525" cap="flat" cmpd="sng" algn="ctr">
            <a:solidFill>
              <a:srgbClr val="00AAB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8808057-526F-4EC7-9403-91CC0F06123F}"/>
              </a:ext>
            </a:extLst>
          </p:cNvPr>
          <p:cNvCxnSpPr>
            <a:cxnSpLocks/>
          </p:cNvCxnSpPr>
          <p:nvPr/>
        </p:nvCxnSpPr>
        <p:spPr>
          <a:xfrm flipV="1">
            <a:off x="5465002" y="3721832"/>
            <a:ext cx="2187707" cy="406670"/>
          </a:xfrm>
          <a:prstGeom prst="line">
            <a:avLst/>
          </a:prstGeom>
          <a:ln w="9525" cap="flat" cmpd="sng" algn="ctr">
            <a:solidFill>
              <a:srgbClr val="00AAB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4A3701-4B5D-4ABD-89E8-EF9F1574DEF8}"/>
              </a:ext>
            </a:extLst>
          </p:cNvPr>
          <p:cNvCxnSpPr>
            <a:cxnSpLocks/>
          </p:cNvCxnSpPr>
          <p:nvPr/>
        </p:nvCxnSpPr>
        <p:spPr>
          <a:xfrm>
            <a:off x="7620492" y="3717577"/>
            <a:ext cx="2223476" cy="64590"/>
          </a:xfrm>
          <a:prstGeom prst="line">
            <a:avLst/>
          </a:prstGeom>
          <a:ln w="9525" cap="flat" cmpd="sng" algn="ctr">
            <a:solidFill>
              <a:srgbClr val="00AAB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5AAD9A-909A-40BA-9396-1502E26CA3A5}"/>
              </a:ext>
            </a:extLst>
          </p:cNvPr>
          <p:cNvCxnSpPr>
            <a:cxnSpLocks/>
          </p:cNvCxnSpPr>
          <p:nvPr/>
        </p:nvCxnSpPr>
        <p:spPr>
          <a:xfrm>
            <a:off x="3476245" y="3480431"/>
            <a:ext cx="1944216" cy="308609"/>
          </a:xfrm>
          <a:prstGeom prst="line">
            <a:avLst/>
          </a:prstGeom>
          <a:ln w="9525" cap="flat" cmpd="sng" algn="ctr">
            <a:solidFill>
              <a:srgbClr val="00AAB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F66D929-B04F-4B13-98AA-966AC80FCD65}"/>
              </a:ext>
            </a:extLst>
          </p:cNvPr>
          <p:cNvCxnSpPr>
            <a:cxnSpLocks/>
          </p:cNvCxnSpPr>
          <p:nvPr/>
        </p:nvCxnSpPr>
        <p:spPr>
          <a:xfrm flipV="1">
            <a:off x="5450739" y="3426428"/>
            <a:ext cx="2166201" cy="362612"/>
          </a:xfrm>
          <a:prstGeom prst="line">
            <a:avLst/>
          </a:prstGeom>
          <a:ln w="9525" cap="flat" cmpd="sng" algn="ctr">
            <a:solidFill>
              <a:srgbClr val="00AAB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137DEA-44C5-4BAB-B1BA-0E7C0A15E314}"/>
              </a:ext>
            </a:extLst>
          </p:cNvPr>
          <p:cNvCxnSpPr>
            <a:cxnSpLocks/>
          </p:cNvCxnSpPr>
          <p:nvPr/>
        </p:nvCxnSpPr>
        <p:spPr>
          <a:xfrm>
            <a:off x="7608168" y="3416801"/>
            <a:ext cx="2367492" cy="190933"/>
          </a:xfrm>
          <a:prstGeom prst="line">
            <a:avLst/>
          </a:prstGeom>
          <a:ln w="9525" cap="flat" cmpd="sng" algn="ctr">
            <a:solidFill>
              <a:srgbClr val="00AAB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51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261E-CEE3-48EC-A10C-A7AC70C0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Handle Collisions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D8F2-9141-4727-B598-16D7F4CD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7" y="1642431"/>
            <a:ext cx="6624736" cy="4572469"/>
          </a:xfrm>
        </p:spPr>
        <p:txBody>
          <a:bodyPr/>
          <a:lstStyle/>
          <a:p>
            <a:endParaRPr lang="en-US" sz="1200" dirty="0"/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Alternate Approaches need to be worked on when we reach a collision configuration.</a:t>
            </a:r>
          </a:p>
          <a:p>
            <a:pPr marL="637196" lvl="1" indent="-4572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Every current configuration is translated to the next task space configuration before computing new configuration.</a:t>
            </a:r>
          </a:p>
          <a:p>
            <a:pPr marL="637196" lvl="1" indent="-4572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Collision can be checked in advance for this configuration and if collision is found we can look for other options.</a:t>
            </a:r>
          </a:p>
          <a:p>
            <a:endParaRPr lang="en-US" sz="28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FA9B-053C-4F9A-96AC-2F6414EE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225FD-E268-4D98-90E9-BEC6E0C7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333CDD-FC23-4762-9F1D-264ECA1B9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526" y="1268760"/>
            <a:ext cx="4693478" cy="478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348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261E-CEE3-48EC-A10C-A7AC70C0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8568953" cy="755936"/>
          </a:xfrm>
        </p:spPr>
        <p:txBody>
          <a:bodyPr/>
          <a:lstStyle/>
          <a:p>
            <a:r>
              <a:rPr lang="en-US" dirty="0"/>
              <a:t>Sliding Current Solution to Next Instant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D8F2-9141-4727-B598-16D7F4CD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523405"/>
            <a:ext cx="11017224" cy="4317824"/>
          </a:xfrm>
        </p:spPr>
        <p:txBody>
          <a:bodyPr/>
          <a:lstStyle/>
          <a:p>
            <a:r>
              <a:rPr lang="en-US" dirty="0"/>
              <a:t>Sliding current configuration space to next task space solution and checking for collision in advance:</a:t>
            </a:r>
          </a:p>
          <a:p>
            <a:endParaRPr lang="en-US" sz="28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FA9B-053C-4F9A-96AC-2F6414EE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225FD-E268-4D98-90E9-BEC6E0C7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24</a:t>
            </a:fld>
            <a:endParaRPr lang="en-GB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DA74D88-AF4A-480A-A5D9-E1585BC2F2CC}"/>
              </a:ext>
            </a:extLst>
          </p:cNvPr>
          <p:cNvCxnSpPr>
            <a:cxnSpLocks/>
          </p:cNvCxnSpPr>
          <p:nvPr/>
        </p:nvCxnSpPr>
        <p:spPr>
          <a:xfrm flipV="1">
            <a:off x="1019436" y="2420888"/>
            <a:ext cx="8352928" cy="1584176"/>
          </a:xfrm>
          <a:prstGeom prst="curvedConnector3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79E99E-65AF-4001-BF12-D3AEA0766D76}"/>
              </a:ext>
            </a:extLst>
          </p:cNvPr>
          <p:cNvCxnSpPr>
            <a:cxnSpLocks/>
          </p:cNvCxnSpPr>
          <p:nvPr/>
        </p:nvCxnSpPr>
        <p:spPr>
          <a:xfrm>
            <a:off x="1595500" y="4005064"/>
            <a:ext cx="1296144" cy="7920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36AF636-6FD8-4998-B7C5-75EEBDFC4DA8}"/>
              </a:ext>
            </a:extLst>
          </p:cNvPr>
          <p:cNvCxnSpPr>
            <a:cxnSpLocks/>
          </p:cNvCxnSpPr>
          <p:nvPr/>
        </p:nvCxnSpPr>
        <p:spPr>
          <a:xfrm>
            <a:off x="2718375" y="4662127"/>
            <a:ext cx="328536" cy="89990"/>
          </a:xfrm>
          <a:prstGeom prst="curvedConnector3">
            <a:avLst>
              <a:gd name="adj1" fmla="val 6546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701FD6-C5EB-4D78-B027-41E43228DD2C}"/>
              </a:ext>
            </a:extLst>
          </p:cNvPr>
          <p:cNvCxnSpPr>
            <a:cxnSpLocks/>
          </p:cNvCxnSpPr>
          <p:nvPr/>
        </p:nvCxnSpPr>
        <p:spPr>
          <a:xfrm flipV="1">
            <a:off x="2891644" y="4527102"/>
            <a:ext cx="1359151" cy="2700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7001FB-979A-4BE0-8147-97C5AD3E3BC5}"/>
              </a:ext>
            </a:extLst>
          </p:cNvPr>
          <p:cNvCxnSpPr>
            <a:cxnSpLocks/>
          </p:cNvCxnSpPr>
          <p:nvPr/>
        </p:nvCxnSpPr>
        <p:spPr>
          <a:xfrm flipV="1">
            <a:off x="4248990" y="3848223"/>
            <a:ext cx="1044116" cy="6798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896F4CE-0CA4-474A-82FC-FA16C5A128F5}"/>
              </a:ext>
            </a:extLst>
          </p:cNvPr>
          <p:cNvCxnSpPr>
            <a:cxnSpLocks/>
          </p:cNvCxnSpPr>
          <p:nvPr/>
        </p:nvCxnSpPr>
        <p:spPr>
          <a:xfrm flipV="1">
            <a:off x="4187788" y="4401089"/>
            <a:ext cx="236276" cy="126013"/>
          </a:xfrm>
          <a:prstGeom prst="curvedConnector3">
            <a:avLst>
              <a:gd name="adj1" fmla="val -8051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67A78F-80CB-4656-BA93-A1FFDAFB79B7}"/>
              </a:ext>
            </a:extLst>
          </p:cNvPr>
          <p:cNvCxnSpPr>
            <a:cxnSpLocks/>
          </p:cNvCxnSpPr>
          <p:nvPr/>
        </p:nvCxnSpPr>
        <p:spPr>
          <a:xfrm>
            <a:off x="2153562" y="3981547"/>
            <a:ext cx="1458162" cy="671589"/>
          </a:xfrm>
          <a:prstGeom prst="line">
            <a:avLst/>
          </a:prstGeom>
          <a:ln w="9525" cap="flat" cmpd="sng" algn="ctr">
            <a:solidFill>
              <a:srgbClr val="A0364E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1531D26-18A3-4304-90D0-B81CA6DAF227}"/>
              </a:ext>
            </a:extLst>
          </p:cNvPr>
          <p:cNvCxnSpPr>
            <a:cxnSpLocks/>
          </p:cNvCxnSpPr>
          <p:nvPr/>
        </p:nvCxnSpPr>
        <p:spPr>
          <a:xfrm flipV="1">
            <a:off x="3566393" y="4383086"/>
            <a:ext cx="1359151" cy="270050"/>
          </a:xfrm>
          <a:prstGeom prst="line">
            <a:avLst/>
          </a:prstGeom>
          <a:ln w="9525" cap="flat" cmpd="sng" algn="ctr">
            <a:solidFill>
              <a:srgbClr val="A0364E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2D307CE-461E-42B6-95D4-C2FAB733791B}"/>
              </a:ext>
            </a:extLst>
          </p:cNvPr>
          <p:cNvCxnSpPr>
            <a:cxnSpLocks/>
          </p:cNvCxnSpPr>
          <p:nvPr/>
        </p:nvCxnSpPr>
        <p:spPr>
          <a:xfrm flipV="1">
            <a:off x="4897519" y="3715561"/>
            <a:ext cx="1044116" cy="679823"/>
          </a:xfrm>
          <a:prstGeom prst="line">
            <a:avLst/>
          </a:prstGeom>
          <a:ln w="9525" cap="flat" cmpd="sng" algn="ctr">
            <a:solidFill>
              <a:srgbClr val="A0364E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230E1D2C-55B4-4E7E-A5D7-33F61C0AE0A5}"/>
              </a:ext>
            </a:extLst>
          </p:cNvPr>
          <p:cNvCxnSpPr>
            <a:cxnSpLocks/>
          </p:cNvCxnSpPr>
          <p:nvPr/>
        </p:nvCxnSpPr>
        <p:spPr>
          <a:xfrm>
            <a:off x="3406951" y="4527102"/>
            <a:ext cx="331805" cy="75668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8CC4F983-3E3F-481E-9838-43AC2B9C903E}"/>
              </a:ext>
            </a:extLst>
          </p:cNvPr>
          <p:cNvCxnSpPr>
            <a:cxnSpLocks/>
          </p:cNvCxnSpPr>
          <p:nvPr/>
        </p:nvCxnSpPr>
        <p:spPr>
          <a:xfrm flipV="1">
            <a:off x="4807406" y="4281468"/>
            <a:ext cx="236276" cy="126013"/>
          </a:xfrm>
          <a:prstGeom prst="curvedConnector3">
            <a:avLst>
              <a:gd name="adj1" fmla="val -8051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6" name="Circle: Hollow 2075">
            <a:extLst>
              <a:ext uri="{FF2B5EF4-FFF2-40B4-BE49-F238E27FC236}">
                <a16:creationId xmlns:a16="http://schemas.microsoft.com/office/drawing/2014/main" id="{DBC808DB-999F-45B3-A104-5E0F84F185EE}"/>
              </a:ext>
            </a:extLst>
          </p:cNvPr>
          <p:cNvSpPr/>
          <p:nvPr/>
        </p:nvSpPr>
        <p:spPr>
          <a:xfrm>
            <a:off x="5736459" y="3228341"/>
            <a:ext cx="1980220" cy="2106254"/>
          </a:xfrm>
          <a:prstGeom prst="don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48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F71C-3B9D-4BB8-8B3C-030C6B22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 Stack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4C24-7186-4DF6-9022-5FCDB996D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7" y="1430797"/>
            <a:ext cx="11040267" cy="648073"/>
          </a:xfrm>
        </p:spPr>
        <p:txBody>
          <a:bodyPr/>
          <a:lstStyle/>
          <a:p>
            <a:r>
              <a:rPr lang="en-US" dirty="0"/>
              <a:t>Checking discretization stack of configurations for collision in next instant: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EE52B-E9CF-4604-B93C-C6BF9213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50CB1-3063-48CD-94C8-B8C3F2CC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3685D732-9B59-40FD-A82C-1DE73C454B19}"/>
              </a:ext>
            </a:extLst>
          </p:cNvPr>
          <p:cNvSpPr/>
          <p:nvPr/>
        </p:nvSpPr>
        <p:spPr>
          <a:xfrm>
            <a:off x="9854828" y="2270499"/>
            <a:ext cx="1980220" cy="2106254"/>
          </a:xfrm>
          <a:prstGeom prst="don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2DAD17-0486-40E5-9694-5312C9AAB0B1}"/>
              </a:ext>
            </a:extLst>
          </p:cNvPr>
          <p:cNvCxnSpPr>
            <a:cxnSpLocks/>
          </p:cNvCxnSpPr>
          <p:nvPr/>
        </p:nvCxnSpPr>
        <p:spPr>
          <a:xfrm flipV="1">
            <a:off x="3760922" y="4088612"/>
            <a:ext cx="2088232" cy="4294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0A86CA-E60F-4462-97B6-2CCB85ED7056}"/>
              </a:ext>
            </a:extLst>
          </p:cNvPr>
          <p:cNvCxnSpPr>
            <a:cxnSpLocks/>
          </p:cNvCxnSpPr>
          <p:nvPr/>
        </p:nvCxnSpPr>
        <p:spPr>
          <a:xfrm>
            <a:off x="5849154" y="4088611"/>
            <a:ext cx="2592288" cy="11955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591FCEA2-63D7-4F5E-BFC6-93DA68A93048}"/>
              </a:ext>
            </a:extLst>
          </p:cNvPr>
          <p:cNvSpPr/>
          <p:nvPr/>
        </p:nvSpPr>
        <p:spPr>
          <a:xfrm>
            <a:off x="114051" y="5606383"/>
            <a:ext cx="216024" cy="216024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33" name="Circle: Hollow 32">
            <a:extLst>
              <a:ext uri="{FF2B5EF4-FFF2-40B4-BE49-F238E27FC236}">
                <a16:creationId xmlns:a16="http://schemas.microsoft.com/office/drawing/2014/main" id="{67EF38EC-E2AF-4359-8DAC-58469464051B}"/>
              </a:ext>
            </a:extLst>
          </p:cNvPr>
          <p:cNvSpPr/>
          <p:nvPr/>
        </p:nvSpPr>
        <p:spPr>
          <a:xfrm>
            <a:off x="1714605" y="4334985"/>
            <a:ext cx="216024" cy="216024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35" name="Circle: Hollow 34">
            <a:extLst>
              <a:ext uri="{FF2B5EF4-FFF2-40B4-BE49-F238E27FC236}">
                <a16:creationId xmlns:a16="http://schemas.microsoft.com/office/drawing/2014/main" id="{6BDA2F0D-BF09-4252-82C0-B23A38B1AB98}"/>
              </a:ext>
            </a:extLst>
          </p:cNvPr>
          <p:cNvSpPr/>
          <p:nvPr/>
        </p:nvSpPr>
        <p:spPr>
          <a:xfrm>
            <a:off x="3513045" y="5390359"/>
            <a:ext cx="216024" cy="216024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39" name="Circle: Hollow 38">
            <a:extLst>
              <a:ext uri="{FF2B5EF4-FFF2-40B4-BE49-F238E27FC236}">
                <a16:creationId xmlns:a16="http://schemas.microsoft.com/office/drawing/2014/main" id="{FE0CC4CC-EC32-4076-B872-E0E860D5CBD6}"/>
              </a:ext>
            </a:extLst>
          </p:cNvPr>
          <p:cNvSpPr/>
          <p:nvPr/>
        </p:nvSpPr>
        <p:spPr>
          <a:xfrm>
            <a:off x="5564627" y="5051037"/>
            <a:ext cx="216024" cy="216024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0C4C0A05-B9C5-40E9-9521-055523FE730A}"/>
              </a:ext>
            </a:extLst>
          </p:cNvPr>
          <p:cNvSpPr/>
          <p:nvPr/>
        </p:nvSpPr>
        <p:spPr>
          <a:xfrm>
            <a:off x="8044677" y="4886437"/>
            <a:ext cx="216024" cy="216024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4D425ACA-C338-49CB-B134-A040E6275874}"/>
              </a:ext>
            </a:extLst>
          </p:cNvPr>
          <p:cNvSpPr/>
          <p:nvPr/>
        </p:nvSpPr>
        <p:spPr>
          <a:xfrm>
            <a:off x="3654590" y="4424723"/>
            <a:ext cx="216024" cy="216024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1A5D9EE5-DAFE-48A4-8970-CCDBD6FA06D5}"/>
              </a:ext>
            </a:extLst>
          </p:cNvPr>
          <p:cNvSpPr/>
          <p:nvPr/>
        </p:nvSpPr>
        <p:spPr>
          <a:xfrm>
            <a:off x="5705887" y="3972382"/>
            <a:ext cx="216024" cy="216024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51" name="Circle: Hollow 50">
            <a:extLst>
              <a:ext uri="{FF2B5EF4-FFF2-40B4-BE49-F238E27FC236}">
                <a16:creationId xmlns:a16="http://schemas.microsoft.com/office/drawing/2014/main" id="{BDF3A104-8C6E-444C-BCA2-C4D94556A44F}"/>
              </a:ext>
            </a:extLst>
          </p:cNvPr>
          <p:cNvSpPr/>
          <p:nvPr/>
        </p:nvSpPr>
        <p:spPr>
          <a:xfrm>
            <a:off x="8333430" y="4087325"/>
            <a:ext cx="216024" cy="216024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0C7CB3B-172F-4B6E-920C-96475E63EB12}"/>
              </a:ext>
            </a:extLst>
          </p:cNvPr>
          <p:cNvCxnSpPr>
            <a:cxnSpLocks/>
          </p:cNvCxnSpPr>
          <p:nvPr/>
        </p:nvCxnSpPr>
        <p:spPr>
          <a:xfrm flipV="1">
            <a:off x="228735" y="4428077"/>
            <a:ext cx="1595562" cy="12986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48319E7-0805-4624-98DC-09CA7DCE04CF}"/>
              </a:ext>
            </a:extLst>
          </p:cNvPr>
          <p:cNvCxnSpPr>
            <a:cxnSpLocks/>
          </p:cNvCxnSpPr>
          <p:nvPr/>
        </p:nvCxnSpPr>
        <p:spPr>
          <a:xfrm>
            <a:off x="1830969" y="4428075"/>
            <a:ext cx="1821706" cy="108517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AB219C-90A7-4B73-B6D2-80A7A70DDE3B}"/>
              </a:ext>
            </a:extLst>
          </p:cNvPr>
          <p:cNvCxnSpPr>
            <a:cxnSpLocks/>
          </p:cNvCxnSpPr>
          <p:nvPr/>
        </p:nvCxnSpPr>
        <p:spPr>
          <a:xfrm flipV="1">
            <a:off x="3652675" y="5132728"/>
            <a:ext cx="1979734" cy="3805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FCF859-614C-42C8-81CD-99F3AF7068D1}"/>
              </a:ext>
            </a:extLst>
          </p:cNvPr>
          <p:cNvCxnSpPr>
            <a:cxnSpLocks/>
          </p:cNvCxnSpPr>
          <p:nvPr/>
        </p:nvCxnSpPr>
        <p:spPr>
          <a:xfrm flipV="1">
            <a:off x="5632409" y="4994449"/>
            <a:ext cx="2520280" cy="1325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9AE1747-E60A-491C-B36B-3EEBAC9FD80A}"/>
              </a:ext>
            </a:extLst>
          </p:cNvPr>
          <p:cNvCxnSpPr>
            <a:cxnSpLocks/>
          </p:cNvCxnSpPr>
          <p:nvPr/>
        </p:nvCxnSpPr>
        <p:spPr>
          <a:xfrm>
            <a:off x="1816706" y="4428076"/>
            <a:ext cx="1944216" cy="900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DA17CA-A217-4270-BC0F-905250010579}"/>
              </a:ext>
            </a:extLst>
          </p:cNvPr>
          <p:cNvCxnSpPr>
            <a:cxnSpLocks/>
          </p:cNvCxnSpPr>
          <p:nvPr/>
        </p:nvCxnSpPr>
        <p:spPr>
          <a:xfrm>
            <a:off x="1861247" y="4473081"/>
            <a:ext cx="1988757" cy="587638"/>
          </a:xfrm>
          <a:prstGeom prst="line">
            <a:avLst/>
          </a:prstGeom>
          <a:ln w="9525" cap="flat" cmpd="sng" algn="ctr">
            <a:solidFill>
              <a:srgbClr val="00AAB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6ACD834-D8C6-4DB1-8784-43A13D378ECA}"/>
              </a:ext>
            </a:extLst>
          </p:cNvPr>
          <p:cNvCxnSpPr>
            <a:cxnSpLocks/>
          </p:cNvCxnSpPr>
          <p:nvPr/>
        </p:nvCxnSpPr>
        <p:spPr>
          <a:xfrm flipV="1">
            <a:off x="3850004" y="4669475"/>
            <a:ext cx="2187707" cy="406670"/>
          </a:xfrm>
          <a:prstGeom prst="line">
            <a:avLst/>
          </a:prstGeom>
          <a:ln w="9525" cap="flat" cmpd="sng" algn="ctr">
            <a:solidFill>
              <a:srgbClr val="00AAB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9F1F1D3-3C26-4D3F-896A-B63872480534}"/>
              </a:ext>
            </a:extLst>
          </p:cNvPr>
          <p:cNvCxnSpPr>
            <a:cxnSpLocks/>
          </p:cNvCxnSpPr>
          <p:nvPr/>
        </p:nvCxnSpPr>
        <p:spPr>
          <a:xfrm>
            <a:off x="6005494" y="4665220"/>
            <a:ext cx="2223476" cy="64590"/>
          </a:xfrm>
          <a:prstGeom prst="line">
            <a:avLst/>
          </a:prstGeom>
          <a:ln w="9525" cap="flat" cmpd="sng" algn="ctr">
            <a:solidFill>
              <a:srgbClr val="00AAB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BFC49F0-A3FD-4232-A77B-2D63FB018492}"/>
              </a:ext>
            </a:extLst>
          </p:cNvPr>
          <p:cNvCxnSpPr>
            <a:cxnSpLocks/>
          </p:cNvCxnSpPr>
          <p:nvPr/>
        </p:nvCxnSpPr>
        <p:spPr>
          <a:xfrm>
            <a:off x="1861247" y="4428074"/>
            <a:ext cx="1944216" cy="308609"/>
          </a:xfrm>
          <a:prstGeom prst="line">
            <a:avLst/>
          </a:prstGeom>
          <a:ln w="9525" cap="flat" cmpd="sng" algn="ctr">
            <a:solidFill>
              <a:srgbClr val="00AAB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E1212F9-1AF2-40D6-98D5-589F52994A94}"/>
              </a:ext>
            </a:extLst>
          </p:cNvPr>
          <p:cNvCxnSpPr>
            <a:cxnSpLocks/>
          </p:cNvCxnSpPr>
          <p:nvPr/>
        </p:nvCxnSpPr>
        <p:spPr>
          <a:xfrm flipV="1">
            <a:off x="3835741" y="4374071"/>
            <a:ext cx="2166201" cy="362612"/>
          </a:xfrm>
          <a:prstGeom prst="line">
            <a:avLst/>
          </a:prstGeom>
          <a:ln w="9525" cap="flat" cmpd="sng" algn="ctr">
            <a:solidFill>
              <a:srgbClr val="00AAB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58F2E8-E655-49A6-A72C-10D1AC151F76}"/>
              </a:ext>
            </a:extLst>
          </p:cNvPr>
          <p:cNvCxnSpPr>
            <a:cxnSpLocks/>
          </p:cNvCxnSpPr>
          <p:nvPr/>
        </p:nvCxnSpPr>
        <p:spPr>
          <a:xfrm>
            <a:off x="5993170" y="4364444"/>
            <a:ext cx="2367492" cy="190933"/>
          </a:xfrm>
          <a:prstGeom prst="line">
            <a:avLst/>
          </a:prstGeom>
          <a:ln w="9525" cap="flat" cmpd="sng" algn="ctr">
            <a:solidFill>
              <a:srgbClr val="00AAB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2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3 -0.00439 0.00834 -0.00972 0.01302 -0.01296 C 0.01771 -0.0162 0.02279 -0.01759 0.02761 -0.01944 C 0.03959 -0.0243 0.06537 -0.03078 0.08151 -0.04282 C 0.11198 -0.06574 0.07344 -0.04027 0.10326 -0.05578 C 0.10977 -0.05902 0.12227 -0.06736 0.12227 -0.06736 C 0.12318 -0.06898 0.12396 -0.07129 0.12513 -0.07245 C 0.12722 -0.07453 0.12943 -0.07546 0.13164 -0.07638 C 0.13555 -0.07824 0.14271 -0.08148 0.14623 -0.08148 L 0.14779 -0.08148 " pathEditMode="relative" ptsTypes="AAAAAAAAA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3 -0.00439 0.00834 -0.00972 0.01302 -0.01296 C 0.01771 -0.0162 0.02279 -0.01759 0.02761 -0.01944 C 0.03959 -0.0243 0.06537 -0.03078 0.08151 -0.04282 C 0.11198 -0.06574 0.07344 -0.04027 0.10326 -0.05578 C 0.10977 -0.05902 0.12227 -0.06736 0.12227 -0.06736 C 0.12318 -0.06898 0.12396 -0.07129 0.12513 -0.07245 C 0.12722 -0.07453 0.12943 -0.07546 0.13164 -0.07638 C 0.13555 -0.07824 0.14271 -0.08148 0.14623 -0.08148 L 0.14779 -0.08148 " pathEditMode="relative" ptsTypes="AAAAAAAAA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3 -0.00439 0.00834 -0.00972 0.01302 -0.01296 C 0.01771 -0.0162 0.02279 -0.01759 0.02761 -0.01944 C 0.03959 -0.0243 0.06537 -0.03078 0.08151 -0.04282 C 0.11198 -0.06574 0.07344 -0.04027 0.10326 -0.05578 C 0.10977 -0.05902 0.12227 -0.06736 0.12227 -0.06736 C 0.12318 -0.06898 0.12396 -0.07129 0.12513 -0.07245 C 0.12722 -0.07453 0.12943 -0.07546 0.13164 -0.07638 C 0.13555 -0.07824 0.14271 -0.08148 0.14623 -0.08148 L 0.14779 -0.08148 " pathEditMode="relative" ptsTypes="AAAAAAAAA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3 -0.00439 0.00834 -0.00972 0.01302 -0.01296 C 0.01771 -0.0162 0.02279 -0.01759 0.02761 -0.01944 C 0.03959 -0.0243 0.06537 -0.03078 0.08151 -0.04282 C 0.11198 -0.06574 0.07344 -0.04027 0.10326 -0.05578 C 0.10977 -0.05902 0.12227 -0.06736 0.12227 -0.06736 C 0.12318 -0.06898 0.12396 -0.07129 0.12513 -0.07245 C 0.12722 -0.07453 0.12943 -0.07546 0.13164 -0.07638 C 0.13555 -0.07824 0.14271 -0.08148 0.14623 -0.08148 L 0.14779 -0.08148 " pathEditMode="relative" ptsTypes="AAAAAAAAA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3 -0.00439 0.00834 -0.00972 0.01302 -0.01296 C 0.01771 -0.0162 0.02279 -0.01759 0.02761 -0.01944 C 0.03959 -0.0243 0.06537 -0.03078 0.08151 -0.04282 C 0.11198 -0.06574 0.07344 -0.04027 0.10326 -0.05578 C 0.10977 -0.05902 0.12227 -0.06736 0.12227 -0.06736 C 0.12318 -0.06898 0.12396 -0.07129 0.12513 -0.07245 C 0.12722 -0.07453 0.12943 -0.07546 0.13164 -0.07638 C 0.13555 -0.07824 0.14271 -0.08148 0.14623 -0.08148 L 0.14779 -0.08148 " pathEditMode="relative" ptsTypes="AAAAAAAAA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3 -0.00439 0.00834 -0.00972 0.01302 -0.01296 C 0.01771 -0.0162 0.02279 -0.01759 0.02761 -0.01944 C 0.03959 -0.0243 0.06537 -0.03078 0.08151 -0.04282 C 0.11198 -0.06574 0.07344 -0.04027 0.10326 -0.05578 C 0.10977 -0.05902 0.12227 -0.06736 0.12227 -0.06736 C 0.12318 -0.06898 0.12396 -0.07129 0.12513 -0.07245 C 0.12722 -0.07453 0.12943 -0.07546 0.13164 -0.07638 C 0.13555 -0.07824 0.14271 -0.08148 0.14623 -0.08148 L 0.14779 -0.08148 " pathEditMode="relative" ptsTypes="AAAAAAAAA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3 -0.00439 0.00834 -0.00972 0.01302 -0.01296 C 0.01771 -0.0162 0.02279 -0.01759 0.02761 -0.01944 C 0.03959 -0.0243 0.06537 -0.03078 0.08151 -0.04282 C 0.11198 -0.06574 0.07344 -0.04027 0.10326 -0.05578 C 0.10977 -0.05902 0.12227 -0.06736 0.12227 -0.06736 C 0.12318 -0.06898 0.12396 -0.07129 0.12513 -0.07245 C 0.12722 -0.07453 0.12943 -0.07546 0.13164 -0.07638 C 0.13555 -0.07824 0.14271 -0.08148 0.14623 -0.08148 L 0.14779 -0.08148 " pathEditMode="relative" ptsTypes="AAAAAAAAAAA">
                                      <p:cBhvr>
                                        <p:cTn id="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3 -0.00439 0.00834 -0.00972 0.01302 -0.01296 C 0.01771 -0.0162 0.02279 -0.01759 0.02761 -0.01944 C 0.03959 -0.0243 0.06537 -0.03078 0.08151 -0.04282 C 0.11198 -0.06574 0.07344 -0.04027 0.10326 -0.05578 C 0.10977 -0.05902 0.12227 -0.06736 0.12227 -0.06736 C 0.12318 -0.06898 0.12396 -0.07129 0.12513 -0.07245 C 0.12722 -0.07453 0.12943 -0.07546 0.13164 -0.07638 C 0.13555 -0.07824 0.14271 -0.08148 0.14623 -0.08148 L 0.14779 -0.08148 " pathEditMode="relative" ptsTypes="AAAAAAAAAAA">
                                      <p:cBhvr>
                                        <p:cTn id="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3 -0.00439 0.00834 -0.00972 0.01302 -0.01296 C 0.01771 -0.0162 0.02279 -0.01759 0.02761 -0.01944 C 0.03959 -0.0243 0.06537 -0.03078 0.08151 -0.04282 C 0.11198 -0.06574 0.07344 -0.04027 0.10326 -0.05578 C 0.10977 -0.05902 0.12227 -0.06736 0.12227 -0.06736 C 0.12318 -0.06898 0.12396 -0.07129 0.12513 -0.07245 C 0.12722 -0.07453 0.12943 -0.07546 0.13164 -0.07638 C 0.13555 -0.07824 0.14271 -0.08148 0.14623 -0.08148 L 0.14779 -0.08148 " pathEditMode="relative" ptsTypes="AAAAAAAAAAA">
                                      <p:cBhvr>
                                        <p:cTn id="2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3 -0.00439 0.00834 -0.00972 0.01302 -0.01296 C 0.01771 -0.0162 0.02279 -0.01759 0.02761 -0.01944 C 0.03959 -0.0243 0.06537 -0.03078 0.08151 -0.04282 C 0.11198 -0.06574 0.07344 -0.04027 0.10326 -0.05578 C 0.10977 -0.05902 0.12227 -0.06736 0.12227 -0.06736 C 0.12318 -0.06898 0.12396 -0.07129 0.12513 -0.07245 C 0.12722 -0.07453 0.12943 -0.07546 0.13164 -0.07638 C 0.13555 -0.07824 0.14271 -0.08148 0.14623 -0.08148 L 0.14779 -0.08148 " pathEditMode="relative" ptsTypes="AAAAAAAAAAA">
                                      <p:cBhvr>
                                        <p:cTn id="2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3 -0.00439 0.00834 -0.00972 0.01302 -0.01296 C 0.01771 -0.0162 0.02279 -0.01759 0.02761 -0.01944 C 0.03959 -0.0243 0.06537 -0.03078 0.08151 -0.04282 C 0.11198 -0.06574 0.07344 -0.04027 0.10326 -0.05578 C 0.10977 -0.05902 0.12227 -0.06736 0.12227 -0.06736 C 0.12318 -0.06898 0.12396 -0.07129 0.12513 -0.07245 C 0.12722 -0.07453 0.12943 -0.07546 0.13164 -0.07638 C 0.13555 -0.07824 0.14271 -0.08148 0.14623 -0.08148 L 0.14779 -0.08148 " pathEditMode="relative" ptsTypes="AAAAAAAAAAA">
                                      <p:cBhvr>
                                        <p:cTn id="2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3 -0.00439 0.00834 -0.00972 0.01302 -0.01296 C 0.01771 -0.0162 0.02279 -0.01759 0.02761 -0.01944 C 0.03959 -0.0243 0.06537 -0.03078 0.08151 -0.04282 C 0.11198 -0.06574 0.07344 -0.04027 0.10326 -0.05578 C 0.10977 -0.05902 0.12227 -0.06736 0.12227 -0.06736 C 0.12318 -0.06898 0.12396 -0.07129 0.12513 -0.07245 C 0.12722 -0.07453 0.12943 -0.07546 0.13164 -0.07638 C 0.13555 -0.07824 0.14271 -0.08148 0.14623 -0.08148 L 0.14779 -0.08148 " pathEditMode="relative" ptsTypes="AAAAAAAAAAA">
                                      <p:cBhvr>
                                        <p:cTn id="2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3 -0.00439 0.00834 -0.00972 0.01302 -0.01296 C 0.01771 -0.0162 0.02279 -0.01759 0.02761 -0.01944 C 0.03959 -0.0243 0.06537 -0.03078 0.08151 -0.04282 C 0.11198 -0.06574 0.07344 -0.04027 0.10326 -0.05578 C 0.10977 -0.05902 0.12227 -0.06736 0.12227 -0.06736 C 0.12318 -0.06898 0.12396 -0.07129 0.12513 -0.07245 C 0.12722 -0.07453 0.12943 -0.07546 0.13164 -0.07638 C 0.13555 -0.07824 0.14271 -0.08148 0.14623 -0.08148 L 0.14779 -0.08148 " pathEditMode="relative" ptsTypes="AAAAAAAAAAA">
                                      <p:cBhvr>
                                        <p:cTn id="3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3 -0.00439 0.00834 -0.00972 0.01302 -0.01296 C 0.01771 -0.0162 0.02279 -0.01759 0.02761 -0.01944 C 0.03959 -0.0243 0.06537 -0.03078 0.08151 -0.04282 C 0.11198 -0.06574 0.07344 -0.04027 0.10326 -0.05578 C 0.10977 -0.05902 0.12227 -0.06736 0.12227 -0.06736 C 0.12318 -0.06898 0.12396 -0.07129 0.12513 -0.07245 C 0.12722 -0.07453 0.12943 -0.07546 0.13164 -0.07638 C 0.13555 -0.07824 0.14271 -0.08148 0.14623 -0.08148 L 0.14779 -0.08148 " pathEditMode="relative" ptsTypes="AAAAAAAAAAA">
                                      <p:cBhvr>
                                        <p:cTn id="3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3 -0.00439 0.00834 -0.00972 0.01302 -0.01296 C 0.01771 -0.0162 0.02279 -0.01759 0.02761 -0.01944 C 0.03959 -0.0243 0.06537 -0.03078 0.08151 -0.04282 C 0.11198 -0.06574 0.07344 -0.04027 0.10326 -0.05578 C 0.10977 -0.05902 0.12227 -0.06736 0.12227 -0.06736 C 0.12318 -0.06898 0.12396 -0.07129 0.12513 -0.07245 C 0.12722 -0.07453 0.12943 -0.07546 0.13164 -0.07638 C 0.13555 -0.07824 0.14271 -0.08148 0.14623 -0.08148 L 0.14779 -0.08148 " pathEditMode="relative" ptsTypes="AAAAAAAAAAA">
                                      <p:cBhvr>
                                        <p:cTn id="3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3 -0.00439 0.00834 -0.00972 0.01302 -0.01296 C 0.01771 -0.0162 0.02279 -0.01759 0.02761 -0.01944 C 0.03959 -0.0243 0.06537 -0.03078 0.08151 -0.04282 C 0.11198 -0.06574 0.07344 -0.04027 0.10326 -0.05578 C 0.10977 -0.05902 0.12227 -0.06736 0.12227 -0.06736 C 0.12318 -0.06898 0.12396 -0.07129 0.12513 -0.07245 C 0.12722 -0.07453 0.12943 -0.07546 0.13164 -0.07638 C 0.13555 -0.07824 0.14271 -0.08148 0.14623 -0.08148 L 0.14779 -0.08148 " pathEditMode="relative" ptsTypes="AAAAAAAAAAA">
                                      <p:cBhvr>
                                        <p:cTn id="3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3 -0.00439 0.00834 -0.00972 0.01302 -0.01296 C 0.01771 -0.0162 0.02279 -0.01759 0.02761 -0.01944 C 0.03959 -0.0243 0.06537 -0.03078 0.08151 -0.04282 C 0.11198 -0.06574 0.07344 -0.04027 0.10326 -0.05578 C 0.10977 -0.05902 0.12227 -0.06736 0.12227 -0.06736 C 0.12318 -0.06898 0.12396 -0.07129 0.12513 -0.07245 C 0.12722 -0.07453 0.12943 -0.07546 0.13164 -0.07638 C 0.13555 -0.07824 0.14271 -0.08148 0.14623 -0.08148 L 0.14779 -0.08148 " pathEditMode="relative" ptsTypes="AAAAAAAAAAA">
                                      <p:cBhvr>
                                        <p:cTn id="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3 -0.00439 0.00834 -0.00972 0.01302 -0.01296 C 0.01771 -0.0162 0.02279 -0.01759 0.02761 -0.01944 C 0.03959 -0.0243 0.06537 -0.03078 0.08151 -0.04282 C 0.11198 -0.06574 0.07344 -0.04027 0.10326 -0.05578 C 0.10977 -0.05902 0.12227 -0.06736 0.12227 -0.06736 C 0.12318 -0.06898 0.12396 -0.07129 0.12513 -0.07245 C 0.12722 -0.07453 0.12943 -0.07546 0.13164 -0.07638 C 0.13555 -0.07824 0.14271 -0.08148 0.14623 -0.08148 L 0.14779 -0.08148 " pathEditMode="relative" ptsTypes="AAAAAAAAAAA">
                                      <p:cBhvr>
                                        <p:cTn id="4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3 -0.00439 0.00834 -0.00972 0.01302 -0.01296 C 0.01771 -0.0162 0.02279 -0.01759 0.02761 -0.01944 C 0.03959 -0.0243 0.06537 -0.03078 0.08151 -0.04282 C 0.11198 -0.06574 0.07344 -0.04027 0.10326 -0.05578 C 0.10977 -0.05902 0.12227 -0.06736 0.12227 -0.06736 C 0.12318 -0.06898 0.12396 -0.07129 0.12513 -0.07245 C 0.12722 -0.07453 0.12943 -0.07546 0.13164 -0.07638 C 0.13555 -0.07824 0.14271 -0.08148 0.14623 -0.08148 L 0.14779 -0.08148 " pathEditMode="relative" ptsTypes="AAAAAAAAAAA">
                                      <p:cBhvr>
                                        <p:cTn id="4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3 -0.00439 0.00834 -0.00972 0.01302 -0.01296 C 0.01771 -0.0162 0.02279 -0.01759 0.02761 -0.01944 C 0.03959 -0.0243 0.06537 -0.03078 0.08151 -0.04282 C 0.11198 -0.06574 0.07344 -0.04027 0.10326 -0.05578 C 0.10977 -0.05902 0.12227 -0.06736 0.12227 -0.06736 C 0.12318 -0.06898 0.12396 -0.07129 0.12513 -0.07245 C 0.12722 -0.07453 0.12943 -0.07546 0.13164 -0.07638 C 0.13555 -0.07824 0.14271 -0.08148 0.14623 -0.08148 L 0.14779 -0.08148 " pathEditMode="relative" ptsTypes="AAAAAAAAAAA">
                                      <p:cBhvr>
                                        <p:cTn id="4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3 -0.00439 0.00834 -0.00972 0.01302 -0.01296 C 0.01771 -0.0162 0.02279 -0.01759 0.02761 -0.01944 C 0.03959 -0.0243 0.06537 -0.03078 0.08151 -0.04282 C 0.11198 -0.06574 0.07344 -0.04027 0.10326 -0.05578 C 0.10977 -0.05902 0.12227 -0.06736 0.12227 -0.06736 C 0.12318 -0.06898 0.12396 -0.07129 0.12513 -0.07245 C 0.12722 -0.07453 0.12943 -0.07546 0.13164 -0.07638 C 0.13555 -0.07824 0.14271 -0.08148 0.14623 -0.08148 L 0.14779 -0.08148 " pathEditMode="relative" ptsTypes="AAAAAAAAAAA">
                                      <p:cBhvr>
                                        <p:cTn id="4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9" grpId="0" animBg="1"/>
      <p:bldP spid="41" grpId="0" animBg="1"/>
      <p:bldP spid="43" grpId="0" animBg="1"/>
      <p:bldP spid="43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261E-CEE3-48EC-A10C-A7AC70C0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 to Handle Collision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D8F2-9141-4727-B598-16D7F4CD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840320"/>
            <a:ext cx="6624736" cy="4572469"/>
          </a:xfrm>
        </p:spPr>
        <p:txBody>
          <a:bodyPr/>
          <a:lstStyle/>
          <a:p>
            <a:endParaRPr lang="en-US" sz="1200" dirty="0"/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Fitting the midpoint of the links to the trajectory line rather than the endpoint.</a:t>
            </a:r>
          </a:p>
          <a:p>
            <a:pPr marL="637196" lvl="1" indent="-4572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Testing with other trajectory line options along the link length which better represent collision free zone.</a:t>
            </a:r>
          </a:p>
          <a:p>
            <a:endParaRPr lang="en-US" dirty="0"/>
          </a:p>
          <a:p>
            <a:endParaRPr lang="en-US" sz="28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FA9B-053C-4F9A-96AC-2F6414EE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225FD-E268-4D98-90E9-BEC6E0C7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85485F-2E11-4AAA-A8A4-FEE4B3899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1412776"/>
            <a:ext cx="4608512" cy="469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052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89ABBF-CDB8-47C7-A30C-20AC5FB89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98" y="1777806"/>
            <a:ext cx="10848528" cy="43394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BFE004-8B8A-4656-BD1E-51B23938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525CD-38B6-4ACF-B583-0738931A9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Planned Paths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89014-DE81-4031-9291-366102FD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27C76-B2B2-405F-BBE1-F84EAE1A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128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F02542-78DC-4C78-B7D2-AA7CED2A6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3" y="1520827"/>
            <a:ext cx="10752632" cy="4835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BFE004-8B8A-4656-BD1E-51B23938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525CD-38B6-4ACF-B583-0738931A9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Planned Paths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89014-DE81-4031-9291-366102FD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27C76-B2B2-405F-BBE1-F84EAE1A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463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341C22-469C-469C-8A92-68EA8E0422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461616"/>
            <a:ext cx="10679416" cy="480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4594D7-7C1D-4446-B672-2704912C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B1C3-9AA8-4FE2-A27D-749DF27C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Planned Paths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A0CA4-1082-4764-BE75-69549B2A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904A1-D6E4-4EAE-88B0-D0B2B969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3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772816"/>
            <a:ext cx="6024319" cy="4572469"/>
          </a:xfrm>
        </p:spPr>
        <p:txBody>
          <a:bodyPr/>
          <a:lstStyle/>
          <a:p>
            <a:r>
              <a:rPr lang="en-US" dirty="0" err="1"/>
              <a:t>Kalotay</a:t>
            </a:r>
            <a:r>
              <a:rPr lang="en-US" dirty="0"/>
              <a:t>, 2021: “Path Planning for Hyper-Redundant Surgical Robots” </a:t>
            </a:r>
            <a:r>
              <a:rPr lang="en-US" baseline="30000" dirty="0"/>
              <a:t>[2]</a:t>
            </a:r>
          </a:p>
          <a:p>
            <a:endParaRPr lang="en-US" sz="180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RRT BIROMED was simulated to solve the narrow passage problem.</a:t>
            </a:r>
          </a:p>
          <a:p>
            <a:pPr marL="522896" lvl="1" indent="-34290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 Couldn’t outperform other algorithms.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5B42E-8D82-40FD-9BE8-4A36978AC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1844824"/>
            <a:ext cx="4315119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09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E004-8B8A-4656-BD1E-51B23938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525CD-38B6-4ACF-B583-0738931A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804567"/>
            <a:ext cx="11040267" cy="4572469"/>
          </a:xfrm>
        </p:spPr>
        <p:txBody>
          <a:bodyPr/>
          <a:lstStyle/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400 Collision free end configurations were synthesized in the task space for a fixed start configuration outside the knee opening</a:t>
            </a:r>
          </a:p>
          <a:p>
            <a:pPr marL="637196" lvl="1" indent="-4572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Task Space Planner has good success rate of 79 % for these cases.</a:t>
            </a:r>
          </a:p>
          <a:p>
            <a:pPr marL="637196" lvl="1" indent="-4572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It can be increased further by increasing number of maximum iterations which is currently at 125000.</a:t>
            </a:r>
          </a:p>
          <a:p>
            <a:pPr marL="637196" lvl="1" indent="-4572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Configuration space planner has a low success rate of 42 % for successful task space solutions.</a:t>
            </a:r>
          </a:p>
          <a:p>
            <a:pPr marL="637196" lvl="1" indent="-4572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Usage of different trajectory lines didn’t vary the success rate by much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89014-DE81-4031-9291-366102FD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27C76-B2B2-405F-BBE1-F84EAE1A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337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20BE-760A-4713-BB07-80700EA5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F38AC-0BD9-4593-B755-89E6D645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7" y="1556792"/>
            <a:ext cx="11040267" cy="4572469"/>
          </a:xfrm>
        </p:spPr>
        <p:txBody>
          <a:bodyPr/>
          <a:lstStyle/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The configuration space planner was effectively mostly working only for one’s which were too close to the knee opening or straight trajectories.</a:t>
            </a:r>
          </a:p>
          <a:p>
            <a:pPr marL="637196" lvl="1" indent="-4572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The trajectory line used in configuration space planner is not effectively capturing collision free region.</a:t>
            </a:r>
          </a:p>
          <a:p>
            <a:pPr marL="637196" lvl="1" indent="-45720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The method of fitting is instantaneously aligning to the best possible configuration.</a:t>
            </a:r>
          </a:p>
          <a:p>
            <a:pPr marL="637196" lvl="1" indent="-45720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The approach taken doesn’t factor in odds of getting into collision configuration in future configurations due to current action.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BD756-B233-49C7-964F-3E809AC0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CE17B-5593-405E-BD9B-0774CDE2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790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297F-7CC8-4C32-9873-C3DF73F7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to Motivation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2BAC0-A943-427D-BB84-7F3BEA10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3486A-377C-44CE-A3DD-DCEC2799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99B241-64C9-45CE-B382-960505A49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7" y="1628800"/>
            <a:ext cx="7397779" cy="4572469"/>
          </a:xfrm>
        </p:spPr>
        <p:txBody>
          <a:bodyPr/>
          <a:lstStyle/>
          <a:p>
            <a:endParaRPr lang="en-US" sz="1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The bottom up approach helped us effectively visualize the algorithm.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We could understand the consequences of trying simplistic approaches to stay in collision free zone.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We could conceptualize simple solutions for handling collisions by interpreting from the 2D simulations.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32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9DA2-740A-4096-8C3A-3F7F60A0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E5C86-5424-41EE-A86A-ABF10A3B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96" y="1700808"/>
            <a:ext cx="6456103" cy="4572469"/>
          </a:xfrm>
        </p:spPr>
        <p:txBody>
          <a:bodyPr/>
          <a:lstStyle/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Try to utilize the entire information of collision free area rather than sticking to a line.</a:t>
            </a:r>
          </a:p>
          <a:p>
            <a:pPr marL="637196" lvl="1" indent="-4572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Divide solutions with collision into separate pieces and use sampling approaches to replace the solution pieces with collision.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821CA-8FAA-454B-94D9-49C01688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0D4CF-4064-4FC3-8D87-418026B1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33</a:t>
            </a:fld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AC20372-63B0-4B46-B7B2-28AEA4949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251400"/>
            <a:ext cx="4668009" cy="484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069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9DA2-740A-4096-8C3A-3F7F60A0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E5C86-5424-41EE-A86A-ABF10A3B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7" y="1251400"/>
            <a:ext cx="6456103" cy="4572469"/>
          </a:xfrm>
        </p:spPr>
        <p:txBody>
          <a:bodyPr/>
          <a:lstStyle/>
          <a:p>
            <a:pPr marL="637196" lvl="1" indent="-4572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lvl="1" indent="0">
              <a:buNone/>
            </a:pPr>
            <a:r>
              <a:rPr lang="en-US" dirty="0"/>
              <a:t>Alternate approaches:</a:t>
            </a:r>
          </a:p>
          <a:p>
            <a:pPr lvl="1" indent="0">
              <a:buNone/>
            </a:pPr>
            <a:endParaRPr lang="en-US" sz="1400" dirty="0"/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Use recursive dynamic programming methods which factor in the chances of getting into collision in the future for current action.</a:t>
            </a:r>
          </a:p>
          <a:p>
            <a:pPr marL="637196" lvl="1" indent="-4572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Restructure the problem as an optimization problem which optimizes between fitting to collision free zone and proximity to target configuration.</a:t>
            </a:r>
          </a:p>
          <a:p>
            <a:pPr marL="637196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821CA-8FAA-454B-94D9-49C01688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0D4CF-4064-4FC3-8D87-418026B1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34</a:t>
            </a:fld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AC20372-63B0-4B46-B7B2-28AEA4949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251400"/>
            <a:ext cx="4668009" cy="484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938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35</a:t>
            </a:fld>
            <a:endParaRPr lang="en-GB" dirty="0"/>
          </a:p>
        </p:txBody>
      </p:sp>
      <p:cxnSp>
        <p:nvCxnSpPr>
          <p:cNvPr id="7" name="Gerade Verbindung 21"/>
          <p:cNvCxnSpPr/>
          <p:nvPr/>
        </p:nvCxnSpPr>
        <p:spPr>
          <a:xfrm>
            <a:off x="575736" y="1163258"/>
            <a:ext cx="8328576" cy="0"/>
          </a:xfrm>
          <a:prstGeom prst="line">
            <a:avLst/>
          </a:prstGeom>
          <a:ln w="19050">
            <a:solidFill>
              <a:srgbClr val="00AD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24"/>
          <p:cNvSpPr/>
          <p:nvPr/>
        </p:nvSpPr>
        <p:spPr>
          <a:xfrm>
            <a:off x="702670" y="384771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23962" indent="-1523962" algn="ctr"/>
            <a:r>
              <a:rPr lang="de-CH" dirty="0"/>
              <a:t>Nicolas Gerig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04" y="2368244"/>
            <a:ext cx="1008301" cy="1474025"/>
          </a:xfrm>
          <a:prstGeom prst="rect">
            <a:avLst/>
          </a:prstGeom>
        </p:spPr>
      </p:pic>
      <p:cxnSp>
        <p:nvCxnSpPr>
          <p:cNvPr id="12" name="Gerade Verbindung 21"/>
          <p:cNvCxnSpPr/>
          <p:nvPr/>
        </p:nvCxnSpPr>
        <p:spPr>
          <a:xfrm>
            <a:off x="575736" y="1163258"/>
            <a:ext cx="8328576" cy="0"/>
          </a:xfrm>
          <a:prstGeom prst="line">
            <a:avLst/>
          </a:prstGeom>
          <a:ln w="19050">
            <a:solidFill>
              <a:srgbClr val="00AD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26"/>
          <p:cNvCxnSpPr/>
          <p:nvPr/>
        </p:nvCxnSpPr>
        <p:spPr>
          <a:xfrm>
            <a:off x="9098099" y="1160749"/>
            <a:ext cx="2520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575736" y="5482421"/>
            <a:ext cx="4566547" cy="576045"/>
          </a:xfrm>
        </p:spPr>
        <p:txBody>
          <a:bodyPr/>
          <a:lstStyle/>
          <a:p>
            <a:pPr marL="90486" algn="just">
              <a:lnSpc>
                <a:spcPct val="100000"/>
              </a:lnSpc>
              <a:tabLst>
                <a:tab pos="1793830" algn="l"/>
              </a:tabLst>
            </a:pPr>
            <a:r>
              <a:rPr lang="en-GB" b="1" dirty="0">
                <a:latin typeface="+mj-lt"/>
                <a:ea typeface="+mj-ea"/>
                <a:cs typeface="+mj-cs"/>
              </a:rPr>
              <a:t>Funding:</a:t>
            </a:r>
          </a:p>
          <a:p>
            <a:pPr marL="2063699" indent="-2063699"/>
            <a:endParaRPr lang="en-GB" sz="1400" dirty="0"/>
          </a:p>
          <a:p>
            <a:pPr marL="2063699" indent="-2063699"/>
            <a:endParaRPr lang="en-GB" sz="1400" dirty="0"/>
          </a:p>
        </p:txBody>
      </p:sp>
      <p:sp>
        <p:nvSpPr>
          <p:cNvPr id="17" name="Rechteck 25"/>
          <p:cNvSpPr/>
          <p:nvPr/>
        </p:nvSpPr>
        <p:spPr>
          <a:xfrm>
            <a:off x="7390376" y="3880740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23962" indent="-1523962" algn="ctr"/>
            <a:r>
              <a:rPr lang="de-CH" dirty="0"/>
              <a:t>Manuela Eugster</a:t>
            </a:r>
          </a:p>
        </p:txBody>
      </p:sp>
      <p:sp>
        <p:nvSpPr>
          <p:cNvPr id="18" name="Rechteck 16"/>
          <p:cNvSpPr/>
          <p:nvPr/>
        </p:nvSpPr>
        <p:spPr>
          <a:xfrm>
            <a:off x="4845101" y="3854341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dirty="0"/>
              <a:t>Prof. Georg Rauter	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2378222"/>
            <a:ext cx="1009652" cy="147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"/>
          <a:stretch/>
        </p:blipFill>
        <p:spPr>
          <a:xfrm>
            <a:off x="7848004" y="2411210"/>
            <a:ext cx="1065545" cy="1468797"/>
          </a:xfrm>
          <a:prstGeom prst="rect">
            <a:avLst/>
          </a:prstGeom>
        </p:spPr>
      </p:pic>
      <p:sp>
        <p:nvSpPr>
          <p:cNvPr id="22" name="Rechteck 18"/>
          <p:cNvSpPr/>
          <p:nvPr/>
        </p:nvSpPr>
        <p:spPr>
          <a:xfrm>
            <a:off x="2770813" y="3880007"/>
            <a:ext cx="1685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24000" indent="-1524000" algn="ctr">
              <a:lnSpc>
                <a:spcPct val="100000"/>
              </a:lnSpc>
            </a:pPr>
            <a:r>
              <a:rPr lang="de-CH" dirty="0"/>
              <a:t>Murali Karnam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415" y="5442236"/>
            <a:ext cx="2196402" cy="6564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526" y="2384415"/>
            <a:ext cx="1009652" cy="1476000"/>
          </a:xfrm>
          <a:prstGeom prst="rect">
            <a:avLst/>
          </a:prstGeom>
        </p:spPr>
      </p:pic>
      <p:pic>
        <p:nvPicPr>
          <p:cNvPr id="1030" name="Picture 6" descr="Zsombor KALOTAY | ETH Zurich, Zürich | ETH Zürich | Department of Computer  Science">
            <a:extLst>
              <a:ext uri="{FF2B5EF4-FFF2-40B4-BE49-F238E27FC236}">
                <a16:creationId xmlns:a16="http://schemas.microsoft.com/office/drawing/2014/main" id="{36F1F3E3-F173-49DF-A6D8-647CA29AA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43" y="2411211"/>
            <a:ext cx="1447321" cy="146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eck 25">
            <a:extLst>
              <a:ext uri="{FF2B5EF4-FFF2-40B4-BE49-F238E27FC236}">
                <a16:creationId xmlns:a16="http://schemas.microsoft.com/office/drawing/2014/main" id="{BDB594A2-397C-4649-AA97-B873B8B4E7F5}"/>
              </a:ext>
            </a:extLst>
          </p:cNvPr>
          <p:cNvSpPr/>
          <p:nvPr/>
        </p:nvSpPr>
        <p:spPr>
          <a:xfrm>
            <a:off x="9551793" y="3883128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23962" indent="-1523962" algn="ctr"/>
            <a:r>
              <a:rPr lang="de-CH" dirty="0"/>
              <a:t>Zsombor Kalotay</a:t>
            </a:r>
          </a:p>
        </p:txBody>
      </p:sp>
    </p:spTree>
    <p:extLst>
      <p:ext uri="{BB962C8B-B14F-4D97-AF65-F5344CB8AC3E}">
        <p14:creationId xmlns:p14="http://schemas.microsoft.com/office/powerpoint/2010/main" val="2871733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95600" y="404813"/>
            <a:ext cx="9120669" cy="755936"/>
          </a:xfrm>
          <a:prstGeom prst="rect">
            <a:avLst/>
          </a:prstGeom>
        </p:spPr>
        <p:txBody>
          <a:bodyPr anchor="ctr"/>
          <a:lstStyle>
            <a:lvl1pPr algn="l" defTabSz="914377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7" name="Textfeld 4"/>
          <p:cNvSpPr txBox="1"/>
          <p:nvPr/>
        </p:nvSpPr>
        <p:spPr>
          <a:xfrm>
            <a:off x="2495600" y="1412776"/>
            <a:ext cx="9372872" cy="46805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087438" lvl="1" indent="-630238">
              <a:spcAft>
                <a:spcPts val="600"/>
              </a:spcAft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[1]	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https://northlandorthopaedicsurgeon.co.nz/knee-surgeon/knee-anatomy/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087438" lvl="1" indent="-630238">
              <a:spcAft>
                <a:spcPts val="600"/>
              </a:spcAft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[2]	</a:t>
            </a:r>
            <a:r>
              <a:rPr lang="en-US" sz="1800" dirty="0" err="1"/>
              <a:t>Zsombor</a:t>
            </a:r>
            <a:r>
              <a:rPr lang="en-US" sz="1800" dirty="0"/>
              <a:t> </a:t>
            </a:r>
            <a:r>
              <a:rPr lang="en-US" sz="1800" dirty="0" err="1"/>
              <a:t>Kalotay</a:t>
            </a:r>
            <a:r>
              <a:rPr lang="en-US" dirty="0"/>
              <a:t>,</a:t>
            </a:r>
            <a:r>
              <a:rPr lang="en-US" sz="1800" dirty="0"/>
              <a:t> “Path Planning for Hyper-Redundant Surgical Robots”, </a:t>
            </a:r>
            <a:r>
              <a:rPr lang="en-IN" sz="1800" dirty="0"/>
              <a:t>Master’s thesis, University of Basel, Switzerland, 2020.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087438" lvl="1" indent="-630238">
              <a:spcAft>
                <a:spcPts val="600"/>
              </a:spcAft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[2] 	</a:t>
            </a:r>
            <a:r>
              <a:rPr lang="en-IN" dirty="0"/>
              <a:t>L. G. Torres, R. J. Webster, and R. Alterovitz, “Task-oriented design of concentric tube robots using mechanics-based models”, in 2012 IEEE/RSJ International Conference on Intelligent Robots and Systems, pp. 4449–4455, IEEE, 2012.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1087438" lvl="1" indent="-630238">
              <a:spcAft>
                <a:spcPts val="600"/>
              </a:spcAft>
            </a:pP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[3]	</a:t>
            </a:r>
            <a:r>
              <a:rPr lang="en-US" dirty="0"/>
              <a:t>Andreas </a:t>
            </a:r>
            <a:r>
              <a:rPr lang="en-US" dirty="0" err="1"/>
              <a:t>Orthey</a:t>
            </a:r>
            <a:r>
              <a:rPr lang="en-US" dirty="0"/>
              <a:t> and Marc Toussaint</a:t>
            </a:r>
            <a:r>
              <a:rPr lang="en-IN" dirty="0"/>
              <a:t>, “Task-oriented design of concentric tube robots using mechanics-based models,” in </a:t>
            </a:r>
            <a:r>
              <a:rPr lang="en-IN" b="0" i="0" u="none" strike="noStrike" dirty="0">
                <a:effectLst/>
                <a:latin typeface="Arial" panose="020B0604020202020204" pitchFamily="34" charset="0"/>
              </a:rPr>
              <a:t>IEEE Transactions on Robotics</a:t>
            </a:r>
            <a:r>
              <a:rPr lang="en-IN" dirty="0"/>
              <a:t>, IEEE, 2021.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914400" indent="-914400">
              <a:lnSpc>
                <a:spcPts val="2200"/>
              </a:lnSpc>
              <a:tabLst>
                <a:tab pos="914400" algn="l"/>
              </a:tabLst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914400" indent="-914400">
              <a:lnSpc>
                <a:spcPts val="2200"/>
              </a:lnSpc>
              <a:tabLst>
                <a:tab pos="914400" algn="l"/>
              </a:tabLst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914400" indent="-914400">
              <a:lnSpc>
                <a:spcPts val="2200"/>
              </a:lnSpc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914400" indent="-914400">
              <a:lnSpc>
                <a:spcPts val="2200"/>
              </a:lnSpc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914400" indent="-914400">
              <a:lnSpc>
                <a:spcPts val="2200"/>
              </a:lnSpc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>
              <a:lnSpc>
                <a:spcPts val="2200"/>
              </a:lnSpc>
            </a:pP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68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" r="8073"/>
          <a:stretch>
            <a:fillRect/>
          </a:stretch>
        </p:blipFill>
        <p:spPr/>
      </p:pic>
      <p:sp>
        <p:nvSpPr>
          <p:cNvPr id="4" name="Rechteck 9"/>
          <p:cNvSpPr/>
          <p:nvPr/>
        </p:nvSpPr>
        <p:spPr>
          <a:xfrm>
            <a:off x="0" y="225426"/>
            <a:ext cx="3248472" cy="6155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0" dirty="0" err="1"/>
          </a:p>
        </p:txBody>
      </p:sp>
      <p:pic>
        <p:nvPicPr>
          <p:cNvPr id="5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8" y="369236"/>
            <a:ext cx="1588313" cy="568757"/>
          </a:xfrm>
          <a:prstGeom prst="rect">
            <a:avLst/>
          </a:prstGeom>
        </p:spPr>
      </p:pic>
      <p:sp>
        <p:nvSpPr>
          <p:cNvPr id="9" name="Subtitle 3"/>
          <p:cNvSpPr txBox="1">
            <a:spLocks/>
          </p:cNvSpPr>
          <p:nvPr/>
        </p:nvSpPr>
        <p:spPr>
          <a:xfrm>
            <a:off x="177398" y="5157197"/>
            <a:ext cx="3071074" cy="1224136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179996" marR="0" indent="-17999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79995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359991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539986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www.biromed.dbe.unibas.ch</a:t>
            </a:r>
          </a:p>
          <a:p>
            <a:endParaRPr lang="en-US" sz="1800" dirty="0"/>
          </a:p>
          <a:p>
            <a:r>
              <a:rPr lang="en-US" sz="1800" dirty="0"/>
              <a:t>tarun.prasad@unibas.ch</a:t>
            </a:r>
          </a:p>
          <a:p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176379" y="1412776"/>
            <a:ext cx="2646878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</a:pPr>
            <a:r>
              <a:rPr lang="en-GB" sz="3600" b="1" dirty="0"/>
              <a:t>Thank you!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791501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3018184-F310-4DF6-B38E-35B912E881A8}"/>
              </a:ext>
            </a:extLst>
          </p:cNvPr>
          <p:cNvSpPr txBox="1">
            <a:spLocks/>
          </p:cNvSpPr>
          <p:nvPr/>
        </p:nvSpPr>
        <p:spPr>
          <a:xfrm>
            <a:off x="3215680" y="2673064"/>
            <a:ext cx="9120669" cy="755936"/>
          </a:xfrm>
          <a:prstGeom prst="rect">
            <a:avLst/>
          </a:prstGeom>
        </p:spPr>
        <p:txBody>
          <a:bodyPr anchor="ctr"/>
          <a:lstStyle>
            <a:lvl1pPr algn="l" defTabSz="914377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319060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261E-CEE3-48EC-A10C-A7AC70C0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handle Collisions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D8F2-9141-4727-B598-16D7F4CD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840320"/>
            <a:ext cx="6624736" cy="4572469"/>
          </a:xfrm>
        </p:spPr>
        <p:txBody>
          <a:bodyPr/>
          <a:lstStyle/>
          <a:p>
            <a:endParaRPr lang="en-US" sz="1200" dirty="0"/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Fitting the midpoint of the links to the trajectory line rather than the endpoint.</a:t>
            </a:r>
          </a:p>
          <a:p>
            <a:pPr marL="637196" lvl="1" indent="-4572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Disregard the orientation of the end-effector from the task space solution and fit the orientation to the trajectory line.</a:t>
            </a:r>
          </a:p>
          <a:p>
            <a:pPr marL="637196" lvl="1" indent="-4572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637196" lvl="1" indent="-457200">
              <a:buFont typeface="Wingdings" panose="05000000000000000000" pitchFamily="2" charset="2"/>
              <a:buChar char="§"/>
            </a:pPr>
            <a:r>
              <a:rPr lang="en-US" dirty="0"/>
              <a:t>Testing with other trajectory line options along the link length.</a:t>
            </a:r>
          </a:p>
          <a:p>
            <a:endParaRPr lang="en-US" dirty="0"/>
          </a:p>
          <a:p>
            <a:endParaRPr lang="en-US" sz="28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8FA9B-053C-4F9A-96AC-2F6414EE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225FD-E268-4D98-90E9-BEC6E0C7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39</a:t>
            </a:fld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85485F-2E11-4AAA-A8A4-FEE4B3899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1412776"/>
            <a:ext cx="4608512" cy="469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3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A8F37D-9261-40D6-BF00-0552E02AF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2348880"/>
            <a:ext cx="7705933" cy="3852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RRT BIROMED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1" y="1520827"/>
            <a:ext cx="10056503" cy="1188093"/>
          </a:xfrm>
        </p:spPr>
        <p:txBody>
          <a:bodyPr/>
          <a:lstStyle/>
          <a:p>
            <a:pPr lvl="1" indent="0">
              <a:buNone/>
            </a:pPr>
            <a:r>
              <a:rPr lang="en-US" dirty="0"/>
              <a:t>Reported Success Rates:</a:t>
            </a:r>
          </a:p>
          <a:p>
            <a:pPr marL="522896" lvl="1" indent="-342900">
              <a:buFont typeface="Wingdings" panose="05000000000000000000" pitchFamily="2" charset="2"/>
              <a:buChar char="§"/>
            </a:pPr>
            <a:endParaRPr lang="en-US" sz="80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 RRT BIROMED didn’t outperform other algorithms.</a:t>
            </a:r>
          </a:p>
          <a:p>
            <a:endParaRPr lang="en-US" dirty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329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F71C-3B9D-4BB8-8B3C-030C6B22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Space Planner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4C24-7186-4DF6-9022-5FCDB996D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7" y="1430797"/>
            <a:ext cx="11040267" cy="648073"/>
          </a:xfrm>
        </p:spPr>
        <p:txBody>
          <a:bodyPr/>
          <a:lstStyle/>
          <a:p>
            <a:r>
              <a:rPr lang="en-US" dirty="0"/>
              <a:t>Discretization Explained: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EE52B-E9CF-4604-B93C-C6BF9213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50CB1-3063-48CD-94C8-B8C3F2CC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40</a:t>
            </a:fld>
            <a:endParaRPr lang="en-GB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7AA5976-9F17-4F82-9F58-75CCCB4EE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8" y="2328675"/>
            <a:ext cx="9552604" cy="34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74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6362-BADB-4CDD-9129-422389AA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AB491-9696-4667-8200-A126F1DC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9F620-6D22-40CE-BE86-535601E2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41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1D6426F-6FCB-4C81-9F47-DA5DB8E25552}"/>
              </a:ext>
            </a:extLst>
          </p:cNvPr>
          <p:cNvGraphicFramePr>
            <a:graphicFrameLocks/>
          </p:cNvGraphicFramePr>
          <p:nvPr/>
        </p:nvGraphicFramePr>
        <p:xfrm>
          <a:off x="983432" y="1268760"/>
          <a:ext cx="10081120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0467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29" y="1268761"/>
            <a:ext cx="11040267" cy="432048"/>
          </a:xfrm>
        </p:spPr>
        <p:txBody>
          <a:bodyPr/>
          <a:lstStyle/>
          <a:p>
            <a:r>
              <a:rPr lang="en-US" dirty="0"/>
              <a:t>Combination of TSRRT BIROMED and RRT Connect / BIROMED: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42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163590-7DFB-411C-B5F1-72F07B541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1916832"/>
            <a:ext cx="6069310" cy="41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96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1" y="1520827"/>
            <a:ext cx="11040267" cy="468013"/>
          </a:xfrm>
        </p:spPr>
        <p:txBody>
          <a:bodyPr/>
          <a:lstStyle/>
          <a:p>
            <a:r>
              <a:rPr lang="en-US" dirty="0"/>
              <a:t>Improvements to TSRRT BIROMED: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43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D18C2E-6F92-46BE-870C-42B27EEB3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2708920"/>
            <a:ext cx="84105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5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537" y="1984305"/>
            <a:ext cx="6960159" cy="4572469"/>
          </a:xfrm>
        </p:spPr>
        <p:txBody>
          <a:bodyPr/>
          <a:lstStyle/>
          <a:p>
            <a:r>
              <a:rPr lang="en-US" dirty="0"/>
              <a:t>Improvements to TSRRT BIROMED:</a:t>
            </a:r>
          </a:p>
          <a:p>
            <a:endParaRPr lang="en-US" sz="1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Avoiding the checkpoint.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Estimating performance in actual knee.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44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675265-C4F0-4075-9037-0CB5D1B4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647" y="3584848"/>
            <a:ext cx="3168352" cy="2401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F34AEC-A558-4D3B-9ECC-4A5568943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149" y="1344593"/>
            <a:ext cx="4194597" cy="21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20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Directions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29" y="1268760"/>
            <a:ext cx="11040267" cy="4572469"/>
          </a:xfrm>
        </p:spPr>
        <p:txBody>
          <a:bodyPr/>
          <a:lstStyle/>
          <a:p>
            <a:r>
              <a:rPr lang="en-US" dirty="0"/>
              <a:t>Combination of TSRRT BIROMED and RRT Connect / BIROMED</a:t>
            </a:r>
          </a:p>
          <a:p>
            <a:endParaRPr lang="en-US" sz="1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First sample a Task Space Trajectory and split it into several sub-trajectories.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Then convert the start and goal state of each of these sub-trajectories into configuration space using inverse kinematics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Perform a configuration space motion planning algorithm such as RRT Connect or RRT BIROMED in several parallel threads on each of these sub trajectories.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Could make the sampling simpler as the sub trajectories will be closer to the narrow passage.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824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Directions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Improvements to TSRRT BIROMED:</a:t>
            </a:r>
          </a:p>
          <a:p>
            <a:endParaRPr lang="en-US" sz="1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When there is a failure in null space search at a given task space location within the null space search bounds we could:</a:t>
            </a:r>
          </a:p>
          <a:p>
            <a:endParaRPr lang="en-US" sz="1800" dirty="0"/>
          </a:p>
          <a:p>
            <a:pPr marL="1160091" lvl="3" indent="-457200"/>
            <a:r>
              <a:rPr lang="en-US" dirty="0"/>
              <a:t>Create a sub-trajectory between 2 task space points a few instances before and after the failure task space point.</a:t>
            </a:r>
          </a:p>
          <a:p>
            <a:pPr marL="1160091" lvl="3" indent="-457200"/>
            <a:endParaRPr lang="en-US" sz="1800" dirty="0"/>
          </a:p>
          <a:p>
            <a:pPr marL="1160091" lvl="3" indent="-457200"/>
            <a:r>
              <a:rPr lang="en-US" dirty="0"/>
              <a:t>Introduce a small obstacle at the failure point.</a:t>
            </a:r>
          </a:p>
          <a:p>
            <a:pPr marL="1160091" lvl="3" indent="-457200"/>
            <a:endParaRPr lang="en-US" sz="1800" dirty="0"/>
          </a:p>
          <a:p>
            <a:pPr marL="1160091" lvl="3" indent="-457200"/>
            <a:r>
              <a:rPr lang="en-US" dirty="0"/>
              <a:t>Plan a new task space trajectory for this sub-trajectory and perform TSRRT BIROMED through this.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97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E899-DABD-4E03-9487-36A53F47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0E11D-9C2D-4560-81B7-B94E89A6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326FA-3A57-492A-98FE-CC134770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47</a:t>
            </a:fld>
            <a:endParaRPr lang="en-GB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1856B7D-BD47-43A6-9899-E8F185C03E1C}"/>
              </a:ext>
            </a:extLst>
          </p:cNvPr>
          <p:cNvGraphicFramePr/>
          <p:nvPr/>
        </p:nvGraphicFramePr>
        <p:xfrm>
          <a:off x="0" y="1034520"/>
          <a:ext cx="1214467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0829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772816"/>
            <a:ext cx="6024319" cy="4572469"/>
          </a:xfrm>
        </p:spPr>
        <p:txBody>
          <a:bodyPr/>
          <a:lstStyle/>
          <a:p>
            <a:r>
              <a:rPr lang="en-US" dirty="0" err="1"/>
              <a:t>Zsombor</a:t>
            </a:r>
            <a:r>
              <a:rPr lang="en-US" dirty="0"/>
              <a:t> </a:t>
            </a:r>
            <a:r>
              <a:rPr lang="en-US" dirty="0" err="1"/>
              <a:t>Kalotay’s</a:t>
            </a:r>
            <a:r>
              <a:rPr lang="en-US" dirty="0"/>
              <a:t> Master Thesis: “Path Planning for Hyper-Redundant Surgical Robots” </a:t>
            </a:r>
            <a:r>
              <a:rPr lang="en-US" baseline="30000" dirty="0"/>
              <a:t>[1]</a:t>
            </a:r>
          </a:p>
          <a:p>
            <a:endParaRPr lang="en-US" sz="180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RRT BIROMED was simulated to solve the narrow passage problem.</a:t>
            </a:r>
          </a:p>
          <a:p>
            <a:pPr marL="522896" lvl="1" indent="-34290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 Couldn’t outperform other algorithms.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48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5B42E-8D82-40FD-9BE8-4A36978AC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1844824"/>
            <a:ext cx="4315119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9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TSRRT BIROMED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2060848"/>
            <a:ext cx="6528111" cy="4572469"/>
          </a:xfrm>
        </p:spPr>
        <p:txBody>
          <a:bodyPr/>
          <a:lstStyle/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TSRRT BIROMED simulated for reduced dimensional complexity in sampling.</a:t>
            </a:r>
          </a:p>
          <a:p>
            <a:pPr marL="522896" lvl="1" indent="-34290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Null Space Search and Inverse Kinematics used.</a:t>
            </a:r>
          </a:p>
          <a:p>
            <a:pPr marL="522896" lvl="1" indent="-34290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High success rate in task space trajectory planning.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9080B-241E-4451-90A0-3371E276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2204864"/>
            <a:ext cx="4194597" cy="21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6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31" y="404813"/>
            <a:ext cx="8328582" cy="755936"/>
          </a:xfrm>
        </p:spPr>
        <p:txBody>
          <a:bodyPr/>
          <a:lstStyle/>
          <a:p>
            <a:r>
              <a:rPr lang="en-US" dirty="0"/>
              <a:t>TSRRT BIROMED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1" y="1932557"/>
            <a:ext cx="6168071" cy="4572469"/>
          </a:xfrm>
        </p:spPr>
        <p:txBody>
          <a:bodyPr/>
          <a:lstStyle/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R-checkpoint is an added complexity.</a:t>
            </a:r>
          </a:p>
          <a:p>
            <a:pPr marL="522896" lvl="1" indent="-34290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Null space search is computationally expensive.</a:t>
            </a:r>
          </a:p>
          <a:p>
            <a:pPr marL="522896" lvl="1" indent="-34290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Cube doesn’t incorporate internal obstacles within the knee.</a:t>
            </a:r>
          </a:p>
          <a:p>
            <a:pPr marL="522896" lvl="1" indent="-34290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Configuration Space Planner not always successful.</a:t>
            </a:r>
          </a:p>
          <a:p>
            <a:pPr marL="522896" lvl="1" indent="-342900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2A075-16E7-4C9E-812F-09375DCB9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352" y="2295525"/>
            <a:ext cx="5115451" cy="221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3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916832"/>
            <a:ext cx="6888151" cy="4572469"/>
          </a:xfrm>
        </p:spPr>
        <p:txBody>
          <a:bodyPr/>
          <a:lstStyle/>
          <a:p>
            <a:r>
              <a:rPr lang="en-US" dirty="0"/>
              <a:t>Interactive-rate Motion Planning for Concentric Tube Robots </a:t>
            </a:r>
          </a:p>
          <a:p>
            <a:endParaRPr lang="en-US" baseline="30000" dirty="0"/>
          </a:p>
          <a:p>
            <a:r>
              <a:rPr lang="en-US" baseline="30000" dirty="0"/>
              <a:t>[3] </a:t>
            </a:r>
            <a:r>
              <a:rPr lang="en-IN" baseline="30000" dirty="0"/>
              <a:t>Torres et al., 2012</a:t>
            </a:r>
            <a:endParaRPr lang="en-US" baseline="30000" dirty="0"/>
          </a:p>
          <a:p>
            <a:endParaRPr lang="en-US" sz="180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Pre-computed roadmap with real-time IK.</a:t>
            </a:r>
          </a:p>
          <a:p>
            <a:pPr marL="522896" lvl="1" indent="-34290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Does not address the narrow passage problem.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28695-AF93-426C-B144-3E21268B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1452562"/>
            <a:ext cx="38957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1" y="1812700"/>
            <a:ext cx="9912751" cy="4572469"/>
          </a:xfrm>
        </p:spPr>
        <p:txBody>
          <a:bodyPr/>
          <a:lstStyle/>
          <a:p>
            <a:r>
              <a:rPr lang="en-US" dirty="0"/>
              <a:t>Section Patterns: Efficiently Solving Narrow Passage Problems in Multilevel Motion Planning </a:t>
            </a:r>
          </a:p>
          <a:p>
            <a:endParaRPr lang="en-US" baseline="30000" dirty="0"/>
          </a:p>
          <a:p>
            <a:r>
              <a:rPr lang="en-US" baseline="30000" dirty="0"/>
              <a:t>[4] </a:t>
            </a:r>
            <a:r>
              <a:rPr lang="en-US" baseline="30000" dirty="0" err="1"/>
              <a:t>Orthey</a:t>
            </a:r>
            <a:r>
              <a:rPr lang="en-US" baseline="30000" dirty="0"/>
              <a:t> et al., 2020</a:t>
            </a:r>
          </a:p>
          <a:p>
            <a:endParaRPr lang="en-US" sz="180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Uses transformations / projections of the real space such that the narrow passage has a larger volume.</a:t>
            </a:r>
          </a:p>
          <a:p>
            <a:pPr marL="522896" lvl="1" indent="-34290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Increased probability of sampling near narrow passage.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38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 regarding 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19" y="1340768"/>
            <a:ext cx="10560830" cy="4572469"/>
          </a:xfrm>
        </p:spPr>
        <p:txBody>
          <a:bodyPr/>
          <a:lstStyle/>
          <a:p>
            <a:r>
              <a:rPr lang="en-US" dirty="0" err="1"/>
              <a:t>Zsombor</a:t>
            </a:r>
            <a:r>
              <a:rPr lang="en-US" dirty="0"/>
              <a:t> </a:t>
            </a:r>
            <a:r>
              <a:rPr lang="en-US" dirty="0" err="1"/>
              <a:t>Kalotay’s</a:t>
            </a:r>
            <a:r>
              <a:rPr lang="en-US" dirty="0"/>
              <a:t> Work:</a:t>
            </a:r>
          </a:p>
          <a:p>
            <a:endParaRPr lang="en-US" sz="120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Uses a top-down approach and is focused on computationally expensive methods such as inverse kinematics and null space search.</a:t>
            </a:r>
          </a:p>
          <a:p>
            <a:pPr marL="522896" lvl="1" indent="-342900">
              <a:buFont typeface="Wingdings" panose="05000000000000000000" pitchFamily="2" charset="2"/>
              <a:buChar char="§"/>
            </a:pPr>
            <a:endParaRPr lang="en-US" sz="1200" dirty="0"/>
          </a:p>
          <a:p>
            <a:r>
              <a:rPr lang="en-US" dirty="0"/>
              <a:t>Concentric Tube Robot’s Paper:</a:t>
            </a:r>
          </a:p>
          <a:p>
            <a:endParaRPr lang="en-US" sz="120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Focuses on using a parallel computational approach to reduce real time workload and doesn’t focus on the narrow passage problem.</a:t>
            </a:r>
          </a:p>
          <a:p>
            <a:pPr marL="522896" lvl="1" indent="-342900">
              <a:buFont typeface="Wingdings" panose="05000000000000000000" pitchFamily="2" charset="2"/>
              <a:buChar char="§"/>
            </a:pPr>
            <a:endParaRPr lang="en-US" sz="1200" dirty="0"/>
          </a:p>
          <a:p>
            <a:r>
              <a:rPr lang="en-US" dirty="0"/>
              <a:t>Section Patterns Paper:</a:t>
            </a:r>
          </a:p>
          <a:p>
            <a:endParaRPr lang="en-US" sz="1200" dirty="0"/>
          </a:p>
          <a:p>
            <a:pPr marL="522896" lvl="1" indent="-342900">
              <a:buFont typeface="Wingdings" panose="05000000000000000000" pitchFamily="2" charset="2"/>
              <a:buChar char="§"/>
            </a:pPr>
            <a:r>
              <a:rPr lang="en-US" dirty="0"/>
              <a:t>Focuses on transforming the coordinates to increase odds of narrow passage but is not specific to our use case.</a:t>
            </a:r>
          </a:p>
          <a:p>
            <a:pPr marL="522896" lvl="1" indent="-3429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lvl="1" indent="0">
              <a:buNone/>
            </a:pP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368367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1_en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uni_basel_V01_en</Template>
  <TotalTime>2121</TotalTime>
  <Words>2398</Words>
  <Application>Microsoft Office PowerPoint</Application>
  <PresentationFormat>Widescreen</PresentationFormat>
  <Paragraphs>430</Paragraphs>
  <Slides>48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Helvetica</vt:lpstr>
      <vt:lpstr>Wingdings</vt:lpstr>
      <vt:lpstr>uni_basel_V01_en</vt:lpstr>
      <vt:lpstr>Path Planning for Planar Hyper-Redundant Surgical Robots</vt:lpstr>
      <vt:lpstr>Introduction</vt:lpstr>
      <vt:lpstr>Previous Work</vt:lpstr>
      <vt:lpstr>RRT BIROMED</vt:lpstr>
      <vt:lpstr>TSRRT BIROMED</vt:lpstr>
      <vt:lpstr>TSRRT BIROMED Discussions</vt:lpstr>
      <vt:lpstr>Literature Reviewed</vt:lpstr>
      <vt:lpstr>Literature Reviewed</vt:lpstr>
      <vt:lpstr>Discussions regarding Previous Work</vt:lpstr>
      <vt:lpstr>Motivation</vt:lpstr>
      <vt:lpstr>Choice of Framework</vt:lpstr>
      <vt:lpstr>Visualization of Motivation</vt:lpstr>
      <vt:lpstr>Goal of my Project</vt:lpstr>
      <vt:lpstr>Task Space Planner</vt:lpstr>
      <vt:lpstr>Task Space Planner</vt:lpstr>
      <vt:lpstr>Collision Checker Illustration</vt:lpstr>
      <vt:lpstr>Sample Solutions</vt:lpstr>
      <vt:lpstr>Configuration Space Planner</vt:lpstr>
      <vt:lpstr>Fixed Start Reasoning</vt:lpstr>
      <vt:lpstr>Choice of Trajectory Line</vt:lpstr>
      <vt:lpstr>Endoscope Fitting Approach:</vt:lpstr>
      <vt:lpstr>Discretization Explained</vt:lpstr>
      <vt:lpstr>Methods to Handle Collisions</vt:lpstr>
      <vt:lpstr>Sliding Current Solution to Next Instant</vt:lpstr>
      <vt:lpstr>Discretization Stack Approach</vt:lpstr>
      <vt:lpstr>Other Methods to Handle Collision</vt:lpstr>
      <vt:lpstr>Observations</vt:lpstr>
      <vt:lpstr>Observations</vt:lpstr>
      <vt:lpstr>Observations</vt:lpstr>
      <vt:lpstr>Results</vt:lpstr>
      <vt:lpstr>Discussion</vt:lpstr>
      <vt:lpstr>Callback to Motivation</vt:lpstr>
      <vt:lpstr>Possible Improvements</vt:lpstr>
      <vt:lpstr>Future Scope</vt:lpstr>
      <vt:lpstr>Acknowledgements</vt:lpstr>
      <vt:lpstr>PowerPoint Presentation</vt:lpstr>
      <vt:lpstr>PowerPoint Presentation</vt:lpstr>
      <vt:lpstr>PowerPoint Presentation</vt:lpstr>
      <vt:lpstr>Methods to handle Collisions</vt:lpstr>
      <vt:lpstr>Configuration Space Planner</vt:lpstr>
      <vt:lpstr>Timeline</vt:lpstr>
      <vt:lpstr>Alternatives</vt:lpstr>
      <vt:lpstr>Alternatives</vt:lpstr>
      <vt:lpstr>Alternatives</vt:lpstr>
      <vt:lpstr>Possible Directions of Work</vt:lpstr>
      <vt:lpstr>Possible Directions of Work</vt:lpstr>
      <vt:lpstr>Timeline</vt:lpstr>
      <vt:lpstr>Literature Reviewed</vt:lpstr>
    </vt:vector>
  </TitlesOfParts>
  <Company>USB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Title/chapter slide, title 1 Title 2</dc:title>
  <dc:creator>Eymann, Corinne</dc:creator>
  <cp:lastModifiedBy>Tarun Prasad</cp:lastModifiedBy>
  <cp:revision>518</cp:revision>
  <dcterms:created xsi:type="dcterms:W3CDTF">2015-02-10T10:22:28Z</dcterms:created>
  <dcterms:modified xsi:type="dcterms:W3CDTF">2021-09-27T04:53:53Z</dcterms:modified>
</cp:coreProperties>
</file>