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8" r:id="rId4"/>
    <p:sldId id="267" r:id="rId5"/>
    <p:sldId id="265" r:id="rId6"/>
    <p:sldId id="257" r:id="rId7"/>
    <p:sldId id="259" r:id="rId8"/>
    <p:sldId id="260" r:id="rId9"/>
    <p:sldId id="261" r:id="rId10"/>
    <p:sldId id="262" r:id="rId11"/>
    <p:sldId id="263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0:53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1263 43 24575,'0'-2'0,"0"1"0,0-1 0,0 0 0,0 1 0,0-1 0,-1 0 0,1 1 0,0-1 0,-1 1 0,0-1 0,1 0 0,-1 1 0,0-1 0,0 1 0,1 0 0,-1-1 0,0 1 0,-1 0 0,1-1 0,0 1 0,0 0 0,-3-2 0,2 2 0,-1 0 0,0 0 0,1 0 0,-1 0 0,0 1 0,0-1 0,0 1 0,1-1 0,-1 1 0,0 0 0,0 0 0,-4 1 0,-10 2 0,1 1 0,0 1 0,-28 11 0,35-13 0,-49 20 0,8-2 0,-2-2 0,0-2 0,-69 12 0,-199-4 0,-2-26 0,238-1 0,41-2 68,43 4-69,0 0 1,0 0-1,1 0 0,-1 0 0,0 0 1,0 0-1,0 0 0,0 0 0,1 0 1,-1 0-1,0-1 0,0 1 0,0 0 1,0 0-1,1 0 0,-1 0 0,0 0 1,0-1-1,0 1 0,0 0 1,0 0-1,0 0 0,0 0 0,0-1 1,0 1-1,0 0 0,1 0 0,-1 0 1,0-1-1,0 1 0,0 0 0,0 0 1,0 0-1,0-1 0,0 1 0,-1 0 1,1 0-1,0 0 0,0-1 0,0 1 1,0 0-1,0 0 0,0 0 0,0 0 1,0-1-1,0 1 0,0 0 1,-1 0-1,1 0 0,0 0 0,0-1 1,0 1-1,0 0 0,0 0 0,-1 0 1,1 0-1,0 0 0,0 0 0,0 0 1,-1 0-1,1 0 0,0 0 0,0 0 1,0-1-1,-1 1 0,1 0 0,0 0 1,-1 0-1,20-8-661,0 0 0,24-6-1,-41 13 613,162-50-6121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0:54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88 24575,'0'-1'0,"0"0"0,1 0 0,-1 0 0,1 0 0,-1 0 0,1 0 0,0 0 0,-1 1 0,1-1 0,0 0 0,0 0 0,-1 0 0,1 1 0,0-1 0,0 0 0,0 1 0,0-1 0,0 1 0,0-1 0,0 1 0,0 0 0,0-1 0,0 1 0,0 0 0,0 0 0,0 0 0,2 0 0,40-5 0,-34 5 0,762 4 0,-457 7 0,-183-7 0,51 2 0,204-20 0,-355 12 0,-1-2 0,1-1 0,-1-2 0,43-15 0,-72 22 0,-1 0 0,0 0 0,0 0 0,0 0 0,0 0 0,0 0 0,1 0 0,-1 0 0,0 0 0,0 0 0,0 0 0,0-1 0,0 1 0,1 0 0,-1 0 0,0 0 0,0 0 0,0 0 0,0 0 0,0 0 0,0-1 0,0 1 0,1 0 0,-1 0 0,0 0 0,0 0 0,0 0 0,0 0 0,0-1 0,0 1 0,0 0 0,0 0 0,0 0 0,0 0 0,0-1 0,0 1 0,0 0 0,0 0 0,0 0 0,0 0 0,0 0 0,0-1 0,0 1 0,0 0 0,0 0 0,0 0 0,0 0 0,-1 0 0,1-1 0,0 1 0,0 0 0,-11-6 0,-16-3 0,-8 3 0,0 1 0,-1 2 0,1 2 0,-1 1 0,-49 6 0,-180 41 0,54-8 0,-115-16 0,223-19 0,65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0:56.6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 24575,'965'0'0,"-950"0"-273,-1-1 0,1 0 0,-1-1 0,18-5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0:59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1:00.6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9T02:41:02.2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22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63736" y="1142560"/>
            <a:ext cx="7967901" cy="1845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AVENTUS   2.0</a:t>
            </a:r>
          </a:p>
          <a:p>
            <a:pPr algn="ctr"/>
            <a:r>
              <a:rPr lang="en-IN" sz="4800" dirty="0">
                <a:latin typeface="Aptos Mono" panose="020F0502020204030204" pitchFamily="49" charset="0"/>
              </a:rPr>
              <a:t>Team Name – Team Void</a:t>
            </a:r>
            <a:endParaRPr lang="en-IN" sz="4400" dirty="0">
              <a:latin typeface="Aptos Mono" panose="020F0502020204030204" pitchFamily="49" charset="0"/>
            </a:endParaRPr>
          </a:p>
          <a:p>
            <a:pPr algn="ctr"/>
            <a:endParaRPr lang="en-IN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163736" y="3968006"/>
            <a:ext cx="7967901" cy="2131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4000" dirty="0">
                <a:latin typeface="Aptos Mono" panose="020F0502020204030204" pitchFamily="49" charset="0"/>
              </a:rPr>
              <a:t>Problem Statement:</a:t>
            </a:r>
          </a:p>
          <a:p>
            <a:pPr algn="ctr"/>
            <a:r>
              <a:rPr lang="en-US" sz="4000" dirty="0">
                <a:latin typeface="Aptos Mono" panose="020F0502020204030204" pitchFamily="49" charset="0"/>
              </a:rPr>
              <a:t>Identification Of Illegal Hoardings in the City. </a:t>
            </a:r>
            <a:endParaRPr lang="en-IN" sz="4000" dirty="0">
              <a:latin typeface="Aptos Mono" panose="020F0502020204030204" pitchFamily="49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729984" y="531138"/>
            <a:ext cx="6138624" cy="6032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1"/>
              </a:lnSpc>
              <a:buNone/>
            </a:pPr>
            <a:r>
              <a:rPr lang="en-US" sz="3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Strategies for Compliance</a:t>
            </a:r>
            <a:endParaRPr lang="en-US" sz="38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984" y="1520547"/>
            <a:ext cx="965240" cy="15444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984784" y="1713548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Obtain Permits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3984784" y="2130862"/>
            <a:ext cx="7915513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 that all hoardings are properly permitted and adhere to BBMP regulations.</a:t>
            </a:r>
            <a:endParaRPr lang="en-US" sz="152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984" y="3065026"/>
            <a:ext cx="965240" cy="154447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4784" y="3258026"/>
            <a:ext cx="2430066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 Expirations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3984784" y="3675340"/>
            <a:ext cx="7915513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Regularly review permit expiration dates and renew them in a timely manner.</a:t>
            </a:r>
            <a:endParaRPr lang="en-US" sz="152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984" y="4609505"/>
            <a:ext cx="965240" cy="154447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84784" y="4802505"/>
            <a:ext cx="2413159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 Structures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3984784" y="5219819"/>
            <a:ext cx="7915513" cy="308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Regularly maintain and update legal hoardings to prevent them from becoming eyesores.</a:t>
            </a:r>
            <a:endParaRPr lang="en-US" sz="152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84" y="6153983"/>
            <a:ext cx="965240" cy="154447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984784" y="6346984"/>
            <a:ext cx="2782967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9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Collaborate with BBMP</a:t>
            </a: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3984784" y="6764298"/>
            <a:ext cx="7915513" cy="617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2"/>
              </a:lnSpc>
              <a:buNone/>
            </a:pPr>
            <a:r>
              <a:rPr lang="en-US" sz="152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Cooperate with the BBMP's enforcement efforts and address any issues or concerns proactively.</a:t>
            </a:r>
            <a:endParaRPr lang="en-US" sz="15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0820" y="428572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115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</a:t>
            </a:r>
            <a:endParaRPr lang="en-US" sz="11500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D552B-7F2E-732D-DE82-38EE5E42C9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0" t="1767" r="26099" b="5052"/>
          <a:stretch/>
        </p:blipFill>
        <p:spPr>
          <a:xfrm>
            <a:off x="750431" y="130027"/>
            <a:ext cx="5569168" cy="6985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CAA04C2-8D3C-E8E5-3C33-1C9B664EBB3D}"/>
              </a:ext>
            </a:extLst>
          </p:cNvPr>
          <p:cNvGrpSpPr/>
          <p:nvPr/>
        </p:nvGrpSpPr>
        <p:grpSpPr>
          <a:xfrm>
            <a:off x="10172765" y="5766595"/>
            <a:ext cx="938880" cy="211320"/>
            <a:chOff x="10172765" y="5766595"/>
            <a:chExt cx="93888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6C1EC1-7E18-C6FF-4560-8F5860AA30EA}"/>
                    </a:ext>
                  </a:extLst>
                </p14:cNvPr>
                <p14:cNvContentPartPr/>
                <p14:nvPr/>
              </p14:nvContentPartPr>
              <p14:xfrm>
                <a:off x="10248005" y="5917795"/>
                <a:ext cx="455040" cy="60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6C1EC1-7E18-C6FF-4560-8F5860AA30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85005" y="5854795"/>
                  <a:ext cx="580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EA3654-45B7-141F-BDC0-CADB3A64758C}"/>
                    </a:ext>
                  </a:extLst>
                </p14:cNvPr>
                <p14:cNvContentPartPr/>
                <p14:nvPr/>
              </p14:nvContentPartPr>
              <p14:xfrm>
                <a:off x="10370045" y="5766595"/>
                <a:ext cx="741600" cy="4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EA3654-45B7-141F-BDC0-CADB3A6475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07405" y="5703955"/>
                  <a:ext cx="867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69971D-1449-9EAC-2E13-FD0B67DAAB0A}"/>
                    </a:ext>
                  </a:extLst>
                </p14:cNvPr>
                <p14:cNvContentPartPr/>
                <p14:nvPr/>
              </p14:nvContentPartPr>
              <p14:xfrm>
                <a:off x="10172765" y="5793955"/>
                <a:ext cx="380160" cy="4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69971D-1449-9EAC-2E13-FD0B67DAAB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10125" y="5731315"/>
                  <a:ext cx="5058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DB34E5F-7D10-461B-0D03-A0A67DFD4BCC}"/>
                  </a:ext>
                </a:extLst>
              </p14:cNvPr>
              <p14:cNvContentPartPr/>
              <p14:nvPr/>
            </p14:nvContentPartPr>
            <p14:xfrm>
              <a:off x="10432325" y="408323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DB34E5F-7D10-461B-0D03-A0A67DFD4B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9685" y="40205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8FF106-4D45-A7F9-D716-9B0C2E4021DB}"/>
                  </a:ext>
                </a:extLst>
              </p14:cNvPr>
              <p14:cNvContentPartPr/>
              <p14:nvPr/>
            </p14:nvContentPartPr>
            <p14:xfrm>
              <a:off x="11336285" y="220259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8FF106-4D45-A7F9-D716-9B0C2E4021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73285" y="21399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100D890-34BC-5931-6675-D3A7F0ADE2E3}"/>
                  </a:ext>
                </a:extLst>
              </p14:cNvPr>
              <p14:cNvContentPartPr/>
              <p14:nvPr/>
            </p14:nvContentPartPr>
            <p14:xfrm>
              <a:off x="12136565" y="215075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100D890-34BC-5931-6675-D3A7F0ADE2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73565" y="208775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 2">
            <a:extLst>
              <a:ext uri="{FF2B5EF4-FFF2-40B4-BE49-F238E27FC236}">
                <a16:creationId xmlns:a16="http://schemas.microsoft.com/office/drawing/2014/main" id="{7070EBC4-0B24-4C8D-0D81-C2ABC26D4DDF}"/>
              </a:ext>
            </a:extLst>
          </p:cNvPr>
          <p:cNvSpPr/>
          <p:nvPr/>
        </p:nvSpPr>
        <p:spPr>
          <a:xfrm>
            <a:off x="7493766" y="130027"/>
            <a:ext cx="6118318" cy="987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IN" sz="4800" u="sng" dirty="0">
                <a:latin typeface="Aptos Mono" panose="020F0502020204030204" pitchFamily="49" charset="0"/>
              </a:rPr>
              <a:t>Project HELIOS: 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9DB39AD-6A2B-C30A-4EAC-02E819F5992B}"/>
              </a:ext>
            </a:extLst>
          </p:cNvPr>
          <p:cNvSpPr/>
          <p:nvPr/>
        </p:nvSpPr>
        <p:spPr>
          <a:xfrm>
            <a:off x="6932225" y="1101298"/>
            <a:ext cx="7086600" cy="61735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N" sz="4000" dirty="0">
                <a:latin typeface="Aptos Mono" panose="020F0502020204030204" pitchFamily="49" charset="0"/>
              </a:rPr>
              <a:t>Project Aimed at Solving the rising issue of increasing </a:t>
            </a:r>
            <a:r>
              <a:rPr lang="en-IN" sz="4000" u="sng" dirty="0">
                <a:latin typeface="Aptos Mono" panose="020F0502020204030204" pitchFamily="49" charset="0"/>
              </a:rPr>
              <a:t>VISUAL POLLUTION ,PUBLIC SAFETY CONCERNS</a:t>
            </a:r>
            <a:r>
              <a:rPr lang="en-IN" sz="4000" b="1" dirty="0"/>
              <a:t> </a:t>
            </a:r>
            <a:r>
              <a:rPr lang="en-IN" sz="4000" dirty="0">
                <a:latin typeface="Aptos Mono" panose="020F0502020204030204" pitchFamily="49" charset="0"/>
              </a:rPr>
              <a:t>the detection and removal of illegal hoardings in Bengaluru.</a:t>
            </a:r>
          </a:p>
          <a:p>
            <a:r>
              <a:rPr lang="en-IN" sz="4000" dirty="0">
                <a:latin typeface="Aptos Mono" panose="020F0502020204030204" pitchFamily="49" charset="0"/>
              </a:rPr>
              <a:t>	</a:t>
            </a:r>
          </a:p>
          <a:p>
            <a:endParaRPr lang="en-IN" sz="4000" dirty="0">
              <a:latin typeface="Aptos Mono" panose="020F0502020204030204" pitchFamily="49" charset="0"/>
            </a:endParaRPr>
          </a:p>
          <a:p>
            <a:endParaRPr lang="en-IN" sz="4000" dirty="0">
              <a:latin typeface="Aptos Mono" panose="020F0502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B52BD-45D5-2A02-23DF-D14EF9DB06D6}"/>
              </a:ext>
            </a:extLst>
          </p:cNvPr>
          <p:cNvSpPr txBox="1"/>
          <p:nvPr/>
        </p:nvSpPr>
        <p:spPr>
          <a:xfrm>
            <a:off x="750431" y="7408718"/>
            <a:ext cx="549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 of Bengaluru According To Hoarding Density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11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15642-C89B-4958-8D31-9CCE1B9C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344827" y="154985"/>
            <a:ext cx="7967901" cy="987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IN" sz="6600" u="sng" dirty="0">
                <a:latin typeface="Aptos Mono" panose="020F0502020204030204" pitchFamily="49" charset="0"/>
              </a:rPr>
              <a:t>Tech Stack</a:t>
            </a:r>
          </a:p>
        </p:txBody>
      </p:sp>
      <p:sp>
        <p:nvSpPr>
          <p:cNvPr id="6" name="Text 3"/>
          <p:cNvSpPr/>
          <p:nvPr/>
        </p:nvSpPr>
        <p:spPr>
          <a:xfrm>
            <a:off x="542254" y="1006629"/>
            <a:ext cx="13308828" cy="7067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latin typeface="Aptos Mono" panose="020F0502020204030204" pitchFamily="49" charset="0"/>
              </a:rPr>
              <a:t>1. YOLOv8: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Used for object detection to identify hoardings in images.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2. Python: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Primary programming language for developing the detection model and backend.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3. </a:t>
            </a:r>
            <a:r>
              <a:rPr lang="en-US" sz="2000" dirty="0" err="1">
                <a:latin typeface="Aptos Mono" panose="020F0502020204030204" pitchFamily="49" charset="0"/>
              </a:rPr>
              <a:t>Streamlit</a:t>
            </a:r>
            <a:r>
              <a:rPr lang="en-US" sz="2000" dirty="0">
                <a:latin typeface="Aptos Mono" panose="020F0502020204030204" pitchFamily="49" charset="0"/>
              </a:rPr>
              <a:t>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For hosting the frontend interface.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4. Generative AI:</a:t>
            </a:r>
          </a:p>
          <a:p>
            <a:r>
              <a:rPr lang="en-US" sz="2000">
                <a:latin typeface="Aptos Mono" panose="020F0502020204030204" pitchFamily="49" charset="0"/>
              </a:rPr>
              <a:t>   Vision </a:t>
            </a:r>
            <a:r>
              <a:rPr lang="en-US" sz="2000" dirty="0">
                <a:latin typeface="Aptos Mono" panose="020F0502020204030204" pitchFamily="49" charset="0"/>
              </a:rPr>
              <a:t>Transformers.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5. PIL (Python Imaging Library):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For image processing tasks.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6. Telegram Bot API: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To create a bot for user engagement and rewards.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8. </a:t>
            </a:r>
            <a:r>
              <a:rPr lang="en-US" sz="2000" dirty="0" err="1">
                <a:latin typeface="Aptos Mono" panose="020F0502020204030204" pitchFamily="49" charset="0"/>
              </a:rPr>
              <a:t>Ultralytics</a:t>
            </a:r>
            <a:r>
              <a:rPr lang="en-US" sz="2000" dirty="0">
                <a:latin typeface="Aptos Mono" panose="020F0502020204030204" pitchFamily="49" charset="0"/>
              </a:rPr>
              <a:t> YOLO: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For model training and inference.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9. Torch: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Deep learning framework used in YOLO.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10.Annotation Tools (e.g., </a:t>
            </a:r>
            <a:r>
              <a:rPr lang="en-US" sz="2000" dirty="0" err="1">
                <a:latin typeface="Aptos Mono" panose="020F0502020204030204" pitchFamily="49" charset="0"/>
              </a:rPr>
              <a:t>LabelImg</a:t>
            </a:r>
            <a:r>
              <a:rPr lang="en-US" sz="2000" dirty="0">
                <a:latin typeface="Aptos Mono" panose="020F0502020204030204" pitchFamily="49" charset="0"/>
              </a:rPr>
              <a:t>):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For annotating images to create the dataset.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11.Git:</a:t>
            </a:r>
          </a:p>
          <a:p>
            <a:r>
              <a:rPr lang="en-US" sz="2000" dirty="0">
                <a:latin typeface="Aptos Mono" panose="020F0502020204030204" pitchFamily="49" charset="0"/>
              </a:rPr>
              <a:t>   Version control for code management.</a:t>
            </a:r>
          </a:p>
          <a:p>
            <a:endParaRPr lang="en-US" sz="2000" dirty="0">
              <a:latin typeface="Aptos Mono" panose="020F0502020204030204" pitchFamily="49" charset="0"/>
            </a:endParaRPr>
          </a:p>
          <a:p>
            <a:r>
              <a:rPr lang="en-US" sz="2000" dirty="0">
                <a:latin typeface="Aptos Mono" panose="020F0502020204030204" pitchFamily="49" charset="0"/>
              </a:rPr>
              <a:t>This combination of technologies enables the project to detect and report unauthorized hoardings efficiently.</a:t>
            </a:r>
            <a:endParaRPr lang="en-IN" sz="2000" dirty="0">
              <a:latin typeface="Aptos Mono" panose="020F0502020204030204" pitchFamily="49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78726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344826" y="360126"/>
            <a:ext cx="9142073" cy="9875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IN" sz="5400" u="sng" dirty="0">
                <a:latin typeface="Aptos Mono" panose="020F0502020204030204" pitchFamily="49" charset="0"/>
              </a:rPr>
              <a:t>Some Financial Terms</a:t>
            </a:r>
          </a:p>
        </p:txBody>
      </p:sp>
      <p:sp>
        <p:nvSpPr>
          <p:cNvPr id="6" name="Text 3"/>
          <p:cNvSpPr/>
          <p:nvPr/>
        </p:nvSpPr>
        <p:spPr>
          <a:xfrm>
            <a:off x="344826" y="1347702"/>
            <a:ext cx="13225700" cy="3339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dirty="0">
                <a:latin typeface="Aptos Mono" panose="020F0502020204030204" pitchFamily="49" charset="0"/>
              </a:rPr>
              <a:t>The BBMP could potentially earn a minimum of Rs </a:t>
            </a:r>
            <a:r>
              <a:rPr lang="en-US" sz="2800" u="sng" dirty="0">
                <a:latin typeface="Aptos Mono" panose="020F0502020204030204" pitchFamily="49" charset="0"/>
              </a:rPr>
              <a:t>300 crore annually </a:t>
            </a:r>
            <a:r>
              <a:rPr lang="en-US" sz="2800" dirty="0">
                <a:latin typeface="Aptos Mono" panose="020F0502020204030204" pitchFamily="49" charset="0"/>
              </a:rPr>
              <a:t>from advertising revenue. However, it currently earns only about </a:t>
            </a:r>
            <a:r>
              <a:rPr lang="en-US" sz="2800" u="sng" dirty="0">
                <a:latin typeface="Aptos Mono" panose="020F0502020204030204" pitchFamily="49" charset="0"/>
              </a:rPr>
              <a:t>Rs 30 crore </a:t>
            </a:r>
            <a:r>
              <a:rPr lang="en-US" sz="2800" dirty="0">
                <a:latin typeface="Aptos Mono" panose="020F0502020204030204" pitchFamily="49" charset="0"/>
              </a:rPr>
              <a:t>annually from hoardings, indicating a significant shortfall.</a:t>
            </a:r>
          </a:p>
          <a:p>
            <a:r>
              <a:rPr lang="en-US" sz="2800" dirty="0">
                <a:latin typeface="Aptos Mono" panose="020F0502020204030204" pitchFamily="49" charset="0"/>
              </a:rPr>
              <a:t>Between 2005 and 2015, the BBMP lost approximately </a:t>
            </a:r>
            <a:r>
              <a:rPr lang="en-US" sz="2800" u="sng" dirty="0">
                <a:latin typeface="Aptos Mono" panose="020F0502020204030204" pitchFamily="49" charset="0"/>
              </a:rPr>
              <a:t>Rs 2000 crore </a:t>
            </a:r>
            <a:r>
              <a:rPr lang="en-US" sz="2800" dirty="0">
                <a:latin typeface="Aptos Mono" panose="020F0502020204030204" pitchFamily="49" charset="0"/>
              </a:rPr>
              <a:t>in advertisement revenue due to illegal hoardings</a:t>
            </a:r>
          </a:p>
          <a:p>
            <a:r>
              <a:rPr lang="en-US" sz="2800" dirty="0">
                <a:latin typeface="Aptos Mono" panose="020F0502020204030204" pitchFamily="49" charset="0"/>
              </a:rPr>
              <a:t>The average price for hoardings in Bengaluru is approximately </a:t>
            </a:r>
            <a:r>
              <a:rPr lang="en-US" sz="2800" u="sng" dirty="0">
                <a:latin typeface="Aptos Mono" panose="020F0502020204030204" pitchFamily="49" charset="0"/>
              </a:rPr>
              <a:t>₹288.27 per sq meter to ₹ 2000Sq meter</a:t>
            </a:r>
          </a:p>
          <a:p>
            <a:endParaRPr lang="en-IN" sz="2800" dirty="0">
              <a:latin typeface="Aptos Mono" panose="020F0502020204030204" pitchFamily="49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685585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CF98D-49F2-CADE-7855-F481AA3FC836}"/>
              </a:ext>
            </a:extLst>
          </p:cNvPr>
          <p:cNvSpPr txBox="1"/>
          <p:nvPr/>
        </p:nvSpPr>
        <p:spPr>
          <a:xfrm>
            <a:off x="258927" y="4933483"/>
            <a:ext cx="828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Aptos Mono" panose="020B0009020202020204" pitchFamily="49" charset="0"/>
              </a:rPr>
              <a:t>Average Hoardings Size</a:t>
            </a:r>
            <a:endParaRPr lang="en-IN" sz="4800" u="sng" dirty="0">
              <a:latin typeface="Aptos Mono" panose="020B0009020202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711BC-3FF8-E461-C272-CB2EAC886A07}"/>
              </a:ext>
            </a:extLst>
          </p:cNvPr>
          <p:cNvSpPr txBox="1"/>
          <p:nvPr/>
        </p:nvSpPr>
        <p:spPr>
          <a:xfrm>
            <a:off x="702350" y="6010930"/>
            <a:ext cx="442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40x20 Feet (12.2x6.1 Meters)</a:t>
            </a:r>
          </a:p>
          <a:p>
            <a:pPr marL="342900" indent="-342900">
              <a:buAutoNum type="arabicPeriod" startAt="2"/>
            </a:pPr>
            <a:r>
              <a:rPr lang="en-US" sz="2400" dirty="0"/>
              <a:t>30x10 Feet (9.1x3.0 Meters)</a:t>
            </a:r>
          </a:p>
          <a:p>
            <a:pPr marL="342900" indent="-342900">
              <a:buAutoNum type="arabicPeriod" startAt="2"/>
            </a:pPr>
            <a:r>
              <a:rPr lang="en-IN" sz="2400" dirty="0"/>
              <a:t>20x10 Feet (6.1x3.0 Meters)</a:t>
            </a:r>
          </a:p>
        </p:txBody>
      </p:sp>
    </p:spTree>
    <p:extLst>
      <p:ext uri="{BB962C8B-B14F-4D97-AF65-F5344CB8AC3E}">
        <p14:creationId xmlns:p14="http://schemas.microsoft.com/office/powerpoint/2010/main" val="22454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3225"/>
            <a:ext cx="7990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BBMP Rules and Regulations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3347204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9546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Permit Requirements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Strict guidelines for obtaining permits to display hoardings in the city.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7575233" y="3347204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43813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Size and Placement Restrictions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 on the dimensions and locations of permissible hoardings.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2187535" y="5010507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Banned Locations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Certain areas, such as near schools and hospitals, are off-limits for hoardings.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7572256" y="5010507"/>
            <a:ext cx="2078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Removal Policies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Procedures for the BBMP to remove illegal hoardings and penalize violators.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1036"/>
            <a:ext cx="98087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Common Types of Illegal Hoardings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30383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Temporary Structures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Makeshift displays, often placed without permits, that are quickly assembled and removed.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FE7D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81920"/>
            <a:ext cx="31115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Unauthorized Banners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Large fabric or vinyl banners hung in public spaces without the necessary approvals.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2" y="5116231"/>
            <a:ext cx="5166122" cy="1812381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95054"/>
            <a:ext cx="28679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Encroaching Signage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754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Hoardings that extend beyond the permitted boundaries, encroaching on public space.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36643" y="5114305"/>
            <a:ext cx="5166122" cy="1812380"/>
          </a:xfrm>
          <a:prstGeom prst="roundRect">
            <a:avLst>
              <a:gd name="adj" fmla="val 8151"/>
            </a:avLst>
          </a:prstGeom>
          <a:solidFill>
            <a:srgbClr val="EFE7D6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5" name="Text 13"/>
          <p:cNvSpPr/>
          <p:nvPr/>
        </p:nvSpPr>
        <p:spPr>
          <a:xfrm>
            <a:off x="7648456" y="5195054"/>
            <a:ext cx="30827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Abandoned Structures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8814" y="566702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Neglected and dilapidated hoardings that remain long after their permits have expired.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6576"/>
            <a:ext cx="78907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BBMP's Enforcement Efforts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506397"/>
            <a:ext cx="10554414" cy="44410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728799"/>
            <a:ext cx="44410" cy="777597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8" name="Text 6"/>
          <p:cNvSpPr/>
          <p:nvPr/>
        </p:nvSpPr>
        <p:spPr>
          <a:xfrm>
            <a:off x="4542473" y="4298156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3152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Inspection Drives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279570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inspections to identify and document illegal hoardings across the city.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506397"/>
            <a:ext cx="44410" cy="777597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3" name="Text 11"/>
          <p:cNvSpPr/>
          <p:nvPr/>
        </p:nvSpPr>
        <p:spPr>
          <a:xfrm>
            <a:off x="7214235" y="4298156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5062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Issuing Notices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5986701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Providing violators with formal notices to remove illegal hoardings within a specified timeframe.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728799"/>
            <a:ext cx="44410" cy="777597"/>
          </a:xfrm>
          <a:prstGeom prst="rect">
            <a:avLst/>
          </a:prstGeom>
          <a:solidFill>
            <a:srgbClr val="D2CCC5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25648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9908977" y="4298156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09648" y="2315289"/>
            <a:ext cx="27993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Removal Operations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2795707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Dispatching teams to physically remove illegal hoardings and impose fines on offenders.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070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Challenges in Removing Illegal Hoardings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017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1777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Limited Resources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45380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Budgetary constraints and manpower shortages hinder the BBMP's ability to tackle the issue effectively.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4017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1777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Bureaucratic Hurdles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945380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Navigating the complex legal and administrative processes can slow down enforcement efforts.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4017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17777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Public Resistance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45380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Some business owners and advertisers resist the removal of their hoardings, leading to conflicts.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40179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17777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Political Influence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45380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Instances of political interference can undermine the BBMP's ability to enforce the regulations.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640</Words>
  <Application>Microsoft Office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ADLaM Display</vt:lpstr>
      <vt:lpstr>Aptos Mono</vt:lpstr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Tarun H R</cp:lastModifiedBy>
  <cp:revision>8</cp:revision>
  <dcterms:created xsi:type="dcterms:W3CDTF">2024-05-19T01:40:58Z</dcterms:created>
  <dcterms:modified xsi:type="dcterms:W3CDTF">2024-05-19T03:04:47Z</dcterms:modified>
</cp:coreProperties>
</file>