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8.jpg" ContentType="image/jpeg"/>
  <Override PartName="/ppt/media/image9.jpg" ContentType="image/jpeg"/>
  <Override PartName="/ppt/media/image10.jpg" ContentType="image/jpeg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6" r:id="rId12"/>
    <p:sldId id="264" r:id="rId13"/>
  </p:sldIdLst>
  <p:sldSz cx="11430000" cy="6445250"/>
  <p:notesSz cx="11430000" cy="6445250"/>
  <p:defaultTextStyle>
    <a:defPPr lvl="0">
      <a:defRPr kern="0"/>
    </a:defPPr>
    <a:lvl1pPr lvl="0"/>
    <a:lvl2pPr lvl="1"/>
    <a:lvl3pPr lvl="2"/>
    <a:lvl4pPr lvl="3"/>
    <a:lvl5pPr lvl="4"/>
    <a:lvl6pPr lvl="5"/>
    <a:lvl7pPr lvl="6"/>
    <a:lvl8pPr lvl="7"/>
    <a:lvl9pPr lvl="8"/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54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43372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4337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43372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4337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43372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43372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FF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90713" y="361888"/>
            <a:ext cx="3448572" cy="883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43372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7375" y="2898139"/>
            <a:ext cx="5864225" cy="1901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4337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49" cy="64386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" y="820016"/>
            <a:ext cx="5916295" cy="1111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sz="3350" spc="-25" dirty="0"/>
              <a:t>Image</a:t>
            </a:r>
            <a:r>
              <a:rPr sz="3350" spc="-125" dirty="0"/>
              <a:t> </a:t>
            </a:r>
            <a:r>
              <a:rPr sz="3350" dirty="0"/>
              <a:t>Enhancement</a:t>
            </a:r>
            <a:r>
              <a:rPr sz="3350" spc="-125" dirty="0"/>
              <a:t> </a:t>
            </a:r>
            <a:r>
              <a:rPr sz="3350" dirty="0"/>
              <a:t>and</a:t>
            </a:r>
            <a:r>
              <a:rPr sz="3350" spc="-120" dirty="0"/>
              <a:t> </a:t>
            </a:r>
            <a:r>
              <a:rPr sz="3350" spc="-400" dirty="0"/>
              <a:t>CLAHE </a:t>
            </a:r>
            <a:r>
              <a:rPr sz="3350" spc="-10" dirty="0"/>
              <a:t>Algorithm</a:t>
            </a:r>
            <a:endParaRPr sz="3350" dirty="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596352" y="2334721"/>
            <a:ext cx="5864225" cy="3088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33100"/>
              </a:lnSpc>
              <a:spcBef>
                <a:spcPts val="114"/>
              </a:spcBef>
            </a:pPr>
            <a:r>
              <a:rPr spc="-60" dirty="0"/>
              <a:t>Welcome</a:t>
            </a:r>
            <a:r>
              <a:rPr spc="-90" dirty="0"/>
              <a:t> </a:t>
            </a:r>
            <a:r>
              <a:rPr spc="-50" dirty="0"/>
              <a:t>to</a:t>
            </a:r>
            <a:r>
              <a:rPr spc="-85" dirty="0"/>
              <a:t> </a:t>
            </a:r>
            <a:r>
              <a:rPr spc="-50" dirty="0"/>
              <a:t>this</a:t>
            </a:r>
            <a:r>
              <a:rPr spc="-85" dirty="0"/>
              <a:t> </a:t>
            </a:r>
            <a:r>
              <a:rPr spc="-55" dirty="0"/>
              <a:t>presentation</a:t>
            </a:r>
            <a:r>
              <a:rPr spc="-85" dirty="0"/>
              <a:t> </a:t>
            </a:r>
            <a:r>
              <a:rPr spc="-55" dirty="0"/>
              <a:t>exploring</a:t>
            </a:r>
            <a:r>
              <a:rPr spc="-85" dirty="0"/>
              <a:t> </a:t>
            </a:r>
            <a:r>
              <a:rPr spc="-50" dirty="0"/>
              <a:t>the</a:t>
            </a:r>
            <a:r>
              <a:rPr spc="-85" dirty="0"/>
              <a:t> </a:t>
            </a:r>
            <a:r>
              <a:rPr spc="-35" dirty="0"/>
              <a:t>world</a:t>
            </a:r>
            <a:r>
              <a:rPr spc="-90" dirty="0"/>
              <a:t> </a:t>
            </a:r>
            <a:r>
              <a:rPr spc="-30" dirty="0"/>
              <a:t>of</a:t>
            </a:r>
            <a:r>
              <a:rPr spc="-85" dirty="0"/>
              <a:t> </a:t>
            </a:r>
            <a:r>
              <a:rPr spc="-75" dirty="0"/>
              <a:t>image</a:t>
            </a:r>
            <a:r>
              <a:rPr spc="-85" dirty="0"/>
              <a:t> </a:t>
            </a:r>
            <a:r>
              <a:rPr spc="-25" dirty="0"/>
              <a:t>enhancement </a:t>
            </a:r>
            <a:r>
              <a:rPr spc="-40" dirty="0"/>
              <a:t>and</a:t>
            </a:r>
            <a:r>
              <a:rPr spc="-90" dirty="0"/>
              <a:t> </a:t>
            </a:r>
            <a:r>
              <a:rPr spc="-50" dirty="0"/>
              <a:t>the</a:t>
            </a:r>
            <a:r>
              <a:rPr spc="-85" dirty="0"/>
              <a:t> </a:t>
            </a:r>
            <a:r>
              <a:rPr spc="-40" dirty="0"/>
              <a:t>powerful</a:t>
            </a:r>
            <a:r>
              <a:rPr spc="-90" dirty="0"/>
              <a:t> </a:t>
            </a:r>
            <a:r>
              <a:rPr spc="-80" dirty="0"/>
              <a:t>CLAHE</a:t>
            </a:r>
            <a:r>
              <a:rPr spc="-85" dirty="0"/>
              <a:t> </a:t>
            </a:r>
            <a:r>
              <a:rPr spc="-65" dirty="0"/>
              <a:t>algorithm.</a:t>
            </a:r>
            <a:r>
              <a:rPr spc="-90" dirty="0"/>
              <a:t> </a:t>
            </a:r>
            <a:r>
              <a:rPr spc="-80" dirty="0"/>
              <a:t>We</a:t>
            </a:r>
            <a:r>
              <a:rPr spc="-85" dirty="0"/>
              <a:t> </a:t>
            </a:r>
            <a:r>
              <a:rPr spc="-55" dirty="0"/>
              <a:t>will</a:t>
            </a:r>
            <a:r>
              <a:rPr spc="-90" dirty="0"/>
              <a:t> </a:t>
            </a:r>
            <a:r>
              <a:rPr spc="-65" dirty="0"/>
              <a:t>delve</a:t>
            </a:r>
            <a:r>
              <a:rPr spc="-85" dirty="0"/>
              <a:t> </a:t>
            </a:r>
            <a:r>
              <a:rPr spc="-40" dirty="0"/>
              <a:t>into</a:t>
            </a:r>
            <a:r>
              <a:rPr spc="-90" dirty="0"/>
              <a:t> </a:t>
            </a:r>
            <a:r>
              <a:rPr spc="-50" dirty="0"/>
              <a:t>the</a:t>
            </a:r>
            <a:r>
              <a:rPr spc="-85" dirty="0"/>
              <a:t> </a:t>
            </a:r>
            <a:r>
              <a:rPr spc="-45" dirty="0"/>
              <a:t>importance</a:t>
            </a:r>
            <a:r>
              <a:rPr spc="-90" dirty="0"/>
              <a:t> </a:t>
            </a:r>
            <a:r>
              <a:rPr spc="-25" dirty="0"/>
              <a:t>of </a:t>
            </a:r>
            <a:r>
              <a:rPr spc="-75" dirty="0"/>
              <a:t>image</a:t>
            </a:r>
            <a:r>
              <a:rPr spc="-85" dirty="0"/>
              <a:t> </a:t>
            </a:r>
            <a:r>
              <a:rPr spc="-65" dirty="0"/>
              <a:t>enhancement,</a:t>
            </a:r>
            <a:r>
              <a:rPr spc="-85" dirty="0"/>
              <a:t> </a:t>
            </a:r>
            <a:r>
              <a:rPr spc="-60" dirty="0"/>
              <a:t>its</a:t>
            </a:r>
            <a:r>
              <a:rPr spc="-85" dirty="0"/>
              <a:t> </a:t>
            </a:r>
            <a:r>
              <a:rPr spc="-45" dirty="0"/>
              <a:t>core</a:t>
            </a:r>
            <a:r>
              <a:rPr spc="-85" dirty="0"/>
              <a:t> </a:t>
            </a:r>
            <a:r>
              <a:rPr spc="-50" dirty="0"/>
              <a:t>principles,</a:t>
            </a:r>
            <a:r>
              <a:rPr spc="-85" dirty="0"/>
              <a:t> </a:t>
            </a:r>
            <a:r>
              <a:rPr spc="-40" dirty="0"/>
              <a:t>and</a:t>
            </a:r>
            <a:r>
              <a:rPr spc="-85" dirty="0"/>
              <a:t> </a:t>
            </a:r>
            <a:r>
              <a:rPr spc="-50" dirty="0"/>
              <a:t>the</a:t>
            </a:r>
            <a:r>
              <a:rPr spc="-85" dirty="0"/>
              <a:t> </a:t>
            </a:r>
            <a:r>
              <a:rPr spc="-40" dirty="0"/>
              <a:t>inner</a:t>
            </a:r>
            <a:r>
              <a:rPr spc="-80" dirty="0"/>
              <a:t> </a:t>
            </a:r>
            <a:r>
              <a:rPr spc="-60" dirty="0"/>
              <a:t>workings</a:t>
            </a:r>
            <a:r>
              <a:rPr spc="-85" dirty="0"/>
              <a:t> </a:t>
            </a:r>
            <a:r>
              <a:rPr spc="-30" dirty="0"/>
              <a:t>of</a:t>
            </a:r>
            <a:r>
              <a:rPr spc="-85" dirty="0"/>
              <a:t> </a:t>
            </a:r>
            <a:r>
              <a:rPr spc="-25" dirty="0"/>
              <a:t>the </a:t>
            </a:r>
            <a:r>
              <a:rPr spc="-80" dirty="0"/>
              <a:t>CLAHE</a:t>
            </a:r>
            <a:r>
              <a:rPr spc="-85" dirty="0"/>
              <a:t> </a:t>
            </a:r>
            <a:r>
              <a:rPr spc="-65" dirty="0"/>
              <a:t>algorithm.</a:t>
            </a:r>
            <a:r>
              <a:rPr spc="-85" dirty="0"/>
              <a:t> </a:t>
            </a:r>
            <a:r>
              <a:rPr spc="-80" dirty="0"/>
              <a:t>We</a:t>
            </a:r>
            <a:r>
              <a:rPr spc="-85" dirty="0"/>
              <a:t> </a:t>
            </a:r>
            <a:r>
              <a:rPr spc="-55" dirty="0"/>
              <a:t>will</a:t>
            </a:r>
            <a:r>
              <a:rPr spc="-80" dirty="0"/>
              <a:t> </a:t>
            </a:r>
            <a:r>
              <a:rPr spc="-55" dirty="0"/>
              <a:t>also</a:t>
            </a:r>
            <a:r>
              <a:rPr spc="-85" dirty="0"/>
              <a:t> </a:t>
            </a:r>
            <a:r>
              <a:rPr spc="-50" dirty="0"/>
              <a:t>discuss</a:t>
            </a:r>
            <a:r>
              <a:rPr spc="-85" dirty="0"/>
              <a:t> </a:t>
            </a:r>
            <a:r>
              <a:rPr spc="-60" dirty="0"/>
              <a:t>its</a:t>
            </a:r>
            <a:r>
              <a:rPr spc="-80" dirty="0"/>
              <a:t> </a:t>
            </a:r>
            <a:r>
              <a:rPr spc="-70" dirty="0"/>
              <a:t>advantages</a:t>
            </a:r>
            <a:r>
              <a:rPr spc="-85" dirty="0"/>
              <a:t> </a:t>
            </a:r>
            <a:r>
              <a:rPr spc="-40" dirty="0"/>
              <a:t>and</a:t>
            </a:r>
            <a:r>
              <a:rPr spc="-85" dirty="0"/>
              <a:t> </a:t>
            </a:r>
            <a:r>
              <a:rPr spc="-10" dirty="0"/>
              <a:t>applications </a:t>
            </a:r>
            <a:r>
              <a:rPr spc="-60" dirty="0"/>
              <a:t>across</a:t>
            </a:r>
            <a:r>
              <a:rPr spc="-75" dirty="0"/>
              <a:t> </a:t>
            </a:r>
            <a:r>
              <a:rPr spc="-55" dirty="0"/>
              <a:t>diverse</a:t>
            </a:r>
            <a:r>
              <a:rPr spc="-75" dirty="0"/>
              <a:t> </a:t>
            </a:r>
            <a:r>
              <a:rPr spc="-10" dirty="0"/>
              <a:t>fields.</a:t>
            </a:r>
            <a:endParaRPr lang="en-US" spc="-10" dirty="0"/>
          </a:p>
          <a:p>
            <a:pPr marL="12700" marR="5080">
              <a:lnSpc>
                <a:spcPct val="133100"/>
              </a:lnSpc>
              <a:spcBef>
                <a:spcPts val="114"/>
              </a:spcBef>
            </a:pPr>
            <a:endParaRPr lang="en-IN" spc="-10" dirty="0"/>
          </a:p>
          <a:p>
            <a:pPr marL="12700" marR="5080">
              <a:lnSpc>
                <a:spcPct val="133100"/>
              </a:lnSpc>
              <a:spcBef>
                <a:spcPts val="114"/>
              </a:spcBef>
            </a:pPr>
            <a:r>
              <a:rPr lang="en-IN" spc="-10" dirty="0"/>
              <a:t>Name &amp; USN:</a:t>
            </a:r>
          </a:p>
          <a:p>
            <a:pPr marL="12700" marR="5080">
              <a:lnSpc>
                <a:spcPct val="133100"/>
              </a:lnSpc>
              <a:spcBef>
                <a:spcPts val="114"/>
              </a:spcBef>
            </a:pPr>
            <a:r>
              <a:rPr lang="en-IN" spc="-10" dirty="0"/>
              <a:t>	Tarun </a:t>
            </a:r>
            <a:r>
              <a:rPr lang="en-IN" spc="-10" dirty="0" err="1"/>
              <a:t>Ranganath</a:t>
            </a:r>
            <a:r>
              <a:rPr lang="en-IN" spc="-10" dirty="0"/>
              <a:t> Bombalekar (ENG22CS0197)</a:t>
            </a:r>
          </a:p>
          <a:p>
            <a:pPr marL="12700" marR="5080">
              <a:lnSpc>
                <a:spcPct val="133100"/>
              </a:lnSpc>
              <a:spcBef>
                <a:spcPts val="114"/>
              </a:spcBef>
            </a:pPr>
            <a:r>
              <a:rPr lang="en-IN" spc="-10" dirty="0"/>
              <a:t>	</a:t>
            </a:r>
            <a:r>
              <a:rPr lang="en-IN" spc="-10" dirty="0" err="1"/>
              <a:t>Veeresha</a:t>
            </a:r>
            <a:r>
              <a:rPr lang="en-IN" spc="-10" dirty="0"/>
              <a:t> R (ENG22CS0204)</a:t>
            </a:r>
          </a:p>
          <a:p>
            <a:pPr marL="12700" marR="5080">
              <a:lnSpc>
                <a:spcPct val="133100"/>
              </a:lnSpc>
              <a:spcBef>
                <a:spcPts val="114"/>
              </a:spcBef>
            </a:pPr>
            <a:r>
              <a:rPr lang="en-IN" spc="-10" dirty="0"/>
              <a:t>	Rakesh Rathod (ENG22CS0133)</a:t>
            </a:r>
            <a:endParaRPr spc="-10" dirty="0"/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pc="-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DA3989D-8341-162F-9C86-36FCFA59C8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1729" y="1547076"/>
            <a:ext cx="4189196" cy="4189196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A6FF666-B363-79AF-B928-945A6113464A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/>
          <a:stretch>
            <a:fillRect/>
          </a:stretch>
        </p:blipFill>
        <p:spPr>
          <a:xfrm>
            <a:off x="6449076" y="1547076"/>
            <a:ext cx="4189195" cy="4189195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D15A4B4-4571-C1D7-6D1F-19A4C501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729" y="639041"/>
            <a:ext cx="9846542" cy="423193"/>
          </a:xfrm>
        </p:spPr>
        <p:txBody>
          <a:bodyPr/>
          <a:lstStyle/>
          <a:p>
            <a:r>
              <a:rPr lang="en-IN" dirty="0"/>
              <a:t>                 Before                                                       After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66063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9D28-8CBC-73D0-9742-706B8F8F0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065" y="709612"/>
            <a:ext cx="8496779" cy="423193"/>
          </a:xfrm>
        </p:spPr>
        <p:txBody>
          <a:bodyPr/>
          <a:lstStyle/>
          <a:p>
            <a:r>
              <a:rPr lang="en-IN" dirty="0"/>
              <a:t>       Before                                                       After                    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A105AC0-65B0-3D19-3BB5-B87F260CF9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28064" y="1482724"/>
            <a:ext cx="2904739" cy="4252913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A05971-BD11-1DBC-50F8-7BD79E496195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/>
          <a:stretch>
            <a:fillRect/>
          </a:stretch>
        </p:blipFill>
        <p:spPr>
          <a:xfrm>
            <a:off x="6920105" y="1482725"/>
            <a:ext cx="2904739" cy="4252913"/>
          </a:xfrm>
        </p:spPr>
      </p:pic>
    </p:spTree>
    <p:extLst>
      <p:ext uri="{BB962C8B-B14F-4D97-AF65-F5344CB8AC3E}">
        <p14:creationId xmlns:p14="http://schemas.microsoft.com/office/powerpoint/2010/main" val="583284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911225"/>
            <a:ext cx="569341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dirty="0"/>
              <a:t>Conclusion</a:t>
            </a:r>
            <a:r>
              <a:rPr sz="3350" spc="-185" dirty="0"/>
              <a:t> </a:t>
            </a:r>
            <a:r>
              <a:rPr sz="3350" dirty="0"/>
              <a:t>and</a:t>
            </a:r>
            <a:r>
              <a:rPr sz="3350" spc="-180" dirty="0"/>
              <a:t> </a:t>
            </a:r>
            <a:r>
              <a:rPr sz="3350" spc="-175" dirty="0"/>
              <a:t>Key</a:t>
            </a:r>
            <a:r>
              <a:rPr sz="3350" spc="-185" dirty="0"/>
              <a:t> </a:t>
            </a:r>
            <a:r>
              <a:rPr sz="3350" spc="-10" dirty="0"/>
              <a:t>Takeaways</a:t>
            </a:r>
            <a:endParaRPr sz="3350"/>
          </a:p>
        </p:txBody>
      </p:sp>
      <p:grpSp>
        <p:nvGrpSpPr>
          <p:cNvPr id="3" name="object 3"/>
          <p:cNvGrpSpPr/>
          <p:nvPr/>
        </p:nvGrpSpPr>
        <p:grpSpPr>
          <a:xfrm>
            <a:off x="600075" y="1819274"/>
            <a:ext cx="1704975" cy="981075"/>
            <a:chOff x="600075" y="1819274"/>
            <a:chExt cx="1704975" cy="981075"/>
          </a:xfrm>
        </p:grpSpPr>
        <p:sp>
          <p:nvSpPr>
            <p:cNvPr id="4" name="object 4"/>
            <p:cNvSpPr/>
            <p:nvPr/>
          </p:nvSpPr>
          <p:spPr>
            <a:xfrm>
              <a:off x="604837" y="1824037"/>
              <a:ext cx="1695450" cy="971550"/>
            </a:xfrm>
            <a:custGeom>
              <a:avLst/>
              <a:gdLst/>
              <a:ahLst/>
              <a:cxnLst/>
              <a:rect l="l" t="t" r="r" b="b"/>
              <a:pathLst>
                <a:path w="1695450" h="971550">
                  <a:moveTo>
                    <a:pt x="1643837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12"/>
                  </a:lnTo>
                  <a:lnTo>
                    <a:pt x="0" y="916305"/>
                  </a:lnTo>
                  <a:lnTo>
                    <a:pt x="0" y="919937"/>
                  </a:lnTo>
                  <a:lnTo>
                    <a:pt x="18747" y="957935"/>
                  </a:lnTo>
                  <a:lnTo>
                    <a:pt x="51619" y="971550"/>
                  </a:lnTo>
                  <a:lnTo>
                    <a:pt x="1643837" y="971550"/>
                  </a:lnTo>
                  <a:lnTo>
                    <a:pt x="1681835" y="952804"/>
                  </a:lnTo>
                  <a:lnTo>
                    <a:pt x="1695450" y="919937"/>
                  </a:lnTo>
                  <a:lnTo>
                    <a:pt x="1695450" y="51612"/>
                  </a:lnTo>
                  <a:lnTo>
                    <a:pt x="1676704" y="13614"/>
                  </a:lnTo>
                  <a:lnTo>
                    <a:pt x="1647418" y="355"/>
                  </a:lnTo>
                  <a:lnTo>
                    <a:pt x="1643837" y="0"/>
                  </a:lnTo>
                  <a:close/>
                </a:path>
              </a:pathLst>
            </a:custGeom>
            <a:solidFill>
              <a:srgbClr val="EBE2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4837" y="1824037"/>
              <a:ext cx="1695450" cy="971550"/>
            </a:xfrm>
            <a:custGeom>
              <a:avLst/>
              <a:gdLst/>
              <a:ahLst/>
              <a:cxnLst/>
              <a:rect l="l" t="t" r="r" b="b"/>
              <a:pathLst>
                <a:path w="1695450" h="971550">
                  <a:moveTo>
                    <a:pt x="0" y="91630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59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1640205" y="0"/>
                  </a:lnTo>
                  <a:lnTo>
                    <a:pt x="1643837" y="0"/>
                  </a:lnTo>
                  <a:lnTo>
                    <a:pt x="1647418" y="355"/>
                  </a:lnTo>
                  <a:lnTo>
                    <a:pt x="1650974" y="1066"/>
                  </a:lnTo>
                  <a:lnTo>
                    <a:pt x="1654543" y="1765"/>
                  </a:lnTo>
                  <a:lnTo>
                    <a:pt x="1657997" y="2819"/>
                  </a:lnTo>
                  <a:lnTo>
                    <a:pt x="1661337" y="4203"/>
                  </a:lnTo>
                  <a:lnTo>
                    <a:pt x="1664703" y="5588"/>
                  </a:lnTo>
                  <a:lnTo>
                    <a:pt x="1679270" y="16179"/>
                  </a:lnTo>
                  <a:lnTo>
                    <a:pt x="1681835" y="18745"/>
                  </a:lnTo>
                  <a:lnTo>
                    <a:pt x="1694383" y="44462"/>
                  </a:lnTo>
                  <a:lnTo>
                    <a:pt x="1695094" y="48018"/>
                  </a:lnTo>
                  <a:lnTo>
                    <a:pt x="1695450" y="51612"/>
                  </a:lnTo>
                  <a:lnTo>
                    <a:pt x="1695450" y="55245"/>
                  </a:lnTo>
                  <a:lnTo>
                    <a:pt x="1695450" y="916305"/>
                  </a:lnTo>
                  <a:lnTo>
                    <a:pt x="1695450" y="919937"/>
                  </a:lnTo>
                  <a:lnTo>
                    <a:pt x="1695094" y="923518"/>
                  </a:lnTo>
                  <a:lnTo>
                    <a:pt x="1694383" y="927087"/>
                  </a:lnTo>
                  <a:lnTo>
                    <a:pt x="1693684" y="930643"/>
                  </a:lnTo>
                  <a:lnTo>
                    <a:pt x="1679270" y="955370"/>
                  </a:lnTo>
                  <a:lnTo>
                    <a:pt x="1676704" y="957935"/>
                  </a:lnTo>
                  <a:lnTo>
                    <a:pt x="1650974" y="970483"/>
                  </a:lnTo>
                  <a:lnTo>
                    <a:pt x="1647418" y="971194"/>
                  </a:lnTo>
                  <a:lnTo>
                    <a:pt x="1643837" y="971550"/>
                  </a:lnTo>
                  <a:lnTo>
                    <a:pt x="1640205" y="971550"/>
                  </a:lnTo>
                  <a:lnTo>
                    <a:pt x="55245" y="971550"/>
                  </a:lnTo>
                  <a:lnTo>
                    <a:pt x="51619" y="971550"/>
                  </a:lnTo>
                  <a:lnTo>
                    <a:pt x="48026" y="971194"/>
                  </a:lnTo>
                  <a:lnTo>
                    <a:pt x="44465" y="970483"/>
                  </a:lnTo>
                  <a:lnTo>
                    <a:pt x="40907" y="969784"/>
                  </a:lnTo>
                  <a:lnTo>
                    <a:pt x="9311" y="946988"/>
                  </a:lnTo>
                  <a:lnTo>
                    <a:pt x="7292" y="943978"/>
                  </a:lnTo>
                  <a:lnTo>
                    <a:pt x="5590" y="940803"/>
                  </a:lnTo>
                  <a:lnTo>
                    <a:pt x="4207" y="937450"/>
                  </a:lnTo>
                  <a:lnTo>
                    <a:pt x="2818" y="934097"/>
                  </a:lnTo>
                  <a:lnTo>
                    <a:pt x="1771" y="930643"/>
                  </a:lnTo>
                  <a:lnTo>
                    <a:pt x="1061" y="927087"/>
                  </a:lnTo>
                  <a:lnTo>
                    <a:pt x="351" y="923518"/>
                  </a:lnTo>
                  <a:lnTo>
                    <a:pt x="0" y="919937"/>
                  </a:lnTo>
                  <a:lnTo>
                    <a:pt x="0" y="916305"/>
                  </a:lnTo>
                  <a:close/>
                </a:path>
              </a:pathLst>
            </a:custGeom>
            <a:ln w="9525">
              <a:solidFill>
                <a:srgbClr val="D1C8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68350" y="2154237"/>
            <a:ext cx="10604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40" dirty="0">
                <a:solidFill>
                  <a:srgbClr val="433728"/>
                </a:solidFill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3800" y="1963737"/>
            <a:ext cx="5831840" cy="645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dirty="0">
                <a:solidFill>
                  <a:srgbClr val="433728"/>
                </a:solidFill>
                <a:latin typeface="Times New Roman"/>
                <a:cs typeface="Times New Roman"/>
              </a:rPr>
              <a:t>Image</a:t>
            </a:r>
            <a:r>
              <a:rPr sz="1650" b="1" spc="-65" dirty="0">
                <a:solidFill>
                  <a:srgbClr val="433728"/>
                </a:solidFill>
                <a:latin typeface="Times New Roman"/>
                <a:cs typeface="Times New Roman"/>
              </a:rPr>
              <a:t> </a:t>
            </a:r>
            <a:r>
              <a:rPr sz="1650" b="1" spc="-10" dirty="0">
                <a:solidFill>
                  <a:srgbClr val="433728"/>
                </a:solidFill>
                <a:latin typeface="Times New Roman"/>
                <a:cs typeface="Times New Roman"/>
              </a:rPr>
              <a:t>Enhancement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350" spc="-90" dirty="0">
                <a:solidFill>
                  <a:srgbClr val="433728"/>
                </a:solidFill>
                <a:latin typeface="Lucida Sans Unicode"/>
                <a:cs typeface="Lucida Sans Unicode"/>
              </a:rPr>
              <a:t>A</a:t>
            </a:r>
            <a:r>
              <a:rPr sz="1350" spc="-6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433728"/>
                </a:solidFill>
                <a:latin typeface="Lucida Sans Unicode"/>
                <a:cs typeface="Lucida Sans Unicode"/>
              </a:rPr>
              <a:t>powerful</a:t>
            </a:r>
            <a:r>
              <a:rPr sz="1350" spc="-6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433728"/>
                </a:solidFill>
                <a:latin typeface="Lucida Sans Unicode"/>
                <a:cs typeface="Lucida Sans Unicode"/>
              </a:rPr>
              <a:t>tool</a:t>
            </a:r>
            <a:r>
              <a:rPr sz="1350" spc="-6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25" dirty="0">
                <a:solidFill>
                  <a:srgbClr val="433728"/>
                </a:solidFill>
                <a:latin typeface="Lucida Sans Unicode"/>
                <a:cs typeface="Lucida Sans Unicode"/>
              </a:rPr>
              <a:t>for</a:t>
            </a:r>
            <a:r>
              <a:rPr sz="1350" spc="-6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improving</a:t>
            </a:r>
            <a:r>
              <a:rPr sz="1350" spc="-6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35" dirty="0">
                <a:solidFill>
                  <a:srgbClr val="433728"/>
                </a:solidFill>
                <a:latin typeface="Lucida Sans Unicode"/>
                <a:cs typeface="Lucida Sans Unicode"/>
              </a:rPr>
              <a:t>image</a:t>
            </a:r>
            <a:r>
              <a:rPr sz="1350" spc="-6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433728"/>
                </a:solidFill>
                <a:latin typeface="Lucida Sans Unicode"/>
                <a:cs typeface="Lucida Sans Unicode"/>
              </a:rPr>
              <a:t>quality</a:t>
            </a:r>
            <a:r>
              <a:rPr sz="1350" spc="-6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20" dirty="0">
                <a:solidFill>
                  <a:srgbClr val="433728"/>
                </a:solidFill>
                <a:latin typeface="Lucida Sans Unicode"/>
                <a:cs typeface="Lucida Sans Unicode"/>
              </a:rPr>
              <a:t>and</a:t>
            </a:r>
            <a:r>
              <a:rPr sz="1350" spc="-6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433728"/>
                </a:solidFill>
                <a:latin typeface="Lucida Sans Unicode"/>
                <a:cs typeface="Lucida Sans Unicode"/>
              </a:rPr>
              <a:t>revealing</a:t>
            </a:r>
            <a:r>
              <a:rPr sz="1350" spc="-6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433728"/>
                </a:solidFill>
                <a:latin typeface="Lucida Sans Unicode"/>
                <a:cs typeface="Lucida Sans Unicode"/>
              </a:rPr>
              <a:t>hidden</a:t>
            </a:r>
            <a:r>
              <a:rPr sz="1350" spc="-6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433728"/>
                </a:solidFill>
                <a:latin typeface="Lucida Sans Unicode"/>
                <a:cs typeface="Lucida Sans Unicode"/>
              </a:rPr>
              <a:t>details.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90775" y="2795587"/>
            <a:ext cx="8353425" cy="9525"/>
          </a:xfrm>
          <a:custGeom>
            <a:avLst/>
            <a:gdLst/>
            <a:ahLst/>
            <a:cxnLst/>
            <a:rect l="l" t="t" r="r" b="b"/>
            <a:pathLst>
              <a:path w="8353425" h="9525">
                <a:moveTo>
                  <a:pt x="8346529" y="0"/>
                </a:moveTo>
                <a:lnTo>
                  <a:pt x="6896" y="0"/>
                </a:lnTo>
                <a:lnTo>
                  <a:pt x="4648" y="457"/>
                </a:lnTo>
                <a:lnTo>
                  <a:pt x="927" y="2324"/>
                </a:lnTo>
                <a:lnTo>
                  <a:pt x="0" y="3454"/>
                </a:lnTo>
                <a:lnTo>
                  <a:pt x="0" y="4762"/>
                </a:lnTo>
                <a:lnTo>
                  <a:pt x="0" y="6083"/>
                </a:lnTo>
                <a:lnTo>
                  <a:pt x="927" y="7200"/>
                </a:lnTo>
                <a:lnTo>
                  <a:pt x="4648" y="9055"/>
                </a:lnTo>
                <a:lnTo>
                  <a:pt x="6896" y="9525"/>
                </a:lnTo>
                <a:lnTo>
                  <a:pt x="8346529" y="9525"/>
                </a:lnTo>
                <a:lnTo>
                  <a:pt x="8348776" y="9055"/>
                </a:lnTo>
                <a:lnTo>
                  <a:pt x="8352498" y="7200"/>
                </a:lnTo>
                <a:lnTo>
                  <a:pt x="8353425" y="6083"/>
                </a:lnTo>
                <a:lnTo>
                  <a:pt x="8353425" y="3454"/>
                </a:lnTo>
                <a:lnTo>
                  <a:pt x="8352498" y="2324"/>
                </a:lnTo>
                <a:lnTo>
                  <a:pt x="8348776" y="457"/>
                </a:lnTo>
                <a:lnTo>
                  <a:pt x="8346529" y="0"/>
                </a:lnTo>
                <a:close/>
              </a:path>
            </a:pathLst>
          </a:custGeom>
          <a:solidFill>
            <a:srgbClr val="D1C8C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0075" y="2886074"/>
            <a:ext cx="3409950" cy="1266825"/>
            <a:chOff x="600075" y="2886074"/>
            <a:chExt cx="3409950" cy="1266825"/>
          </a:xfrm>
        </p:grpSpPr>
        <p:sp>
          <p:nvSpPr>
            <p:cNvPr id="10" name="object 10"/>
            <p:cNvSpPr/>
            <p:nvPr/>
          </p:nvSpPr>
          <p:spPr>
            <a:xfrm>
              <a:off x="604837" y="2890837"/>
              <a:ext cx="3400425" cy="1257300"/>
            </a:xfrm>
            <a:custGeom>
              <a:avLst/>
              <a:gdLst/>
              <a:ahLst/>
              <a:cxnLst/>
              <a:rect l="l" t="t" r="r" b="b"/>
              <a:pathLst>
                <a:path w="3400425" h="1257300">
                  <a:moveTo>
                    <a:pt x="3348812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12"/>
                  </a:lnTo>
                  <a:lnTo>
                    <a:pt x="0" y="1202055"/>
                  </a:lnTo>
                  <a:lnTo>
                    <a:pt x="0" y="1205687"/>
                  </a:lnTo>
                  <a:lnTo>
                    <a:pt x="18747" y="1243685"/>
                  </a:lnTo>
                  <a:lnTo>
                    <a:pt x="51619" y="1257300"/>
                  </a:lnTo>
                  <a:lnTo>
                    <a:pt x="3348812" y="1257300"/>
                  </a:lnTo>
                  <a:lnTo>
                    <a:pt x="3386810" y="1238554"/>
                  </a:lnTo>
                  <a:lnTo>
                    <a:pt x="3400425" y="1205687"/>
                  </a:lnTo>
                  <a:lnTo>
                    <a:pt x="3400425" y="51612"/>
                  </a:lnTo>
                  <a:lnTo>
                    <a:pt x="3381679" y="13614"/>
                  </a:lnTo>
                  <a:lnTo>
                    <a:pt x="3352393" y="355"/>
                  </a:lnTo>
                  <a:lnTo>
                    <a:pt x="3348812" y="0"/>
                  </a:lnTo>
                  <a:close/>
                </a:path>
              </a:pathLst>
            </a:custGeom>
            <a:solidFill>
              <a:srgbClr val="EBE2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4837" y="2890837"/>
              <a:ext cx="3400425" cy="1257300"/>
            </a:xfrm>
            <a:custGeom>
              <a:avLst/>
              <a:gdLst/>
              <a:ahLst/>
              <a:cxnLst/>
              <a:rect l="l" t="t" r="r" b="b"/>
              <a:pathLst>
                <a:path w="3400425" h="1257300">
                  <a:moveTo>
                    <a:pt x="0" y="120205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46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3345180" y="0"/>
                  </a:lnTo>
                  <a:lnTo>
                    <a:pt x="3348812" y="0"/>
                  </a:lnTo>
                  <a:lnTo>
                    <a:pt x="3352393" y="355"/>
                  </a:lnTo>
                  <a:lnTo>
                    <a:pt x="3355949" y="1066"/>
                  </a:lnTo>
                  <a:lnTo>
                    <a:pt x="3359518" y="1765"/>
                  </a:lnTo>
                  <a:lnTo>
                    <a:pt x="3362972" y="2819"/>
                  </a:lnTo>
                  <a:lnTo>
                    <a:pt x="3366312" y="4203"/>
                  </a:lnTo>
                  <a:lnTo>
                    <a:pt x="3369678" y="5588"/>
                  </a:lnTo>
                  <a:lnTo>
                    <a:pt x="3396221" y="34099"/>
                  </a:lnTo>
                  <a:lnTo>
                    <a:pt x="3399358" y="44462"/>
                  </a:lnTo>
                  <a:lnTo>
                    <a:pt x="3400069" y="48018"/>
                  </a:lnTo>
                  <a:lnTo>
                    <a:pt x="3400425" y="51612"/>
                  </a:lnTo>
                  <a:lnTo>
                    <a:pt x="3400425" y="55245"/>
                  </a:lnTo>
                  <a:lnTo>
                    <a:pt x="3400425" y="1202055"/>
                  </a:lnTo>
                  <a:lnTo>
                    <a:pt x="3400425" y="1205687"/>
                  </a:lnTo>
                  <a:lnTo>
                    <a:pt x="3400069" y="1209268"/>
                  </a:lnTo>
                  <a:lnTo>
                    <a:pt x="3399358" y="1212837"/>
                  </a:lnTo>
                  <a:lnTo>
                    <a:pt x="3398659" y="1216393"/>
                  </a:lnTo>
                  <a:lnTo>
                    <a:pt x="3375875" y="1247990"/>
                  </a:lnTo>
                  <a:lnTo>
                    <a:pt x="3355949" y="1256233"/>
                  </a:lnTo>
                  <a:lnTo>
                    <a:pt x="3352393" y="1256944"/>
                  </a:lnTo>
                  <a:lnTo>
                    <a:pt x="3348812" y="1257300"/>
                  </a:lnTo>
                  <a:lnTo>
                    <a:pt x="3345180" y="1257300"/>
                  </a:lnTo>
                  <a:lnTo>
                    <a:pt x="55245" y="1257300"/>
                  </a:lnTo>
                  <a:lnTo>
                    <a:pt x="51619" y="1257300"/>
                  </a:lnTo>
                  <a:lnTo>
                    <a:pt x="48026" y="1256944"/>
                  </a:lnTo>
                  <a:lnTo>
                    <a:pt x="44465" y="1256233"/>
                  </a:lnTo>
                  <a:lnTo>
                    <a:pt x="40907" y="1255534"/>
                  </a:lnTo>
                  <a:lnTo>
                    <a:pt x="9311" y="1232738"/>
                  </a:lnTo>
                  <a:lnTo>
                    <a:pt x="7292" y="1229728"/>
                  </a:lnTo>
                  <a:lnTo>
                    <a:pt x="5590" y="1226553"/>
                  </a:lnTo>
                  <a:lnTo>
                    <a:pt x="4207" y="1223200"/>
                  </a:lnTo>
                  <a:lnTo>
                    <a:pt x="2818" y="1219847"/>
                  </a:lnTo>
                  <a:lnTo>
                    <a:pt x="1771" y="1216393"/>
                  </a:lnTo>
                  <a:lnTo>
                    <a:pt x="1061" y="1212837"/>
                  </a:lnTo>
                  <a:lnTo>
                    <a:pt x="351" y="1209268"/>
                  </a:lnTo>
                  <a:lnTo>
                    <a:pt x="0" y="1205687"/>
                  </a:lnTo>
                  <a:lnTo>
                    <a:pt x="0" y="1202055"/>
                  </a:lnTo>
                  <a:close/>
                </a:path>
              </a:pathLst>
            </a:custGeom>
            <a:ln w="9525">
              <a:solidFill>
                <a:srgbClr val="D1C8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68350" y="3363912"/>
            <a:ext cx="13525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50" dirty="0">
                <a:solidFill>
                  <a:srgbClr val="433728"/>
                </a:solidFill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68775" y="3030537"/>
            <a:ext cx="6050915" cy="9220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433728"/>
                </a:solidFill>
                <a:latin typeface="Times New Roman"/>
                <a:cs typeface="Times New Roman"/>
              </a:rPr>
              <a:t>CLAHE</a:t>
            </a: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34300"/>
              </a:lnSpc>
              <a:spcBef>
                <a:spcPts val="690"/>
              </a:spcBef>
            </a:pPr>
            <a:r>
              <a:rPr sz="1350" spc="-65" dirty="0">
                <a:solidFill>
                  <a:srgbClr val="433728"/>
                </a:solidFill>
                <a:latin typeface="Lucida Sans Unicode"/>
                <a:cs typeface="Lucida Sans Unicode"/>
              </a:rPr>
              <a:t>An</a:t>
            </a:r>
            <a:r>
              <a:rPr sz="1350" spc="-4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20" dirty="0">
                <a:solidFill>
                  <a:srgbClr val="433728"/>
                </a:solidFill>
                <a:latin typeface="Lucida Sans Unicode"/>
                <a:cs typeface="Lucida Sans Unicode"/>
              </a:rPr>
              <a:t>advanced</a:t>
            </a:r>
            <a:r>
              <a:rPr sz="135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35" dirty="0">
                <a:solidFill>
                  <a:srgbClr val="433728"/>
                </a:solidFill>
                <a:latin typeface="Lucida Sans Unicode"/>
                <a:cs typeface="Lucida Sans Unicode"/>
              </a:rPr>
              <a:t>algorithm</a:t>
            </a:r>
            <a:r>
              <a:rPr sz="135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20" dirty="0">
                <a:solidFill>
                  <a:srgbClr val="433728"/>
                </a:solidFill>
                <a:latin typeface="Lucida Sans Unicode"/>
                <a:cs typeface="Lucida Sans Unicode"/>
              </a:rPr>
              <a:t>that</a:t>
            </a:r>
            <a:r>
              <a:rPr sz="135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25" dirty="0">
                <a:solidFill>
                  <a:srgbClr val="433728"/>
                </a:solidFill>
                <a:latin typeface="Lucida Sans Unicode"/>
                <a:cs typeface="Lucida Sans Unicode"/>
              </a:rPr>
              <a:t>provides</a:t>
            </a:r>
            <a:r>
              <a:rPr sz="135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 excellent </a:t>
            </a:r>
            <a:r>
              <a:rPr sz="1350" spc="-30" dirty="0">
                <a:solidFill>
                  <a:srgbClr val="433728"/>
                </a:solidFill>
                <a:latin typeface="Lucida Sans Unicode"/>
                <a:cs typeface="Lucida Sans Unicode"/>
              </a:rPr>
              <a:t>contrast</a:t>
            </a:r>
            <a:r>
              <a:rPr sz="135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20" dirty="0">
                <a:solidFill>
                  <a:srgbClr val="433728"/>
                </a:solidFill>
                <a:latin typeface="Lucida Sans Unicode"/>
                <a:cs typeface="Lucida Sans Unicode"/>
              </a:rPr>
              <a:t>enhancement</a:t>
            </a:r>
            <a:r>
              <a:rPr sz="1350" spc="-4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433728"/>
                </a:solidFill>
                <a:latin typeface="Lucida Sans Unicode"/>
                <a:cs typeface="Lucida Sans Unicode"/>
              </a:rPr>
              <a:t>while </a:t>
            </a:r>
            <a:r>
              <a:rPr sz="1350" spc="-35" dirty="0">
                <a:solidFill>
                  <a:srgbClr val="433728"/>
                </a:solidFill>
                <a:latin typeface="Lucida Sans Unicode"/>
                <a:cs typeface="Lucida Sans Unicode"/>
              </a:rPr>
              <a:t>preserving</a:t>
            </a:r>
            <a:r>
              <a:rPr sz="1350" spc="-10" dirty="0">
                <a:solidFill>
                  <a:srgbClr val="433728"/>
                </a:solidFill>
                <a:latin typeface="Lucida Sans Unicode"/>
                <a:cs typeface="Lucida Sans Unicode"/>
              </a:rPr>
              <a:t> detail.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95750" y="4148137"/>
            <a:ext cx="6648450" cy="9525"/>
          </a:xfrm>
          <a:custGeom>
            <a:avLst/>
            <a:gdLst/>
            <a:ahLst/>
            <a:cxnLst/>
            <a:rect l="l" t="t" r="r" b="b"/>
            <a:pathLst>
              <a:path w="6648450" h="9525">
                <a:moveTo>
                  <a:pt x="6641553" y="0"/>
                </a:moveTo>
                <a:lnTo>
                  <a:pt x="6896" y="0"/>
                </a:lnTo>
                <a:lnTo>
                  <a:pt x="4648" y="457"/>
                </a:lnTo>
                <a:lnTo>
                  <a:pt x="927" y="2324"/>
                </a:lnTo>
                <a:lnTo>
                  <a:pt x="0" y="3454"/>
                </a:lnTo>
                <a:lnTo>
                  <a:pt x="0" y="4762"/>
                </a:lnTo>
                <a:lnTo>
                  <a:pt x="0" y="6083"/>
                </a:lnTo>
                <a:lnTo>
                  <a:pt x="927" y="7200"/>
                </a:lnTo>
                <a:lnTo>
                  <a:pt x="4648" y="9055"/>
                </a:lnTo>
                <a:lnTo>
                  <a:pt x="6896" y="9525"/>
                </a:lnTo>
                <a:lnTo>
                  <a:pt x="6641553" y="9525"/>
                </a:lnTo>
                <a:lnTo>
                  <a:pt x="6643801" y="9055"/>
                </a:lnTo>
                <a:lnTo>
                  <a:pt x="6647522" y="7200"/>
                </a:lnTo>
                <a:lnTo>
                  <a:pt x="6648450" y="6083"/>
                </a:lnTo>
                <a:lnTo>
                  <a:pt x="6648450" y="3454"/>
                </a:lnTo>
                <a:lnTo>
                  <a:pt x="6647522" y="2324"/>
                </a:lnTo>
                <a:lnTo>
                  <a:pt x="6643801" y="457"/>
                </a:lnTo>
                <a:lnTo>
                  <a:pt x="6641553" y="0"/>
                </a:lnTo>
                <a:close/>
              </a:path>
            </a:pathLst>
          </a:custGeom>
          <a:solidFill>
            <a:srgbClr val="D1C8C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600075" y="4238625"/>
            <a:ext cx="5114925" cy="1266825"/>
            <a:chOff x="600075" y="4238625"/>
            <a:chExt cx="5114925" cy="1266825"/>
          </a:xfrm>
        </p:grpSpPr>
        <p:sp>
          <p:nvSpPr>
            <p:cNvPr id="16" name="object 16"/>
            <p:cNvSpPr/>
            <p:nvPr/>
          </p:nvSpPr>
          <p:spPr>
            <a:xfrm>
              <a:off x="604837" y="4243387"/>
              <a:ext cx="5105400" cy="1257300"/>
            </a:xfrm>
            <a:custGeom>
              <a:avLst/>
              <a:gdLst/>
              <a:ahLst/>
              <a:cxnLst/>
              <a:rect l="l" t="t" r="r" b="b"/>
              <a:pathLst>
                <a:path w="5105400" h="1257300">
                  <a:moveTo>
                    <a:pt x="5053787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12"/>
                  </a:lnTo>
                  <a:lnTo>
                    <a:pt x="0" y="1202056"/>
                  </a:lnTo>
                  <a:lnTo>
                    <a:pt x="0" y="1205682"/>
                  </a:lnTo>
                  <a:lnTo>
                    <a:pt x="18747" y="1243683"/>
                  </a:lnTo>
                  <a:lnTo>
                    <a:pt x="51619" y="1257296"/>
                  </a:lnTo>
                  <a:lnTo>
                    <a:pt x="5053787" y="1257296"/>
                  </a:lnTo>
                  <a:lnTo>
                    <a:pt x="5091785" y="1238553"/>
                  </a:lnTo>
                  <a:lnTo>
                    <a:pt x="5105400" y="1205682"/>
                  </a:lnTo>
                  <a:lnTo>
                    <a:pt x="5105400" y="51612"/>
                  </a:lnTo>
                  <a:lnTo>
                    <a:pt x="5086654" y="13614"/>
                  </a:lnTo>
                  <a:lnTo>
                    <a:pt x="5057368" y="355"/>
                  </a:lnTo>
                  <a:lnTo>
                    <a:pt x="5053787" y="0"/>
                  </a:lnTo>
                  <a:close/>
                </a:path>
              </a:pathLst>
            </a:custGeom>
            <a:solidFill>
              <a:srgbClr val="EBE2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4837" y="4243387"/>
              <a:ext cx="5105400" cy="1257300"/>
            </a:xfrm>
            <a:custGeom>
              <a:avLst/>
              <a:gdLst/>
              <a:ahLst/>
              <a:cxnLst/>
              <a:rect l="l" t="t" r="r" b="b"/>
              <a:pathLst>
                <a:path w="5105400" h="1257300">
                  <a:moveTo>
                    <a:pt x="0" y="1202056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46"/>
                  </a:lnTo>
                  <a:lnTo>
                    <a:pt x="7292" y="27571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5050155" y="0"/>
                  </a:lnTo>
                  <a:lnTo>
                    <a:pt x="5053787" y="0"/>
                  </a:lnTo>
                  <a:lnTo>
                    <a:pt x="5057368" y="355"/>
                  </a:lnTo>
                  <a:lnTo>
                    <a:pt x="5060924" y="1066"/>
                  </a:lnTo>
                  <a:lnTo>
                    <a:pt x="5064493" y="1765"/>
                  </a:lnTo>
                  <a:lnTo>
                    <a:pt x="5096090" y="24549"/>
                  </a:lnTo>
                  <a:lnTo>
                    <a:pt x="5104333" y="44462"/>
                  </a:lnTo>
                  <a:lnTo>
                    <a:pt x="5105044" y="48018"/>
                  </a:lnTo>
                  <a:lnTo>
                    <a:pt x="5105400" y="51612"/>
                  </a:lnTo>
                  <a:lnTo>
                    <a:pt x="5105400" y="55245"/>
                  </a:lnTo>
                  <a:lnTo>
                    <a:pt x="5105400" y="1202056"/>
                  </a:lnTo>
                  <a:lnTo>
                    <a:pt x="5105400" y="1205682"/>
                  </a:lnTo>
                  <a:lnTo>
                    <a:pt x="5105044" y="1209273"/>
                  </a:lnTo>
                  <a:lnTo>
                    <a:pt x="5104333" y="1212830"/>
                  </a:lnTo>
                  <a:lnTo>
                    <a:pt x="5103634" y="1216388"/>
                  </a:lnTo>
                  <a:lnTo>
                    <a:pt x="5080850" y="1247989"/>
                  </a:lnTo>
                  <a:lnTo>
                    <a:pt x="5071287" y="1253093"/>
                  </a:lnTo>
                  <a:lnTo>
                    <a:pt x="5067947" y="1254483"/>
                  </a:lnTo>
                  <a:lnTo>
                    <a:pt x="5050155" y="1257301"/>
                  </a:lnTo>
                  <a:lnTo>
                    <a:pt x="55245" y="1257301"/>
                  </a:lnTo>
                  <a:lnTo>
                    <a:pt x="18747" y="1243683"/>
                  </a:lnTo>
                  <a:lnTo>
                    <a:pt x="9311" y="1232744"/>
                  </a:lnTo>
                  <a:lnTo>
                    <a:pt x="7292" y="1229728"/>
                  </a:lnTo>
                  <a:lnTo>
                    <a:pt x="5590" y="1226548"/>
                  </a:lnTo>
                  <a:lnTo>
                    <a:pt x="4207" y="1223194"/>
                  </a:lnTo>
                  <a:lnTo>
                    <a:pt x="2818" y="1219846"/>
                  </a:lnTo>
                  <a:lnTo>
                    <a:pt x="1771" y="1216388"/>
                  </a:lnTo>
                  <a:lnTo>
                    <a:pt x="1061" y="1212830"/>
                  </a:lnTo>
                  <a:lnTo>
                    <a:pt x="351" y="1209273"/>
                  </a:lnTo>
                  <a:lnTo>
                    <a:pt x="0" y="1205682"/>
                  </a:lnTo>
                  <a:lnTo>
                    <a:pt x="0" y="1202056"/>
                  </a:lnTo>
                  <a:close/>
                </a:path>
              </a:pathLst>
            </a:custGeom>
            <a:ln w="9525">
              <a:solidFill>
                <a:srgbClr val="D1C8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68350" y="4706937"/>
            <a:ext cx="13017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50" dirty="0">
                <a:solidFill>
                  <a:srgbClr val="433728"/>
                </a:solidFill>
                <a:latin typeface="Times New Roman"/>
                <a:cs typeface="Times New Roman"/>
              </a:rPr>
              <a:t>3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73750" y="4383087"/>
            <a:ext cx="4613275" cy="9220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433728"/>
                </a:solidFill>
                <a:latin typeface="Times New Roman"/>
                <a:cs typeface="Times New Roman"/>
              </a:rPr>
              <a:t>Applications</a:t>
            </a: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34300"/>
              </a:lnSpc>
              <a:spcBef>
                <a:spcPts val="690"/>
              </a:spcBef>
            </a:pPr>
            <a:r>
              <a:rPr sz="1350" spc="-35" dirty="0">
                <a:solidFill>
                  <a:srgbClr val="433728"/>
                </a:solidFill>
                <a:latin typeface="Lucida Sans Unicode"/>
                <a:cs typeface="Lucida Sans Unicode"/>
              </a:rPr>
              <a:t>CLAHE</a:t>
            </a:r>
            <a:r>
              <a:rPr sz="1350" spc="-6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finds</a:t>
            </a:r>
            <a:r>
              <a:rPr sz="1350" spc="-5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20" dirty="0">
                <a:solidFill>
                  <a:srgbClr val="433728"/>
                </a:solidFill>
                <a:latin typeface="Lucida Sans Unicode"/>
                <a:cs typeface="Lucida Sans Unicode"/>
              </a:rPr>
              <a:t>wide</a:t>
            </a:r>
            <a:r>
              <a:rPr sz="1350" spc="-6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35" dirty="0">
                <a:solidFill>
                  <a:srgbClr val="433728"/>
                </a:solidFill>
                <a:latin typeface="Lucida Sans Unicode"/>
                <a:cs typeface="Lucida Sans Unicode"/>
              </a:rPr>
              <a:t>application</a:t>
            </a:r>
            <a:r>
              <a:rPr sz="1350" spc="-5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in</a:t>
            </a:r>
            <a:r>
              <a:rPr sz="1350" spc="-6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25" dirty="0">
                <a:solidFill>
                  <a:srgbClr val="433728"/>
                </a:solidFill>
                <a:latin typeface="Lucida Sans Unicode"/>
                <a:cs typeface="Lucida Sans Unicode"/>
              </a:rPr>
              <a:t>diverse</a:t>
            </a:r>
            <a:r>
              <a:rPr sz="1350" spc="-5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fields</a:t>
            </a:r>
            <a:r>
              <a:rPr sz="1350" spc="-6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55" dirty="0">
                <a:solidFill>
                  <a:srgbClr val="433728"/>
                </a:solidFill>
                <a:latin typeface="Lucida Sans Unicode"/>
                <a:cs typeface="Lucida Sans Unicode"/>
              </a:rPr>
              <a:t>like </a:t>
            </a:r>
            <a:r>
              <a:rPr sz="1350" spc="-10" dirty="0">
                <a:solidFill>
                  <a:srgbClr val="433728"/>
                </a:solidFill>
                <a:latin typeface="Lucida Sans Unicode"/>
                <a:cs typeface="Lucida Sans Unicode"/>
              </a:rPr>
              <a:t>medical </a:t>
            </a:r>
            <a:r>
              <a:rPr sz="1350" spc="-55" dirty="0">
                <a:solidFill>
                  <a:srgbClr val="433728"/>
                </a:solidFill>
                <a:latin typeface="Lucida Sans Unicode"/>
                <a:cs typeface="Lucida Sans Unicode"/>
              </a:rPr>
              <a:t>imaging, </a:t>
            </a:r>
            <a:r>
              <a:rPr sz="1350" spc="-35" dirty="0">
                <a:solidFill>
                  <a:srgbClr val="433728"/>
                </a:solidFill>
                <a:latin typeface="Lucida Sans Unicode"/>
                <a:cs typeface="Lucida Sans Unicode"/>
              </a:rPr>
              <a:t>surveillance,</a:t>
            </a:r>
            <a:r>
              <a:rPr sz="1350" spc="-5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20" dirty="0">
                <a:solidFill>
                  <a:srgbClr val="433728"/>
                </a:solidFill>
                <a:latin typeface="Lucida Sans Unicode"/>
                <a:cs typeface="Lucida Sans Unicode"/>
              </a:rPr>
              <a:t>and</a:t>
            </a:r>
            <a:r>
              <a:rPr sz="1350" spc="-5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433728"/>
                </a:solidFill>
                <a:latin typeface="Lucida Sans Unicode"/>
                <a:cs typeface="Lucida Sans Unicode"/>
              </a:rPr>
              <a:t>remote</a:t>
            </a:r>
            <a:r>
              <a:rPr sz="1350" spc="-5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433728"/>
                </a:solidFill>
                <a:latin typeface="Lucida Sans Unicode"/>
                <a:cs typeface="Lucida Sans Unicode"/>
              </a:rPr>
              <a:t>sensing.</a:t>
            </a:r>
            <a:endParaRPr sz="13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1997075"/>
            <a:ext cx="660527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dirty="0"/>
              <a:t>Understanding</a:t>
            </a:r>
            <a:r>
              <a:rPr sz="3350" spc="-180" dirty="0"/>
              <a:t> </a:t>
            </a:r>
            <a:r>
              <a:rPr sz="3350" spc="-25" dirty="0"/>
              <a:t>Image</a:t>
            </a:r>
            <a:r>
              <a:rPr sz="3350" spc="-180" dirty="0"/>
              <a:t> </a:t>
            </a:r>
            <a:r>
              <a:rPr sz="3350" spc="-10" dirty="0"/>
              <a:t>Enhancement</a:t>
            </a:r>
            <a:endParaRPr sz="3350"/>
          </a:p>
        </p:txBody>
      </p:sp>
      <p:sp>
        <p:nvSpPr>
          <p:cNvPr id="3" name="object 3"/>
          <p:cNvSpPr txBox="1"/>
          <p:nvPr/>
        </p:nvSpPr>
        <p:spPr>
          <a:xfrm>
            <a:off x="587375" y="2963862"/>
            <a:ext cx="4730750" cy="12649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433728"/>
                </a:solidFill>
                <a:latin typeface="Times New Roman"/>
                <a:cs typeface="Times New Roman"/>
              </a:rPr>
              <a:t>Definition</a:t>
            </a: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34300"/>
              </a:lnSpc>
              <a:spcBef>
                <a:spcPts val="1215"/>
              </a:spcBef>
            </a:pPr>
            <a:r>
              <a:rPr sz="1350" spc="-25" dirty="0">
                <a:solidFill>
                  <a:srgbClr val="433728"/>
                </a:solidFill>
                <a:latin typeface="Lucida Sans Unicode"/>
                <a:cs typeface="Lucida Sans Unicode"/>
              </a:rPr>
              <a:t>Image</a:t>
            </a:r>
            <a:r>
              <a:rPr sz="1350" spc="-6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20" dirty="0">
                <a:solidFill>
                  <a:srgbClr val="433728"/>
                </a:solidFill>
                <a:latin typeface="Lucida Sans Unicode"/>
                <a:cs typeface="Lucida Sans Unicode"/>
              </a:rPr>
              <a:t>enhancement</a:t>
            </a:r>
            <a:r>
              <a:rPr sz="1350" spc="-6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433728"/>
                </a:solidFill>
                <a:latin typeface="Lucida Sans Unicode"/>
                <a:cs typeface="Lucida Sans Unicode"/>
              </a:rPr>
              <a:t>refers</a:t>
            </a:r>
            <a:r>
              <a:rPr sz="1350" spc="-6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20" dirty="0">
                <a:solidFill>
                  <a:srgbClr val="433728"/>
                </a:solidFill>
                <a:latin typeface="Lucida Sans Unicode"/>
                <a:cs typeface="Lucida Sans Unicode"/>
              </a:rPr>
              <a:t>to</a:t>
            </a:r>
            <a:r>
              <a:rPr sz="1350" spc="-6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dirty="0">
                <a:solidFill>
                  <a:srgbClr val="433728"/>
                </a:solidFill>
                <a:latin typeface="Lucida Sans Unicode"/>
                <a:cs typeface="Lucida Sans Unicode"/>
              </a:rPr>
              <a:t>the</a:t>
            </a:r>
            <a:r>
              <a:rPr sz="1350" spc="-6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35" dirty="0">
                <a:solidFill>
                  <a:srgbClr val="433728"/>
                </a:solidFill>
                <a:latin typeface="Lucida Sans Unicode"/>
                <a:cs typeface="Lucida Sans Unicode"/>
              </a:rPr>
              <a:t>process</a:t>
            </a:r>
            <a:r>
              <a:rPr sz="1350" spc="-6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of</a:t>
            </a:r>
            <a:r>
              <a:rPr sz="1350" spc="-6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improving</a:t>
            </a:r>
            <a:r>
              <a:rPr sz="1350" spc="-6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25" dirty="0">
                <a:solidFill>
                  <a:srgbClr val="433728"/>
                </a:solidFill>
                <a:latin typeface="Lucida Sans Unicode"/>
                <a:cs typeface="Lucida Sans Unicode"/>
              </a:rPr>
              <a:t>the </a:t>
            </a:r>
            <a:r>
              <a:rPr sz="135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visual</a:t>
            </a:r>
            <a:r>
              <a:rPr sz="1350" spc="-6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433728"/>
                </a:solidFill>
                <a:latin typeface="Lucida Sans Unicode"/>
                <a:cs typeface="Lucida Sans Unicode"/>
              </a:rPr>
              <a:t>quality</a:t>
            </a:r>
            <a:r>
              <a:rPr sz="1350" spc="-5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of</a:t>
            </a:r>
            <a:r>
              <a:rPr sz="1350" spc="-5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50" dirty="0">
                <a:solidFill>
                  <a:srgbClr val="433728"/>
                </a:solidFill>
                <a:latin typeface="Lucida Sans Unicode"/>
                <a:cs typeface="Lucida Sans Unicode"/>
              </a:rPr>
              <a:t>images,</a:t>
            </a:r>
            <a:r>
              <a:rPr sz="1350" spc="-5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25" dirty="0">
                <a:solidFill>
                  <a:srgbClr val="433728"/>
                </a:solidFill>
                <a:latin typeface="Lucida Sans Unicode"/>
                <a:cs typeface="Lucida Sans Unicode"/>
              </a:rPr>
              <a:t>often</a:t>
            </a:r>
            <a:r>
              <a:rPr sz="1350" spc="-5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35" dirty="0">
                <a:solidFill>
                  <a:srgbClr val="433728"/>
                </a:solidFill>
                <a:latin typeface="Lucida Sans Unicode"/>
                <a:cs typeface="Lucida Sans Unicode"/>
              </a:rPr>
              <a:t>by</a:t>
            </a:r>
            <a:r>
              <a:rPr sz="1350" spc="-6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35" dirty="0">
                <a:solidFill>
                  <a:srgbClr val="433728"/>
                </a:solidFill>
                <a:latin typeface="Lucida Sans Unicode"/>
                <a:cs typeface="Lucida Sans Unicode"/>
              </a:rPr>
              <a:t>enhancing</a:t>
            </a:r>
            <a:r>
              <a:rPr sz="1350" spc="-5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433728"/>
                </a:solidFill>
                <a:latin typeface="Lucida Sans Unicode"/>
                <a:cs typeface="Lucida Sans Unicode"/>
              </a:rPr>
              <a:t>contrast, </a:t>
            </a:r>
            <a:r>
              <a:rPr sz="1350" spc="-35" dirty="0">
                <a:solidFill>
                  <a:srgbClr val="433728"/>
                </a:solidFill>
                <a:latin typeface="Lucida Sans Unicode"/>
                <a:cs typeface="Lucida Sans Unicode"/>
              </a:rPr>
              <a:t>sharpness,</a:t>
            </a:r>
            <a:r>
              <a:rPr sz="1350" spc="-4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20" dirty="0">
                <a:solidFill>
                  <a:srgbClr val="433728"/>
                </a:solidFill>
                <a:latin typeface="Lucida Sans Unicode"/>
                <a:cs typeface="Lucida Sans Unicode"/>
              </a:rPr>
              <a:t>and</a:t>
            </a:r>
            <a:r>
              <a:rPr sz="135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433728"/>
                </a:solidFill>
                <a:latin typeface="Lucida Sans Unicode"/>
                <a:cs typeface="Lucida Sans Unicode"/>
              </a:rPr>
              <a:t>detail.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0930" y="2963862"/>
            <a:ext cx="76898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433728"/>
                </a:solidFill>
                <a:latin typeface="Times New Roman"/>
                <a:cs typeface="Times New Roman"/>
              </a:rPr>
              <a:t>Purpose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0930" y="3374390"/>
            <a:ext cx="4464050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4300"/>
              </a:lnSpc>
              <a:spcBef>
                <a:spcPts val="100"/>
              </a:spcBef>
            </a:pPr>
            <a:r>
              <a:rPr sz="1350" spc="-20" dirty="0">
                <a:solidFill>
                  <a:srgbClr val="433728"/>
                </a:solidFill>
                <a:latin typeface="Lucida Sans Unicode"/>
                <a:cs typeface="Lucida Sans Unicode"/>
              </a:rPr>
              <a:t>It</a:t>
            </a:r>
            <a:r>
              <a:rPr sz="1350" spc="-5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aims</a:t>
            </a:r>
            <a:r>
              <a:rPr sz="1350" spc="-5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20" dirty="0">
                <a:solidFill>
                  <a:srgbClr val="433728"/>
                </a:solidFill>
                <a:latin typeface="Lucida Sans Unicode"/>
                <a:cs typeface="Lucida Sans Unicode"/>
              </a:rPr>
              <a:t>to</a:t>
            </a:r>
            <a:r>
              <a:rPr sz="1350" spc="-5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433728"/>
                </a:solidFill>
                <a:latin typeface="Lucida Sans Unicode"/>
                <a:cs typeface="Lucida Sans Unicode"/>
              </a:rPr>
              <a:t>make</a:t>
            </a:r>
            <a:r>
              <a:rPr sz="1350" spc="-50" dirty="0">
                <a:solidFill>
                  <a:srgbClr val="433728"/>
                </a:solidFill>
                <a:latin typeface="Lucida Sans Unicode"/>
                <a:cs typeface="Lucida Sans Unicode"/>
              </a:rPr>
              <a:t> images </a:t>
            </a:r>
            <a:r>
              <a:rPr sz="1350" spc="-20" dirty="0">
                <a:solidFill>
                  <a:srgbClr val="433728"/>
                </a:solidFill>
                <a:latin typeface="Lucida Sans Unicode"/>
                <a:cs typeface="Lucida Sans Unicode"/>
              </a:rPr>
              <a:t>easier</a:t>
            </a:r>
            <a:r>
              <a:rPr sz="1350" spc="-5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20" dirty="0">
                <a:solidFill>
                  <a:srgbClr val="433728"/>
                </a:solidFill>
                <a:latin typeface="Lucida Sans Unicode"/>
                <a:cs typeface="Lucida Sans Unicode"/>
              </a:rPr>
              <a:t>to</a:t>
            </a:r>
            <a:r>
              <a:rPr sz="1350" spc="-5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25" dirty="0">
                <a:solidFill>
                  <a:srgbClr val="433728"/>
                </a:solidFill>
                <a:latin typeface="Lucida Sans Unicode"/>
                <a:cs typeface="Lucida Sans Unicode"/>
              </a:rPr>
              <a:t>interpret,</a:t>
            </a:r>
            <a:r>
              <a:rPr sz="1350" spc="-5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45" dirty="0">
                <a:solidFill>
                  <a:srgbClr val="433728"/>
                </a:solidFill>
                <a:latin typeface="Lucida Sans Unicode"/>
                <a:cs typeface="Lucida Sans Unicode"/>
              </a:rPr>
              <a:t>analyze,</a:t>
            </a:r>
            <a:r>
              <a:rPr sz="1350" spc="-5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25" dirty="0">
                <a:solidFill>
                  <a:srgbClr val="433728"/>
                </a:solidFill>
                <a:latin typeface="Lucida Sans Unicode"/>
                <a:cs typeface="Lucida Sans Unicode"/>
              </a:rPr>
              <a:t>and </a:t>
            </a:r>
            <a:r>
              <a:rPr sz="1350" spc="-35" dirty="0">
                <a:solidFill>
                  <a:srgbClr val="433728"/>
                </a:solidFill>
                <a:latin typeface="Lucida Sans Unicode"/>
                <a:cs typeface="Lucida Sans Unicode"/>
              </a:rPr>
              <a:t>process</a:t>
            </a:r>
            <a:r>
              <a:rPr sz="1350" spc="-5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45" dirty="0">
                <a:solidFill>
                  <a:srgbClr val="433728"/>
                </a:solidFill>
                <a:latin typeface="Lucida Sans Unicode"/>
                <a:cs typeface="Lucida Sans Unicode"/>
              </a:rPr>
              <a:t>by </a:t>
            </a:r>
            <a:r>
              <a:rPr sz="1350" spc="-35" dirty="0">
                <a:solidFill>
                  <a:srgbClr val="433728"/>
                </a:solidFill>
                <a:latin typeface="Lucida Sans Unicode"/>
                <a:cs typeface="Lucida Sans Unicode"/>
              </a:rPr>
              <a:t>enhancing</a:t>
            </a:r>
            <a:r>
              <a:rPr sz="1350" spc="-4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specific</a:t>
            </a:r>
            <a:r>
              <a:rPr sz="1350" spc="-4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20" dirty="0">
                <a:solidFill>
                  <a:srgbClr val="433728"/>
                </a:solidFill>
                <a:latin typeface="Lucida Sans Unicode"/>
                <a:cs typeface="Lucida Sans Unicode"/>
              </a:rPr>
              <a:t>features</a:t>
            </a:r>
            <a:r>
              <a:rPr sz="1350" spc="-4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20" dirty="0">
                <a:solidFill>
                  <a:srgbClr val="433728"/>
                </a:solidFill>
                <a:latin typeface="Lucida Sans Unicode"/>
                <a:cs typeface="Lucida Sans Unicode"/>
              </a:rPr>
              <a:t>and</a:t>
            </a:r>
            <a:r>
              <a:rPr sz="1350" spc="-5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25" dirty="0">
                <a:solidFill>
                  <a:srgbClr val="433728"/>
                </a:solidFill>
                <a:latin typeface="Lucida Sans Unicode"/>
                <a:cs typeface="Lucida Sans Unicode"/>
              </a:rPr>
              <a:t>suppressing </a:t>
            </a:r>
            <a:r>
              <a:rPr sz="1350" spc="-10" dirty="0">
                <a:solidFill>
                  <a:srgbClr val="433728"/>
                </a:solidFill>
                <a:latin typeface="Lucida Sans Unicode"/>
                <a:cs typeface="Lucida Sans Unicode"/>
              </a:rPr>
              <a:t>unwanted</a:t>
            </a:r>
            <a:r>
              <a:rPr sz="1350" spc="-6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433728"/>
                </a:solidFill>
                <a:latin typeface="Lucida Sans Unicode"/>
                <a:cs typeface="Lucida Sans Unicode"/>
              </a:rPr>
              <a:t>noise.</a:t>
            </a:r>
            <a:endParaRPr sz="13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44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3625" y="1054100"/>
            <a:ext cx="3554095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z="3350" spc="-40" dirty="0"/>
              <a:t>The</a:t>
            </a:r>
            <a:r>
              <a:rPr sz="3350" spc="-185" dirty="0"/>
              <a:t> </a:t>
            </a:r>
            <a:r>
              <a:rPr sz="3350" spc="-10" dirty="0"/>
              <a:t>Need</a:t>
            </a:r>
            <a:r>
              <a:rPr sz="3350" spc="-185" dirty="0"/>
              <a:t> </a:t>
            </a:r>
            <a:r>
              <a:rPr sz="3350" spc="-45" dirty="0"/>
              <a:t>for</a:t>
            </a:r>
            <a:r>
              <a:rPr sz="3350" spc="-185" dirty="0"/>
              <a:t> </a:t>
            </a:r>
            <a:r>
              <a:rPr sz="3350" spc="-10" dirty="0"/>
              <a:t>Image Enhancement</a:t>
            </a:r>
            <a:endParaRPr sz="3350"/>
          </a:p>
        </p:txBody>
      </p:sp>
      <p:grpSp>
        <p:nvGrpSpPr>
          <p:cNvPr id="4" name="object 4"/>
          <p:cNvGrpSpPr/>
          <p:nvPr/>
        </p:nvGrpSpPr>
        <p:grpSpPr>
          <a:xfrm>
            <a:off x="4886325" y="2600324"/>
            <a:ext cx="304800" cy="304800"/>
            <a:chOff x="4886325" y="2600324"/>
            <a:chExt cx="304800" cy="304800"/>
          </a:xfrm>
        </p:grpSpPr>
        <p:sp>
          <p:nvSpPr>
            <p:cNvPr id="5" name="object 5"/>
            <p:cNvSpPr/>
            <p:nvPr/>
          </p:nvSpPr>
          <p:spPr>
            <a:xfrm>
              <a:off x="4891087" y="2605087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243662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240030"/>
                  </a:lnTo>
                  <a:lnTo>
                    <a:pt x="0" y="243662"/>
                  </a:lnTo>
                  <a:lnTo>
                    <a:pt x="18745" y="281660"/>
                  </a:lnTo>
                  <a:lnTo>
                    <a:pt x="51612" y="295275"/>
                  </a:lnTo>
                  <a:lnTo>
                    <a:pt x="243662" y="295275"/>
                  </a:lnTo>
                  <a:lnTo>
                    <a:pt x="281660" y="276529"/>
                  </a:lnTo>
                  <a:lnTo>
                    <a:pt x="295275" y="243662"/>
                  </a:lnTo>
                  <a:lnTo>
                    <a:pt x="295275" y="51612"/>
                  </a:lnTo>
                  <a:lnTo>
                    <a:pt x="276529" y="13614"/>
                  </a:lnTo>
                  <a:lnTo>
                    <a:pt x="247243" y="355"/>
                  </a:lnTo>
                  <a:lnTo>
                    <a:pt x="243662" y="0"/>
                  </a:lnTo>
                  <a:close/>
                </a:path>
              </a:pathLst>
            </a:custGeom>
            <a:solidFill>
              <a:srgbClr val="EBE2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91087" y="2605087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0" y="2400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240030" y="0"/>
                  </a:lnTo>
                  <a:lnTo>
                    <a:pt x="243662" y="0"/>
                  </a:lnTo>
                  <a:lnTo>
                    <a:pt x="247243" y="355"/>
                  </a:lnTo>
                  <a:lnTo>
                    <a:pt x="250799" y="1066"/>
                  </a:lnTo>
                  <a:lnTo>
                    <a:pt x="254368" y="1765"/>
                  </a:lnTo>
                  <a:lnTo>
                    <a:pt x="257822" y="2819"/>
                  </a:lnTo>
                  <a:lnTo>
                    <a:pt x="261162" y="4203"/>
                  </a:lnTo>
                  <a:lnTo>
                    <a:pt x="264528" y="5588"/>
                  </a:lnTo>
                  <a:lnTo>
                    <a:pt x="291071" y="34099"/>
                  </a:lnTo>
                  <a:lnTo>
                    <a:pt x="294208" y="44462"/>
                  </a:lnTo>
                  <a:lnTo>
                    <a:pt x="294919" y="48018"/>
                  </a:lnTo>
                  <a:lnTo>
                    <a:pt x="295275" y="51612"/>
                  </a:lnTo>
                  <a:lnTo>
                    <a:pt x="295275" y="55245"/>
                  </a:lnTo>
                  <a:lnTo>
                    <a:pt x="295275" y="240030"/>
                  </a:lnTo>
                  <a:lnTo>
                    <a:pt x="295275" y="243662"/>
                  </a:lnTo>
                  <a:lnTo>
                    <a:pt x="294919" y="247243"/>
                  </a:lnTo>
                  <a:lnTo>
                    <a:pt x="294208" y="250812"/>
                  </a:lnTo>
                  <a:lnTo>
                    <a:pt x="293509" y="254368"/>
                  </a:lnTo>
                  <a:lnTo>
                    <a:pt x="270725" y="285965"/>
                  </a:lnTo>
                  <a:lnTo>
                    <a:pt x="250799" y="294208"/>
                  </a:lnTo>
                  <a:lnTo>
                    <a:pt x="247243" y="294919"/>
                  </a:lnTo>
                  <a:lnTo>
                    <a:pt x="243662" y="295275"/>
                  </a:lnTo>
                  <a:lnTo>
                    <a:pt x="240030" y="295275"/>
                  </a:lnTo>
                  <a:lnTo>
                    <a:pt x="55245" y="295275"/>
                  </a:lnTo>
                  <a:lnTo>
                    <a:pt x="51612" y="295275"/>
                  </a:lnTo>
                  <a:lnTo>
                    <a:pt x="48018" y="294919"/>
                  </a:lnTo>
                  <a:lnTo>
                    <a:pt x="44462" y="294208"/>
                  </a:lnTo>
                  <a:lnTo>
                    <a:pt x="40906" y="293509"/>
                  </a:lnTo>
                  <a:lnTo>
                    <a:pt x="9309" y="270725"/>
                  </a:lnTo>
                  <a:lnTo>
                    <a:pt x="1066" y="250812"/>
                  </a:lnTo>
                  <a:lnTo>
                    <a:pt x="355" y="247243"/>
                  </a:lnTo>
                  <a:lnTo>
                    <a:pt x="0" y="243662"/>
                  </a:lnTo>
                  <a:lnTo>
                    <a:pt x="0" y="240030"/>
                  </a:lnTo>
                  <a:close/>
                </a:path>
              </a:pathLst>
            </a:custGeom>
            <a:ln w="9525">
              <a:solidFill>
                <a:srgbClr val="D1C8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45112" y="2573337"/>
            <a:ext cx="2313940" cy="14744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30" dirty="0">
                <a:solidFill>
                  <a:srgbClr val="433728"/>
                </a:solidFill>
                <a:latin typeface="Times New Roman"/>
                <a:cs typeface="Times New Roman"/>
              </a:rPr>
              <a:t>Poor</a:t>
            </a:r>
            <a:r>
              <a:rPr sz="1650" b="1" spc="-75" dirty="0">
                <a:solidFill>
                  <a:srgbClr val="433728"/>
                </a:solidFill>
                <a:latin typeface="Times New Roman"/>
                <a:cs typeface="Times New Roman"/>
              </a:rPr>
              <a:t> </a:t>
            </a:r>
            <a:r>
              <a:rPr sz="1650" b="1" spc="-10" dirty="0">
                <a:solidFill>
                  <a:srgbClr val="433728"/>
                </a:solidFill>
                <a:latin typeface="Times New Roman"/>
                <a:cs typeface="Times New Roman"/>
              </a:rPr>
              <a:t>Lighting</a:t>
            </a: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34300"/>
              </a:lnSpc>
              <a:spcBef>
                <a:spcPts val="690"/>
              </a:spcBef>
            </a:pPr>
            <a:r>
              <a:rPr sz="1350" spc="20" dirty="0">
                <a:solidFill>
                  <a:srgbClr val="433728"/>
                </a:solidFill>
                <a:latin typeface="Tahoma"/>
                <a:cs typeface="Tahoma"/>
              </a:rPr>
              <a:t>Enhancement</a:t>
            </a:r>
            <a:r>
              <a:rPr sz="1350" spc="70" dirty="0">
                <a:solidFill>
                  <a:srgbClr val="433728"/>
                </a:solidFill>
                <a:latin typeface="Tahoma"/>
                <a:cs typeface="Tahoma"/>
              </a:rPr>
              <a:t> </a:t>
            </a:r>
            <a:r>
              <a:rPr sz="1350" spc="50" dirty="0">
                <a:solidFill>
                  <a:srgbClr val="433728"/>
                </a:solidFill>
                <a:latin typeface="Tahoma"/>
                <a:cs typeface="Tahoma"/>
              </a:rPr>
              <a:t>helps</a:t>
            </a:r>
            <a:r>
              <a:rPr sz="1350" spc="75" dirty="0">
                <a:solidFill>
                  <a:srgbClr val="433728"/>
                </a:solidFill>
                <a:latin typeface="Tahoma"/>
                <a:cs typeface="Tahoma"/>
              </a:rPr>
              <a:t> </a:t>
            </a:r>
            <a:r>
              <a:rPr sz="1350" spc="45" dirty="0">
                <a:solidFill>
                  <a:srgbClr val="433728"/>
                </a:solidFill>
                <a:latin typeface="Tahoma"/>
                <a:cs typeface="Tahoma"/>
              </a:rPr>
              <a:t>improve </a:t>
            </a:r>
            <a:r>
              <a:rPr sz="1350" dirty="0">
                <a:solidFill>
                  <a:srgbClr val="433728"/>
                </a:solidFill>
                <a:latin typeface="Tahoma"/>
                <a:cs typeface="Tahoma"/>
              </a:rPr>
              <a:t>visibility</a:t>
            </a:r>
            <a:r>
              <a:rPr sz="1350" spc="150" dirty="0">
                <a:solidFill>
                  <a:srgbClr val="433728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33728"/>
                </a:solidFill>
                <a:latin typeface="Tahoma"/>
                <a:cs typeface="Tahoma"/>
              </a:rPr>
              <a:t>in</a:t>
            </a:r>
            <a:r>
              <a:rPr sz="1350" spc="150" dirty="0">
                <a:solidFill>
                  <a:srgbClr val="433728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33728"/>
                </a:solidFill>
                <a:latin typeface="Tahoma"/>
                <a:cs typeface="Tahoma"/>
              </a:rPr>
              <a:t>low-</a:t>
            </a:r>
            <a:r>
              <a:rPr sz="1350" spc="-10" dirty="0">
                <a:solidFill>
                  <a:srgbClr val="433728"/>
                </a:solidFill>
                <a:latin typeface="Tahoma"/>
                <a:cs typeface="Tahoma"/>
              </a:rPr>
              <a:t>light </a:t>
            </a:r>
            <a:r>
              <a:rPr sz="1350" spc="10" dirty="0">
                <a:solidFill>
                  <a:srgbClr val="433728"/>
                </a:solidFill>
                <a:latin typeface="Tahoma"/>
                <a:cs typeface="Tahoma"/>
              </a:rPr>
              <a:t>conditions,</a:t>
            </a:r>
            <a:r>
              <a:rPr sz="1350" spc="260" dirty="0">
                <a:solidFill>
                  <a:srgbClr val="433728"/>
                </a:solidFill>
                <a:latin typeface="Tahoma"/>
                <a:cs typeface="Tahoma"/>
              </a:rPr>
              <a:t> </a:t>
            </a:r>
            <a:r>
              <a:rPr sz="1350" spc="10" dirty="0">
                <a:solidFill>
                  <a:srgbClr val="433728"/>
                </a:solidFill>
                <a:latin typeface="Tahoma"/>
                <a:cs typeface="Tahoma"/>
              </a:rPr>
              <a:t>enhancing</a:t>
            </a:r>
            <a:r>
              <a:rPr sz="1350" spc="265" dirty="0">
                <a:solidFill>
                  <a:srgbClr val="433728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433728"/>
                </a:solidFill>
                <a:latin typeface="Tahoma"/>
                <a:cs typeface="Tahoma"/>
              </a:rPr>
              <a:t>detail </a:t>
            </a:r>
            <a:r>
              <a:rPr sz="1350" spc="55" dirty="0">
                <a:solidFill>
                  <a:srgbClr val="433728"/>
                </a:solidFill>
                <a:latin typeface="Tahoma"/>
                <a:cs typeface="Tahoma"/>
              </a:rPr>
              <a:t>and</a:t>
            </a:r>
            <a:r>
              <a:rPr sz="1350" spc="-65" dirty="0">
                <a:solidFill>
                  <a:srgbClr val="433728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433728"/>
                </a:solidFill>
                <a:latin typeface="Tahoma"/>
                <a:cs typeface="Tahoma"/>
              </a:rPr>
              <a:t>clarity.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943850" y="2600324"/>
            <a:ext cx="304800" cy="304800"/>
            <a:chOff x="7943850" y="2600324"/>
            <a:chExt cx="304800" cy="304800"/>
          </a:xfrm>
        </p:grpSpPr>
        <p:sp>
          <p:nvSpPr>
            <p:cNvPr id="9" name="object 9"/>
            <p:cNvSpPr/>
            <p:nvPr/>
          </p:nvSpPr>
          <p:spPr>
            <a:xfrm>
              <a:off x="7948612" y="2605087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243662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240030"/>
                  </a:lnTo>
                  <a:lnTo>
                    <a:pt x="0" y="243662"/>
                  </a:lnTo>
                  <a:lnTo>
                    <a:pt x="18745" y="281660"/>
                  </a:lnTo>
                  <a:lnTo>
                    <a:pt x="51612" y="295275"/>
                  </a:lnTo>
                  <a:lnTo>
                    <a:pt x="243662" y="295275"/>
                  </a:lnTo>
                  <a:lnTo>
                    <a:pt x="281660" y="276529"/>
                  </a:lnTo>
                  <a:lnTo>
                    <a:pt x="295275" y="243662"/>
                  </a:lnTo>
                  <a:lnTo>
                    <a:pt x="295275" y="51612"/>
                  </a:lnTo>
                  <a:lnTo>
                    <a:pt x="276529" y="13614"/>
                  </a:lnTo>
                  <a:lnTo>
                    <a:pt x="247243" y="355"/>
                  </a:lnTo>
                  <a:lnTo>
                    <a:pt x="243662" y="0"/>
                  </a:lnTo>
                  <a:close/>
                </a:path>
              </a:pathLst>
            </a:custGeom>
            <a:solidFill>
              <a:srgbClr val="EBE2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48612" y="2605087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0" y="2400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4203" y="34099"/>
                  </a:lnTo>
                  <a:lnTo>
                    <a:pt x="5588" y="30746"/>
                  </a:lnTo>
                  <a:lnTo>
                    <a:pt x="7289" y="27571"/>
                  </a:lnTo>
                  <a:lnTo>
                    <a:pt x="9309" y="24549"/>
                  </a:lnTo>
                  <a:lnTo>
                    <a:pt x="11328" y="21539"/>
                  </a:lnTo>
                  <a:lnTo>
                    <a:pt x="13614" y="18745"/>
                  </a:lnTo>
                  <a:lnTo>
                    <a:pt x="16179" y="16179"/>
                  </a:lnTo>
                  <a:lnTo>
                    <a:pt x="18745" y="13614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240030" y="0"/>
                  </a:lnTo>
                  <a:lnTo>
                    <a:pt x="243662" y="0"/>
                  </a:lnTo>
                  <a:lnTo>
                    <a:pt x="247243" y="355"/>
                  </a:lnTo>
                  <a:lnTo>
                    <a:pt x="250799" y="1066"/>
                  </a:lnTo>
                  <a:lnTo>
                    <a:pt x="254368" y="1765"/>
                  </a:lnTo>
                  <a:lnTo>
                    <a:pt x="257822" y="2819"/>
                  </a:lnTo>
                  <a:lnTo>
                    <a:pt x="261175" y="4203"/>
                  </a:lnTo>
                  <a:lnTo>
                    <a:pt x="264528" y="5588"/>
                  </a:lnTo>
                  <a:lnTo>
                    <a:pt x="279095" y="16179"/>
                  </a:lnTo>
                  <a:lnTo>
                    <a:pt x="281660" y="18745"/>
                  </a:lnTo>
                  <a:lnTo>
                    <a:pt x="294208" y="44462"/>
                  </a:lnTo>
                  <a:lnTo>
                    <a:pt x="294919" y="48018"/>
                  </a:lnTo>
                  <a:lnTo>
                    <a:pt x="295275" y="51612"/>
                  </a:lnTo>
                  <a:lnTo>
                    <a:pt x="295275" y="55245"/>
                  </a:lnTo>
                  <a:lnTo>
                    <a:pt x="295275" y="240030"/>
                  </a:lnTo>
                  <a:lnTo>
                    <a:pt x="295275" y="243662"/>
                  </a:lnTo>
                  <a:lnTo>
                    <a:pt x="294919" y="247243"/>
                  </a:lnTo>
                  <a:lnTo>
                    <a:pt x="294208" y="250812"/>
                  </a:lnTo>
                  <a:lnTo>
                    <a:pt x="293509" y="254368"/>
                  </a:lnTo>
                  <a:lnTo>
                    <a:pt x="279095" y="279095"/>
                  </a:lnTo>
                  <a:lnTo>
                    <a:pt x="276529" y="281660"/>
                  </a:lnTo>
                  <a:lnTo>
                    <a:pt x="250799" y="294208"/>
                  </a:lnTo>
                  <a:lnTo>
                    <a:pt x="247243" y="294919"/>
                  </a:lnTo>
                  <a:lnTo>
                    <a:pt x="243662" y="295275"/>
                  </a:lnTo>
                  <a:lnTo>
                    <a:pt x="240030" y="295275"/>
                  </a:lnTo>
                  <a:lnTo>
                    <a:pt x="55245" y="295275"/>
                  </a:lnTo>
                  <a:lnTo>
                    <a:pt x="51612" y="295275"/>
                  </a:lnTo>
                  <a:lnTo>
                    <a:pt x="48018" y="294919"/>
                  </a:lnTo>
                  <a:lnTo>
                    <a:pt x="44462" y="294208"/>
                  </a:lnTo>
                  <a:lnTo>
                    <a:pt x="40906" y="293509"/>
                  </a:lnTo>
                  <a:lnTo>
                    <a:pt x="16179" y="279095"/>
                  </a:lnTo>
                  <a:lnTo>
                    <a:pt x="13614" y="276529"/>
                  </a:lnTo>
                  <a:lnTo>
                    <a:pt x="4203" y="261175"/>
                  </a:lnTo>
                  <a:lnTo>
                    <a:pt x="2819" y="257822"/>
                  </a:lnTo>
                  <a:lnTo>
                    <a:pt x="1765" y="254368"/>
                  </a:lnTo>
                  <a:lnTo>
                    <a:pt x="1066" y="250812"/>
                  </a:lnTo>
                  <a:lnTo>
                    <a:pt x="355" y="247243"/>
                  </a:lnTo>
                  <a:lnTo>
                    <a:pt x="0" y="243662"/>
                  </a:lnTo>
                  <a:lnTo>
                    <a:pt x="0" y="240030"/>
                  </a:lnTo>
                  <a:close/>
                </a:path>
              </a:pathLst>
            </a:custGeom>
            <a:ln w="9525">
              <a:solidFill>
                <a:srgbClr val="D1C8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402637" y="2573337"/>
            <a:ext cx="2433320" cy="11982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dirty="0">
                <a:solidFill>
                  <a:srgbClr val="433728"/>
                </a:solidFill>
                <a:latin typeface="Times New Roman"/>
                <a:cs typeface="Times New Roman"/>
              </a:rPr>
              <a:t>Image</a:t>
            </a:r>
            <a:r>
              <a:rPr sz="1650" b="1" spc="-65" dirty="0">
                <a:solidFill>
                  <a:srgbClr val="433728"/>
                </a:solidFill>
                <a:latin typeface="Times New Roman"/>
                <a:cs typeface="Times New Roman"/>
              </a:rPr>
              <a:t> </a:t>
            </a:r>
            <a:r>
              <a:rPr sz="1650" b="1" spc="-10" dirty="0">
                <a:solidFill>
                  <a:srgbClr val="433728"/>
                </a:solidFill>
                <a:latin typeface="Times New Roman"/>
                <a:cs typeface="Times New Roman"/>
              </a:rPr>
              <a:t>Degradation</a:t>
            </a: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34300"/>
              </a:lnSpc>
              <a:spcBef>
                <a:spcPts val="690"/>
              </a:spcBef>
            </a:pPr>
            <a:r>
              <a:rPr sz="1350" spc="-55" dirty="0">
                <a:solidFill>
                  <a:srgbClr val="433728"/>
                </a:solidFill>
                <a:latin typeface="Tahoma"/>
                <a:cs typeface="Tahoma"/>
              </a:rPr>
              <a:t>It</a:t>
            </a:r>
            <a:r>
              <a:rPr sz="1350" spc="70" dirty="0">
                <a:solidFill>
                  <a:srgbClr val="433728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33728"/>
                </a:solidFill>
                <a:latin typeface="Tahoma"/>
                <a:cs typeface="Tahoma"/>
              </a:rPr>
              <a:t>can</a:t>
            </a:r>
            <a:r>
              <a:rPr sz="1350" spc="70" dirty="0">
                <a:solidFill>
                  <a:srgbClr val="433728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33728"/>
                </a:solidFill>
                <a:latin typeface="Tahoma"/>
                <a:cs typeface="Tahoma"/>
              </a:rPr>
              <a:t>restore</a:t>
            </a:r>
            <a:r>
              <a:rPr sz="1350" spc="75" dirty="0">
                <a:solidFill>
                  <a:srgbClr val="433728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33728"/>
                </a:solidFill>
                <a:latin typeface="Tahoma"/>
                <a:cs typeface="Tahoma"/>
              </a:rPr>
              <a:t>clarity</a:t>
            </a:r>
            <a:r>
              <a:rPr sz="1350" spc="70" dirty="0">
                <a:solidFill>
                  <a:srgbClr val="433728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33728"/>
                </a:solidFill>
                <a:latin typeface="Tahoma"/>
                <a:cs typeface="Tahoma"/>
              </a:rPr>
              <a:t>to</a:t>
            </a:r>
            <a:r>
              <a:rPr sz="1350" spc="70" dirty="0">
                <a:solidFill>
                  <a:srgbClr val="433728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433728"/>
                </a:solidFill>
                <a:latin typeface="Tahoma"/>
                <a:cs typeface="Tahoma"/>
              </a:rPr>
              <a:t>images </a:t>
            </a:r>
            <a:r>
              <a:rPr sz="1350" dirty="0">
                <a:solidFill>
                  <a:srgbClr val="433728"/>
                </a:solidFill>
                <a:latin typeface="Tahoma"/>
                <a:cs typeface="Tahoma"/>
              </a:rPr>
              <a:t>affected</a:t>
            </a:r>
            <a:r>
              <a:rPr sz="1350" spc="95" dirty="0">
                <a:solidFill>
                  <a:srgbClr val="433728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33728"/>
                </a:solidFill>
                <a:latin typeface="Tahoma"/>
                <a:cs typeface="Tahoma"/>
              </a:rPr>
              <a:t>by</a:t>
            </a:r>
            <a:r>
              <a:rPr sz="1350" spc="100" dirty="0">
                <a:solidFill>
                  <a:srgbClr val="433728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33728"/>
                </a:solidFill>
                <a:latin typeface="Tahoma"/>
                <a:cs typeface="Tahoma"/>
              </a:rPr>
              <a:t>noise,</a:t>
            </a:r>
            <a:r>
              <a:rPr sz="1350" spc="100" dirty="0">
                <a:solidFill>
                  <a:srgbClr val="433728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33728"/>
                </a:solidFill>
                <a:latin typeface="Tahoma"/>
                <a:cs typeface="Tahoma"/>
              </a:rPr>
              <a:t>blur,</a:t>
            </a:r>
            <a:r>
              <a:rPr sz="1350" spc="100" dirty="0">
                <a:solidFill>
                  <a:srgbClr val="433728"/>
                </a:solidFill>
                <a:latin typeface="Tahoma"/>
                <a:cs typeface="Tahoma"/>
              </a:rPr>
              <a:t> </a:t>
            </a:r>
            <a:r>
              <a:rPr sz="1350" spc="40" dirty="0">
                <a:solidFill>
                  <a:srgbClr val="433728"/>
                </a:solidFill>
                <a:latin typeface="Tahoma"/>
                <a:cs typeface="Tahoma"/>
              </a:rPr>
              <a:t>or </a:t>
            </a:r>
            <a:r>
              <a:rPr sz="1350" spc="20" dirty="0">
                <a:solidFill>
                  <a:srgbClr val="433728"/>
                </a:solidFill>
                <a:latin typeface="Tahoma"/>
                <a:cs typeface="Tahoma"/>
              </a:rPr>
              <a:t>compression</a:t>
            </a:r>
            <a:r>
              <a:rPr sz="1350" spc="250" dirty="0">
                <a:solidFill>
                  <a:srgbClr val="433728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433728"/>
                </a:solidFill>
                <a:latin typeface="Tahoma"/>
                <a:cs typeface="Tahoma"/>
              </a:rPr>
              <a:t>artifacts.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886325" y="4438650"/>
            <a:ext cx="304800" cy="295275"/>
            <a:chOff x="4886325" y="4438650"/>
            <a:chExt cx="304800" cy="295275"/>
          </a:xfrm>
        </p:grpSpPr>
        <p:sp>
          <p:nvSpPr>
            <p:cNvPr id="13" name="object 13"/>
            <p:cNvSpPr/>
            <p:nvPr/>
          </p:nvSpPr>
          <p:spPr>
            <a:xfrm>
              <a:off x="4891087" y="4443412"/>
              <a:ext cx="295275" cy="285750"/>
            </a:xfrm>
            <a:custGeom>
              <a:avLst/>
              <a:gdLst/>
              <a:ahLst/>
              <a:cxnLst/>
              <a:rect l="l" t="t" r="r" b="b"/>
              <a:pathLst>
                <a:path w="295275" h="285750">
                  <a:moveTo>
                    <a:pt x="243662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230505"/>
                  </a:lnTo>
                  <a:lnTo>
                    <a:pt x="0" y="234137"/>
                  </a:lnTo>
                  <a:lnTo>
                    <a:pt x="18745" y="272135"/>
                  </a:lnTo>
                  <a:lnTo>
                    <a:pt x="51612" y="285750"/>
                  </a:lnTo>
                  <a:lnTo>
                    <a:pt x="243662" y="285750"/>
                  </a:lnTo>
                  <a:lnTo>
                    <a:pt x="281660" y="267004"/>
                  </a:lnTo>
                  <a:lnTo>
                    <a:pt x="295275" y="234137"/>
                  </a:lnTo>
                  <a:lnTo>
                    <a:pt x="295275" y="51612"/>
                  </a:lnTo>
                  <a:lnTo>
                    <a:pt x="276529" y="13614"/>
                  </a:lnTo>
                  <a:lnTo>
                    <a:pt x="247243" y="355"/>
                  </a:lnTo>
                  <a:lnTo>
                    <a:pt x="243662" y="0"/>
                  </a:lnTo>
                  <a:close/>
                </a:path>
              </a:pathLst>
            </a:custGeom>
            <a:solidFill>
              <a:srgbClr val="EBE2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91087" y="4443412"/>
              <a:ext cx="295275" cy="285750"/>
            </a:xfrm>
            <a:custGeom>
              <a:avLst/>
              <a:gdLst/>
              <a:ahLst/>
              <a:cxnLst/>
              <a:rect l="l" t="t" r="r" b="b"/>
              <a:pathLst>
                <a:path w="295275" h="285750">
                  <a:moveTo>
                    <a:pt x="0" y="23050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240030" y="0"/>
                  </a:lnTo>
                  <a:lnTo>
                    <a:pt x="243662" y="0"/>
                  </a:lnTo>
                  <a:lnTo>
                    <a:pt x="247243" y="355"/>
                  </a:lnTo>
                  <a:lnTo>
                    <a:pt x="250799" y="1066"/>
                  </a:lnTo>
                  <a:lnTo>
                    <a:pt x="254368" y="1765"/>
                  </a:lnTo>
                  <a:lnTo>
                    <a:pt x="257822" y="2819"/>
                  </a:lnTo>
                  <a:lnTo>
                    <a:pt x="261162" y="4203"/>
                  </a:lnTo>
                  <a:lnTo>
                    <a:pt x="264528" y="5588"/>
                  </a:lnTo>
                  <a:lnTo>
                    <a:pt x="291071" y="34099"/>
                  </a:lnTo>
                  <a:lnTo>
                    <a:pt x="294208" y="44462"/>
                  </a:lnTo>
                  <a:lnTo>
                    <a:pt x="294919" y="48018"/>
                  </a:lnTo>
                  <a:lnTo>
                    <a:pt x="295275" y="51612"/>
                  </a:lnTo>
                  <a:lnTo>
                    <a:pt x="295275" y="55245"/>
                  </a:lnTo>
                  <a:lnTo>
                    <a:pt x="295275" y="230505"/>
                  </a:lnTo>
                  <a:lnTo>
                    <a:pt x="295275" y="234137"/>
                  </a:lnTo>
                  <a:lnTo>
                    <a:pt x="294919" y="237718"/>
                  </a:lnTo>
                  <a:lnTo>
                    <a:pt x="294208" y="241287"/>
                  </a:lnTo>
                  <a:lnTo>
                    <a:pt x="293509" y="244843"/>
                  </a:lnTo>
                  <a:lnTo>
                    <a:pt x="270725" y="276440"/>
                  </a:lnTo>
                  <a:lnTo>
                    <a:pt x="250799" y="284683"/>
                  </a:lnTo>
                  <a:lnTo>
                    <a:pt x="247243" y="285394"/>
                  </a:lnTo>
                  <a:lnTo>
                    <a:pt x="243662" y="285750"/>
                  </a:lnTo>
                  <a:lnTo>
                    <a:pt x="240030" y="285750"/>
                  </a:lnTo>
                  <a:lnTo>
                    <a:pt x="55245" y="285750"/>
                  </a:lnTo>
                  <a:lnTo>
                    <a:pt x="51612" y="285750"/>
                  </a:lnTo>
                  <a:lnTo>
                    <a:pt x="48018" y="285394"/>
                  </a:lnTo>
                  <a:lnTo>
                    <a:pt x="44462" y="284683"/>
                  </a:lnTo>
                  <a:lnTo>
                    <a:pt x="40906" y="283984"/>
                  </a:lnTo>
                  <a:lnTo>
                    <a:pt x="9309" y="261188"/>
                  </a:lnTo>
                  <a:lnTo>
                    <a:pt x="7289" y="258178"/>
                  </a:lnTo>
                  <a:lnTo>
                    <a:pt x="1066" y="241287"/>
                  </a:lnTo>
                  <a:lnTo>
                    <a:pt x="355" y="237718"/>
                  </a:lnTo>
                  <a:lnTo>
                    <a:pt x="0" y="234137"/>
                  </a:lnTo>
                  <a:lnTo>
                    <a:pt x="0" y="230505"/>
                  </a:lnTo>
                  <a:close/>
                </a:path>
              </a:pathLst>
            </a:custGeom>
            <a:ln w="9525">
              <a:solidFill>
                <a:srgbClr val="D1C8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345112" y="4411662"/>
            <a:ext cx="5403215" cy="9220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20" dirty="0">
                <a:solidFill>
                  <a:srgbClr val="433728"/>
                </a:solidFill>
                <a:latin typeface="Times New Roman"/>
                <a:cs typeface="Times New Roman"/>
              </a:rPr>
              <a:t>Visual</a:t>
            </a:r>
            <a:r>
              <a:rPr sz="1650" b="1" spc="-60" dirty="0">
                <a:solidFill>
                  <a:srgbClr val="433728"/>
                </a:solidFill>
                <a:latin typeface="Times New Roman"/>
                <a:cs typeface="Times New Roman"/>
              </a:rPr>
              <a:t> </a:t>
            </a:r>
            <a:r>
              <a:rPr sz="1650" b="1" spc="-10" dirty="0">
                <a:solidFill>
                  <a:srgbClr val="433728"/>
                </a:solidFill>
                <a:latin typeface="Times New Roman"/>
                <a:cs typeface="Times New Roman"/>
              </a:rPr>
              <a:t>Analysis</a:t>
            </a: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34300"/>
              </a:lnSpc>
              <a:spcBef>
                <a:spcPts val="690"/>
              </a:spcBef>
            </a:pPr>
            <a:r>
              <a:rPr sz="1350" spc="-55" dirty="0">
                <a:solidFill>
                  <a:srgbClr val="433728"/>
                </a:solidFill>
                <a:latin typeface="Tahoma"/>
                <a:cs typeface="Tahoma"/>
              </a:rPr>
              <a:t>It</a:t>
            </a:r>
            <a:r>
              <a:rPr sz="1350" spc="95" dirty="0">
                <a:solidFill>
                  <a:srgbClr val="433728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33728"/>
                </a:solidFill>
                <a:latin typeface="Tahoma"/>
                <a:cs typeface="Tahoma"/>
              </a:rPr>
              <a:t>aids</a:t>
            </a:r>
            <a:r>
              <a:rPr sz="1350" spc="95" dirty="0">
                <a:solidFill>
                  <a:srgbClr val="433728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33728"/>
                </a:solidFill>
                <a:latin typeface="Tahoma"/>
                <a:cs typeface="Tahoma"/>
              </a:rPr>
              <a:t>in</a:t>
            </a:r>
            <a:r>
              <a:rPr sz="1350" spc="95" dirty="0">
                <a:solidFill>
                  <a:srgbClr val="433728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33728"/>
                </a:solidFill>
                <a:latin typeface="Tahoma"/>
                <a:cs typeface="Tahoma"/>
              </a:rPr>
              <a:t>medical</a:t>
            </a:r>
            <a:r>
              <a:rPr sz="1350" spc="95" dirty="0">
                <a:solidFill>
                  <a:srgbClr val="433728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33728"/>
                </a:solidFill>
                <a:latin typeface="Tahoma"/>
                <a:cs typeface="Tahoma"/>
              </a:rPr>
              <a:t>imaging,</a:t>
            </a:r>
            <a:r>
              <a:rPr sz="1350" spc="95" dirty="0">
                <a:solidFill>
                  <a:srgbClr val="433728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33728"/>
                </a:solidFill>
                <a:latin typeface="Tahoma"/>
                <a:cs typeface="Tahoma"/>
              </a:rPr>
              <a:t>satellite</a:t>
            </a:r>
            <a:r>
              <a:rPr sz="1350" spc="95" dirty="0">
                <a:solidFill>
                  <a:srgbClr val="433728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33728"/>
                </a:solidFill>
                <a:latin typeface="Tahoma"/>
                <a:cs typeface="Tahoma"/>
              </a:rPr>
              <a:t>imagery,</a:t>
            </a:r>
            <a:r>
              <a:rPr sz="1350" spc="100" dirty="0">
                <a:solidFill>
                  <a:srgbClr val="433728"/>
                </a:solidFill>
                <a:latin typeface="Tahoma"/>
                <a:cs typeface="Tahoma"/>
              </a:rPr>
              <a:t> </a:t>
            </a:r>
            <a:r>
              <a:rPr sz="1350" spc="55" dirty="0">
                <a:solidFill>
                  <a:srgbClr val="433728"/>
                </a:solidFill>
                <a:latin typeface="Tahoma"/>
                <a:cs typeface="Tahoma"/>
              </a:rPr>
              <a:t>and</a:t>
            </a:r>
            <a:r>
              <a:rPr sz="1350" spc="95" dirty="0">
                <a:solidFill>
                  <a:srgbClr val="433728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33728"/>
                </a:solidFill>
                <a:latin typeface="Tahoma"/>
                <a:cs typeface="Tahoma"/>
              </a:rPr>
              <a:t>object</a:t>
            </a:r>
            <a:r>
              <a:rPr sz="1350" spc="95" dirty="0">
                <a:solidFill>
                  <a:srgbClr val="433728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33728"/>
                </a:solidFill>
                <a:latin typeface="Tahoma"/>
                <a:cs typeface="Tahoma"/>
              </a:rPr>
              <a:t>detection</a:t>
            </a:r>
            <a:r>
              <a:rPr sz="1350" spc="95" dirty="0">
                <a:solidFill>
                  <a:srgbClr val="433728"/>
                </a:solidFill>
                <a:latin typeface="Tahoma"/>
                <a:cs typeface="Tahoma"/>
              </a:rPr>
              <a:t> </a:t>
            </a:r>
            <a:r>
              <a:rPr sz="1350" spc="-25" dirty="0">
                <a:solidFill>
                  <a:srgbClr val="433728"/>
                </a:solidFill>
                <a:latin typeface="Tahoma"/>
                <a:cs typeface="Tahoma"/>
              </a:rPr>
              <a:t>by </a:t>
            </a:r>
            <a:r>
              <a:rPr sz="1350" dirty="0">
                <a:solidFill>
                  <a:srgbClr val="433728"/>
                </a:solidFill>
                <a:latin typeface="Tahoma"/>
                <a:cs typeface="Tahoma"/>
              </a:rPr>
              <a:t>making</a:t>
            </a:r>
            <a:r>
              <a:rPr sz="1350" spc="125" dirty="0">
                <a:solidFill>
                  <a:srgbClr val="433728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33728"/>
                </a:solidFill>
                <a:latin typeface="Tahoma"/>
                <a:cs typeface="Tahoma"/>
              </a:rPr>
              <a:t>critical</a:t>
            </a:r>
            <a:r>
              <a:rPr sz="1350" spc="130" dirty="0">
                <a:solidFill>
                  <a:srgbClr val="433728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433728"/>
                </a:solidFill>
                <a:latin typeface="Tahoma"/>
                <a:cs typeface="Tahoma"/>
              </a:rPr>
              <a:t>features</a:t>
            </a:r>
            <a:r>
              <a:rPr sz="1350" spc="125" dirty="0">
                <a:solidFill>
                  <a:srgbClr val="433728"/>
                </a:solidFill>
                <a:latin typeface="Tahoma"/>
                <a:cs typeface="Tahoma"/>
              </a:rPr>
              <a:t> </a:t>
            </a:r>
            <a:r>
              <a:rPr sz="1350" spc="65" dirty="0">
                <a:solidFill>
                  <a:srgbClr val="433728"/>
                </a:solidFill>
                <a:latin typeface="Tahoma"/>
                <a:cs typeface="Tahoma"/>
              </a:rPr>
              <a:t>more</a:t>
            </a:r>
            <a:r>
              <a:rPr sz="1350" spc="130" dirty="0">
                <a:solidFill>
                  <a:srgbClr val="433728"/>
                </a:solidFill>
                <a:latin typeface="Tahoma"/>
                <a:cs typeface="Tahoma"/>
              </a:rPr>
              <a:t> </a:t>
            </a:r>
            <a:r>
              <a:rPr sz="1350" spc="40" dirty="0">
                <a:solidFill>
                  <a:srgbClr val="433728"/>
                </a:solidFill>
                <a:latin typeface="Tahoma"/>
                <a:cs typeface="Tahoma"/>
              </a:rPr>
              <a:t>prominent.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49" cy="64386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" y="987425"/>
            <a:ext cx="3510915" cy="1111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sz="3350" spc="-10" dirty="0"/>
              <a:t>Principles</a:t>
            </a:r>
            <a:r>
              <a:rPr sz="3350" spc="-160" dirty="0"/>
              <a:t> </a:t>
            </a:r>
            <a:r>
              <a:rPr sz="3350" dirty="0"/>
              <a:t>of</a:t>
            </a:r>
            <a:r>
              <a:rPr sz="3350" spc="-155" dirty="0"/>
              <a:t> </a:t>
            </a:r>
            <a:r>
              <a:rPr sz="3350" spc="-10" dirty="0"/>
              <a:t>Image Enhancement</a:t>
            </a:r>
            <a:endParaRPr sz="3350"/>
          </a:p>
        </p:txBody>
      </p:sp>
      <p:grpSp>
        <p:nvGrpSpPr>
          <p:cNvPr id="6" name="object 6"/>
          <p:cNvGrpSpPr/>
          <p:nvPr/>
        </p:nvGrpSpPr>
        <p:grpSpPr>
          <a:xfrm>
            <a:off x="600075" y="2381249"/>
            <a:ext cx="2886075" cy="1552575"/>
            <a:chOff x="600075" y="2381249"/>
            <a:chExt cx="2886075" cy="1552575"/>
          </a:xfrm>
        </p:grpSpPr>
        <p:sp>
          <p:nvSpPr>
            <p:cNvPr id="7" name="object 7"/>
            <p:cNvSpPr/>
            <p:nvPr/>
          </p:nvSpPr>
          <p:spPr>
            <a:xfrm>
              <a:off x="604837" y="2386012"/>
              <a:ext cx="2876550" cy="1543050"/>
            </a:xfrm>
            <a:custGeom>
              <a:avLst/>
              <a:gdLst/>
              <a:ahLst/>
              <a:cxnLst/>
              <a:rect l="l" t="t" r="r" b="b"/>
              <a:pathLst>
                <a:path w="2876550" h="1543050">
                  <a:moveTo>
                    <a:pt x="2824937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12"/>
                  </a:lnTo>
                  <a:lnTo>
                    <a:pt x="0" y="1487805"/>
                  </a:lnTo>
                  <a:lnTo>
                    <a:pt x="0" y="1491437"/>
                  </a:lnTo>
                  <a:lnTo>
                    <a:pt x="18747" y="1529435"/>
                  </a:lnTo>
                  <a:lnTo>
                    <a:pt x="51619" y="1543050"/>
                  </a:lnTo>
                  <a:lnTo>
                    <a:pt x="2824937" y="1543050"/>
                  </a:lnTo>
                  <a:lnTo>
                    <a:pt x="2862935" y="1524304"/>
                  </a:lnTo>
                  <a:lnTo>
                    <a:pt x="2876550" y="1491437"/>
                  </a:lnTo>
                  <a:lnTo>
                    <a:pt x="2876550" y="51612"/>
                  </a:lnTo>
                  <a:lnTo>
                    <a:pt x="2857804" y="13614"/>
                  </a:lnTo>
                  <a:lnTo>
                    <a:pt x="2828518" y="355"/>
                  </a:lnTo>
                  <a:lnTo>
                    <a:pt x="2824937" y="0"/>
                  </a:lnTo>
                  <a:close/>
                </a:path>
              </a:pathLst>
            </a:custGeom>
            <a:solidFill>
              <a:srgbClr val="EBE2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4837" y="2386012"/>
              <a:ext cx="2876550" cy="1543050"/>
            </a:xfrm>
            <a:custGeom>
              <a:avLst/>
              <a:gdLst/>
              <a:ahLst/>
              <a:cxnLst/>
              <a:rect l="l" t="t" r="r" b="b"/>
              <a:pathLst>
                <a:path w="2876550" h="1543050">
                  <a:moveTo>
                    <a:pt x="0" y="148780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46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2821305" y="0"/>
                  </a:lnTo>
                  <a:lnTo>
                    <a:pt x="2824937" y="0"/>
                  </a:lnTo>
                  <a:lnTo>
                    <a:pt x="2828518" y="355"/>
                  </a:lnTo>
                  <a:lnTo>
                    <a:pt x="2832074" y="1066"/>
                  </a:lnTo>
                  <a:lnTo>
                    <a:pt x="2835643" y="1765"/>
                  </a:lnTo>
                  <a:lnTo>
                    <a:pt x="2839097" y="2819"/>
                  </a:lnTo>
                  <a:lnTo>
                    <a:pt x="2842437" y="4203"/>
                  </a:lnTo>
                  <a:lnTo>
                    <a:pt x="2845803" y="5588"/>
                  </a:lnTo>
                  <a:lnTo>
                    <a:pt x="2872346" y="34099"/>
                  </a:lnTo>
                  <a:lnTo>
                    <a:pt x="2875483" y="44462"/>
                  </a:lnTo>
                  <a:lnTo>
                    <a:pt x="2876194" y="48018"/>
                  </a:lnTo>
                  <a:lnTo>
                    <a:pt x="2876550" y="51612"/>
                  </a:lnTo>
                  <a:lnTo>
                    <a:pt x="2876550" y="55245"/>
                  </a:lnTo>
                  <a:lnTo>
                    <a:pt x="2876550" y="1487805"/>
                  </a:lnTo>
                  <a:lnTo>
                    <a:pt x="2876550" y="1491437"/>
                  </a:lnTo>
                  <a:lnTo>
                    <a:pt x="2876194" y="1495018"/>
                  </a:lnTo>
                  <a:lnTo>
                    <a:pt x="2875483" y="1498587"/>
                  </a:lnTo>
                  <a:lnTo>
                    <a:pt x="2874784" y="1502143"/>
                  </a:lnTo>
                  <a:lnTo>
                    <a:pt x="2852000" y="1533740"/>
                  </a:lnTo>
                  <a:lnTo>
                    <a:pt x="2832074" y="1541983"/>
                  </a:lnTo>
                  <a:lnTo>
                    <a:pt x="2828518" y="1542694"/>
                  </a:lnTo>
                  <a:lnTo>
                    <a:pt x="2824937" y="1543050"/>
                  </a:lnTo>
                  <a:lnTo>
                    <a:pt x="2821305" y="1543050"/>
                  </a:lnTo>
                  <a:lnTo>
                    <a:pt x="55245" y="1543050"/>
                  </a:lnTo>
                  <a:lnTo>
                    <a:pt x="51619" y="1543050"/>
                  </a:lnTo>
                  <a:lnTo>
                    <a:pt x="48026" y="1542694"/>
                  </a:lnTo>
                  <a:lnTo>
                    <a:pt x="44465" y="1541983"/>
                  </a:lnTo>
                  <a:lnTo>
                    <a:pt x="40907" y="1541284"/>
                  </a:lnTo>
                  <a:lnTo>
                    <a:pt x="9311" y="1518488"/>
                  </a:lnTo>
                  <a:lnTo>
                    <a:pt x="7292" y="1515478"/>
                  </a:lnTo>
                  <a:lnTo>
                    <a:pt x="5590" y="1512303"/>
                  </a:lnTo>
                  <a:lnTo>
                    <a:pt x="4207" y="1508950"/>
                  </a:lnTo>
                  <a:lnTo>
                    <a:pt x="2818" y="1505597"/>
                  </a:lnTo>
                  <a:lnTo>
                    <a:pt x="1771" y="1502143"/>
                  </a:lnTo>
                  <a:lnTo>
                    <a:pt x="1061" y="1498587"/>
                  </a:lnTo>
                  <a:lnTo>
                    <a:pt x="351" y="1495018"/>
                  </a:lnTo>
                  <a:lnTo>
                    <a:pt x="0" y="1491437"/>
                  </a:lnTo>
                  <a:lnTo>
                    <a:pt x="0" y="1487805"/>
                  </a:lnTo>
                  <a:close/>
                </a:path>
              </a:pathLst>
            </a:custGeom>
            <a:ln w="9525">
              <a:solidFill>
                <a:srgbClr val="D1C8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68350" y="2535237"/>
            <a:ext cx="2390775" cy="11887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433728"/>
                </a:solidFill>
                <a:latin typeface="Times New Roman"/>
                <a:cs typeface="Times New Roman"/>
              </a:rPr>
              <a:t>Contrast</a:t>
            </a:r>
            <a:r>
              <a:rPr sz="1650" b="1" spc="-55" dirty="0">
                <a:solidFill>
                  <a:srgbClr val="433728"/>
                </a:solidFill>
                <a:latin typeface="Times New Roman"/>
                <a:cs typeface="Times New Roman"/>
              </a:rPr>
              <a:t> </a:t>
            </a:r>
            <a:r>
              <a:rPr sz="1650" b="1" spc="-10" dirty="0">
                <a:solidFill>
                  <a:srgbClr val="433728"/>
                </a:solidFill>
                <a:latin typeface="Times New Roman"/>
                <a:cs typeface="Times New Roman"/>
              </a:rPr>
              <a:t>Enhancement</a:t>
            </a: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31900"/>
              </a:lnSpc>
              <a:spcBef>
                <a:spcPts val="730"/>
              </a:spcBef>
            </a:pPr>
            <a:r>
              <a:rPr sz="1350" spc="-25" dirty="0">
                <a:solidFill>
                  <a:srgbClr val="433728"/>
                </a:solidFill>
                <a:latin typeface="Lucida Sans Unicode"/>
                <a:cs typeface="Lucida Sans Unicode"/>
              </a:rPr>
              <a:t>Increases</a:t>
            </a:r>
            <a:r>
              <a:rPr sz="1350" spc="-7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dirty="0">
                <a:solidFill>
                  <a:srgbClr val="433728"/>
                </a:solidFill>
                <a:latin typeface="Lucida Sans Unicode"/>
                <a:cs typeface="Lucida Sans Unicode"/>
              </a:rPr>
              <a:t>the</a:t>
            </a:r>
            <a:r>
              <a:rPr sz="1350" spc="-7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433728"/>
                </a:solidFill>
                <a:latin typeface="Lucida Sans Unicode"/>
                <a:cs typeface="Lucida Sans Unicode"/>
              </a:rPr>
              <a:t>difference between</a:t>
            </a:r>
            <a:r>
              <a:rPr sz="1350" spc="-7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55" dirty="0">
                <a:solidFill>
                  <a:srgbClr val="433728"/>
                </a:solidFill>
                <a:latin typeface="Lucida Sans Unicode"/>
                <a:cs typeface="Lucida Sans Unicode"/>
              </a:rPr>
              <a:t>light</a:t>
            </a:r>
            <a:r>
              <a:rPr sz="1350" spc="-7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20" dirty="0">
                <a:solidFill>
                  <a:srgbClr val="433728"/>
                </a:solidFill>
                <a:latin typeface="Lucida Sans Unicode"/>
                <a:cs typeface="Lucida Sans Unicode"/>
              </a:rPr>
              <a:t>and</a:t>
            </a:r>
            <a:r>
              <a:rPr sz="1350" spc="-7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35" dirty="0">
                <a:solidFill>
                  <a:srgbClr val="433728"/>
                </a:solidFill>
                <a:latin typeface="Lucida Sans Unicode"/>
                <a:cs typeface="Lucida Sans Unicode"/>
              </a:rPr>
              <a:t>dark</a:t>
            </a:r>
            <a:r>
              <a:rPr sz="1350" spc="-7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433728"/>
                </a:solidFill>
                <a:latin typeface="Lucida Sans Unicode"/>
                <a:cs typeface="Lucida Sans Unicode"/>
              </a:rPr>
              <a:t>areas, </a:t>
            </a:r>
            <a:r>
              <a:rPr sz="1350" spc="-50" dirty="0">
                <a:solidFill>
                  <a:srgbClr val="433728"/>
                </a:solidFill>
                <a:latin typeface="Lucida Sans Unicode"/>
                <a:cs typeface="Lucida Sans Unicode"/>
              </a:rPr>
              <a:t>making</a:t>
            </a:r>
            <a:r>
              <a:rPr sz="1350" spc="-6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433728"/>
                </a:solidFill>
                <a:latin typeface="Lucida Sans Unicode"/>
                <a:cs typeface="Lucida Sans Unicode"/>
              </a:rPr>
              <a:t>details</a:t>
            </a:r>
            <a:r>
              <a:rPr sz="1350" spc="-6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433728"/>
                </a:solidFill>
                <a:latin typeface="Lucida Sans Unicode"/>
                <a:cs typeface="Lucida Sans Unicode"/>
              </a:rPr>
              <a:t>more</a:t>
            </a:r>
            <a:r>
              <a:rPr sz="1350" spc="-6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433728"/>
                </a:solidFill>
                <a:latin typeface="Lucida Sans Unicode"/>
                <a:cs typeface="Lucida Sans Unicode"/>
              </a:rPr>
              <a:t>visible.</a:t>
            </a:r>
            <a:endParaRPr sz="1350">
              <a:latin typeface="Lucida Sans Unicode"/>
              <a:cs typeface="Lucida Sans Unicod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57600" y="2381249"/>
            <a:ext cx="2886075" cy="1552575"/>
            <a:chOff x="3657600" y="2381249"/>
            <a:chExt cx="2886075" cy="1552575"/>
          </a:xfrm>
        </p:grpSpPr>
        <p:sp>
          <p:nvSpPr>
            <p:cNvPr id="11" name="object 11"/>
            <p:cNvSpPr/>
            <p:nvPr/>
          </p:nvSpPr>
          <p:spPr>
            <a:xfrm>
              <a:off x="3662362" y="2386012"/>
              <a:ext cx="2876550" cy="1543050"/>
            </a:xfrm>
            <a:custGeom>
              <a:avLst/>
              <a:gdLst/>
              <a:ahLst/>
              <a:cxnLst/>
              <a:rect l="l" t="t" r="r" b="b"/>
              <a:pathLst>
                <a:path w="2876550" h="1543050">
                  <a:moveTo>
                    <a:pt x="282493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1487805"/>
                  </a:lnTo>
                  <a:lnTo>
                    <a:pt x="0" y="1491437"/>
                  </a:lnTo>
                  <a:lnTo>
                    <a:pt x="18745" y="1529435"/>
                  </a:lnTo>
                  <a:lnTo>
                    <a:pt x="51612" y="1543050"/>
                  </a:lnTo>
                  <a:lnTo>
                    <a:pt x="2824937" y="1543050"/>
                  </a:lnTo>
                  <a:lnTo>
                    <a:pt x="2862935" y="1524304"/>
                  </a:lnTo>
                  <a:lnTo>
                    <a:pt x="2876550" y="1491437"/>
                  </a:lnTo>
                  <a:lnTo>
                    <a:pt x="2876550" y="51612"/>
                  </a:lnTo>
                  <a:lnTo>
                    <a:pt x="2857804" y="13614"/>
                  </a:lnTo>
                  <a:lnTo>
                    <a:pt x="2828518" y="355"/>
                  </a:lnTo>
                  <a:lnTo>
                    <a:pt x="2824937" y="0"/>
                  </a:lnTo>
                  <a:close/>
                </a:path>
              </a:pathLst>
            </a:custGeom>
            <a:solidFill>
              <a:srgbClr val="EBE2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62362" y="2386012"/>
              <a:ext cx="2876550" cy="1543050"/>
            </a:xfrm>
            <a:custGeom>
              <a:avLst/>
              <a:gdLst/>
              <a:ahLst/>
              <a:cxnLst/>
              <a:rect l="l" t="t" r="r" b="b"/>
              <a:pathLst>
                <a:path w="2876550" h="1543050">
                  <a:moveTo>
                    <a:pt x="0" y="148780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2821305" y="0"/>
                  </a:lnTo>
                  <a:lnTo>
                    <a:pt x="2824937" y="0"/>
                  </a:lnTo>
                  <a:lnTo>
                    <a:pt x="2828518" y="355"/>
                  </a:lnTo>
                  <a:lnTo>
                    <a:pt x="2832074" y="1066"/>
                  </a:lnTo>
                  <a:lnTo>
                    <a:pt x="2835643" y="1765"/>
                  </a:lnTo>
                  <a:lnTo>
                    <a:pt x="2839097" y="2819"/>
                  </a:lnTo>
                  <a:lnTo>
                    <a:pt x="2842437" y="4203"/>
                  </a:lnTo>
                  <a:lnTo>
                    <a:pt x="2845803" y="5588"/>
                  </a:lnTo>
                  <a:lnTo>
                    <a:pt x="2860370" y="16179"/>
                  </a:lnTo>
                  <a:lnTo>
                    <a:pt x="2862935" y="18745"/>
                  </a:lnTo>
                  <a:lnTo>
                    <a:pt x="2875483" y="44462"/>
                  </a:lnTo>
                  <a:lnTo>
                    <a:pt x="2876194" y="48018"/>
                  </a:lnTo>
                  <a:lnTo>
                    <a:pt x="2876550" y="51612"/>
                  </a:lnTo>
                  <a:lnTo>
                    <a:pt x="2876550" y="55245"/>
                  </a:lnTo>
                  <a:lnTo>
                    <a:pt x="2876550" y="1487805"/>
                  </a:lnTo>
                  <a:lnTo>
                    <a:pt x="2876550" y="1491437"/>
                  </a:lnTo>
                  <a:lnTo>
                    <a:pt x="2876194" y="1495018"/>
                  </a:lnTo>
                  <a:lnTo>
                    <a:pt x="2875483" y="1498587"/>
                  </a:lnTo>
                  <a:lnTo>
                    <a:pt x="2874784" y="1502143"/>
                  </a:lnTo>
                  <a:lnTo>
                    <a:pt x="2860370" y="1526870"/>
                  </a:lnTo>
                  <a:lnTo>
                    <a:pt x="2857804" y="1529435"/>
                  </a:lnTo>
                  <a:lnTo>
                    <a:pt x="2832074" y="1541983"/>
                  </a:lnTo>
                  <a:lnTo>
                    <a:pt x="2828518" y="1542694"/>
                  </a:lnTo>
                  <a:lnTo>
                    <a:pt x="2824937" y="1543050"/>
                  </a:lnTo>
                  <a:lnTo>
                    <a:pt x="2821305" y="1543050"/>
                  </a:lnTo>
                  <a:lnTo>
                    <a:pt x="55245" y="1543050"/>
                  </a:lnTo>
                  <a:lnTo>
                    <a:pt x="51612" y="1543050"/>
                  </a:lnTo>
                  <a:lnTo>
                    <a:pt x="48018" y="1542694"/>
                  </a:lnTo>
                  <a:lnTo>
                    <a:pt x="44462" y="1541983"/>
                  </a:lnTo>
                  <a:lnTo>
                    <a:pt x="40906" y="1541284"/>
                  </a:lnTo>
                  <a:lnTo>
                    <a:pt x="9309" y="1518488"/>
                  </a:lnTo>
                  <a:lnTo>
                    <a:pt x="7289" y="1515478"/>
                  </a:lnTo>
                  <a:lnTo>
                    <a:pt x="1066" y="1498587"/>
                  </a:lnTo>
                  <a:lnTo>
                    <a:pt x="355" y="1495018"/>
                  </a:lnTo>
                  <a:lnTo>
                    <a:pt x="0" y="1491437"/>
                  </a:lnTo>
                  <a:lnTo>
                    <a:pt x="0" y="1487805"/>
                  </a:lnTo>
                  <a:close/>
                </a:path>
              </a:pathLst>
            </a:custGeom>
            <a:ln w="9525">
              <a:solidFill>
                <a:srgbClr val="D1C8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825875" y="2535237"/>
            <a:ext cx="2228215" cy="11887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433728"/>
                </a:solidFill>
                <a:latin typeface="Times New Roman"/>
                <a:cs typeface="Times New Roman"/>
              </a:rPr>
              <a:t>Sharpening</a:t>
            </a: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31900"/>
              </a:lnSpc>
              <a:spcBef>
                <a:spcPts val="730"/>
              </a:spcBef>
            </a:pPr>
            <a:r>
              <a:rPr sz="1350" spc="-20" dirty="0">
                <a:solidFill>
                  <a:srgbClr val="433728"/>
                </a:solidFill>
                <a:latin typeface="Lucida Sans Unicode"/>
                <a:cs typeface="Lucida Sans Unicode"/>
              </a:rPr>
              <a:t>Enhances</a:t>
            </a:r>
            <a:r>
              <a:rPr sz="1350" spc="-6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edges</a:t>
            </a:r>
            <a:r>
              <a:rPr sz="1350" spc="-6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25" dirty="0">
                <a:solidFill>
                  <a:srgbClr val="433728"/>
                </a:solidFill>
                <a:latin typeface="Lucida Sans Unicode"/>
                <a:cs typeface="Lucida Sans Unicode"/>
              </a:rPr>
              <a:t>and </a:t>
            </a:r>
            <a:r>
              <a:rPr sz="1350" spc="-35" dirty="0">
                <a:solidFill>
                  <a:srgbClr val="433728"/>
                </a:solidFill>
                <a:latin typeface="Lucida Sans Unicode"/>
                <a:cs typeface="Lucida Sans Unicode"/>
              </a:rPr>
              <a:t>boundaries,</a:t>
            </a:r>
            <a:r>
              <a:rPr sz="135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50" dirty="0">
                <a:solidFill>
                  <a:srgbClr val="433728"/>
                </a:solidFill>
                <a:latin typeface="Lucida Sans Unicode"/>
                <a:cs typeface="Lucida Sans Unicode"/>
              </a:rPr>
              <a:t>making</a:t>
            </a:r>
            <a:r>
              <a:rPr sz="135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25" dirty="0">
                <a:solidFill>
                  <a:srgbClr val="433728"/>
                </a:solidFill>
                <a:latin typeface="Lucida Sans Unicode"/>
                <a:cs typeface="Lucida Sans Unicode"/>
              </a:rPr>
              <a:t>objects </a:t>
            </a:r>
            <a:r>
              <a:rPr sz="1350" spc="-10" dirty="0">
                <a:solidFill>
                  <a:srgbClr val="433728"/>
                </a:solidFill>
                <a:latin typeface="Lucida Sans Unicode"/>
                <a:cs typeface="Lucida Sans Unicode"/>
              </a:rPr>
              <a:t>appear</a:t>
            </a:r>
            <a:r>
              <a:rPr sz="1350" spc="-7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433728"/>
                </a:solidFill>
                <a:latin typeface="Lucida Sans Unicode"/>
                <a:cs typeface="Lucida Sans Unicode"/>
              </a:rPr>
              <a:t>more</a:t>
            </a:r>
            <a:r>
              <a:rPr sz="1350" spc="-7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433728"/>
                </a:solidFill>
                <a:latin typeface="Lucida Sans Unicode"/>
                <a:cs typeface="Lucida Sans Unicode"/>
              </a:rPr>
              <a:t>defined.</a:t>
            </a:r>
            <a:endParaRPr sz="1350">
              <a:latin typeface="Lucida Sans Unicode"/>
              <a:cs typeface="Lucida Sans Unicode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00075" y="4105275"/>
            <a:ext cx="5943600" cy="1285875"/>
            <a:chOff x="600075" y="4105275"/>
            <a:chExt cx="5943600" cy="1285875"/>
          </a:xfrm>
        </p:grpSpPr>
        <p:sp>
          <p:nvSpPr>
            <p:cNvPr id="15" name="object 15"/>
            <p:cNvSpPr/>
            <p:nvPr/>
          </p:nvSpPr>
          <p:spPr>
            <a:xfrm>
              <a:off x="604837" y="4110037"/>
              <a:ext cx="5934075" cy="1276350"/>
            </a:xfrm>
            <a:custGeom>
              <a:avLst/>
              <a:gdLst/>
              <a:ahLst/>
              <a:cxnLst/>
              <a:rect l="l" t="t" r="r" b="b"/>
              <a:pathLst>
                <a:path w="5934075" h="1276350">
                  <a:moveTo>
                    <a:pt x="5882462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12"/>
                  </a:lnTo>
                  <a:lnTo>
                    <a:pt x="0" y="1221106"/>
                  </a:lnTo>
                  <a:lnTo>
                    <a:pt x="0" y="1224732"/>
                  </a:lnTo>
                  <a:lnTo>
                    <a:pt x="18747" y="1262733"/>
                  </a:lnTo>
                  <a:lnTo>
                    <a:pt x="51619" y="1276351"/>
                  </a:lnTo>
                  <a:lnTo>
                    <a:pt x="5882462" y="1276351"/>
                  </a:lnTo>
                  <a:lnTo>
                    <a:pt x="5920460" y="1257603"/>
                  </a:lnTo>
                  <a:lnTo>
                    <a:pt x="5934075" y="1224732"/>
                  </a:lnTo>
                  <a:lnTo>
                    <a:pt x="5934075" y="51612"/>
                  </a:lnTo>
                  <a:lnTo>
                    <a:pt x="5915329" y="13614"/>
                  </a:lnTo>
                  <a:lnTo>
                    <a:pt x="5886043" y="355"/>
                  </a:lnTo>
                  <a:lnTo>
                    <a:pt x="5882462" y="0"/>
                  </a:lnTo>
                  <a:close/>
                </a:path>
              </a:pathLst>
            </a:custGeom>
            <a:solidFill>
              <a:srgbClr val="EBE2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4837" y="4110037"/>
              <a:ext cx="5934075" cy="1276350"/>
            </a:xfrm>
            <a:custGeom>
              <a:avLst/>
              <a:gdLst/>
              <a:ahLst/>
              <a:cxnLst/>
              <a:rect l="l" t="t" r="r" b="b"/>
              <a:pathLst>
                <a:path w="5934075" h="1276350">
                  <a:moveTo>
                    <a:pt x="0" y="1221106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46"/>
                  </a:lnTo>
                  <a:lnTo>
                    <a:pt x="7292" y="27571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5878830" y="0"/>
                  </a:lnTo>
                  <a:lnTo>
                    <a:pt x="5882462" y="0"/>
                  </a:lnTo>
                  <a:lnTo>
                    <a:pt x="5886043" y="355"/>
                  </a:lnTo>
                  <a:lnTo>
                    <a:pt x="5889599" y="1066"/>
                  </a:lnTo>
                  <a:lnTo>
                    <a:pt x="5893168" y="1765"/>
                  </a:lnTo>
                  <a:lnTo>
                    <a:pt x="5896622" y="2819"/>
                  </a:lnTo>
                  <a:lnTo>
                    <a:pt x="5899962" y="4203"/>
                  </a:lnTo>
                  <a:lnTo>
                    <a:pt x="5903328" y="5588"/>
                  </a:lnTo>
                  <a:lnTo>
                    <a:pt x="5917895" y="16179"/>
                  </a:lnTo>
                  <a:lnTo>
                    <a:pt x="5920460" y="18745"/>
                  </a:lnTo>
                  <a:lnTo>
                    <a:pt x="5933008" y="44462"/>
                  </a:lnTo>
                  <a:lnTo>
                    <a:pt x="5933719" y="48018"/>
                  </a:lnTo>
                  <a:lnTo>
                    <a:pt x="5934075" y="51612"/>
                  </a:lnTo>
                  <a:lnTo>
                    <a:pt x="5934075" y="55245"/>
                  </a:lnTo>
                  <a:lnTo>
                    <a:pt x="5934075" y="1221106"/>
                  </a:lnTo>
                  <a:lnTo>
                    <a:pt x="5934075" y="1224732"/>
                  </a:lnTo>
                  <a:lnTo>
                    <a:pt x="5933719" y="1228323"/>
                  </a:lnTo>
                  <a:lnTo>
                    <a:pt x="5933008" y="1231880"/>
                  </a:lnTo>
                  <a:lnTo>
                    <a:pt x="5932309" y="1235438"/>
                  </a:lnTo>
                  <a:lnTo>
                    <a:pt x="5909525" y="1267039"/>
                  </a:lnTo>
                  <a:lnTo>
                    <a:pt x="5899962" y="1272143"/>
                  </a:lnTo>
                  <a:lnTo>
                    <a:pt x="5896622" y="1273533"/>
                  </a:lnTo>
                  <a:lnTo>
                    <a:pt x="5893168" y="1274579"/>
                  </a:lnTo>
                  <a:lnTo>
                    <a:pt x="5889599" y="1275289"/>
                  </a:lnTo>
                  <a:lnTo>
                    <a:pt x="5886043" y="1275994"/>
                  </a:lnTo>
                  <a:lnTo>
                    <a:pt x="5882462" y="1276351"/>
                  </a:lnTo>
                  <a:lnTo>
                    <a:pt x="5878830" y="1276351"/>
                  </a:lnTo>
                  <a:lnTo>
                    <a:pt x="55245" y="1276351"/>
                  </a:lnTo>
                  <a:lnTo>
                    <a:pt x="51619" y="1276351"/>
                  </a:lnTo>
                  <a:lnTo>
                    <a:pt x="48026" y="1275994"/>
                  </a:lnTo>
                  <a:lnTo>
                    <a:pt x="13618" y="1257603"/>
                  </a:lnTo>
                  <a:lnTo>
                    <a:pt x="9311" y="1251794"/>
                  </a:lnTo>
                  <a:lnTo>
                    <a:pt x="7292" y="1248778"/>
                  </a:lnTo>
                  <a:lnTo>
                    <a:pt x="5590" y="1245598"/>
                  </a:lnTo>
                  <a:lnTo>
                    <a:pt x="4207" y="1242244"/>
                  </a:lnTo>
                  <a:lnTo>
                    <a:pt x="2818" y="1238891"/>
                  </a:lnTo>
                  <a:lnTo>
                    <a:pt x="1771" y="1235438"/>
                  </a:lnTo>
                  <a:lnTo>
                    <a:pt x="1061" y="1231880"/>
                  </a:lnTo>
                  <a:lnTo>
                    <a:pt x="351" y="1228323"/>
                  </a:lnTo>
                  <a:lnTo>
                    <a:pt x="0" y="1224732"/>
                  </a:lnTo>
                  <a:lnTo>
                    <a:pt x="0" y="1221106"/>
                  </a:lnTo>
                  <a:close/>
                </a:path>
              </a:pathLst>
            </a:custGeom>
            <a:ln w="9525">
              <a:solidFill>
                <a:srgbClr val="D1C8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68350" y="4259262"/>
            <a:ext cx="5369560" cy="9220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dirty="0">
                <a:solidFill>
                  <a:srgbClr val="433728"/>
                </a:solidFill>
                <a:latin typeface="Times New Roman"/>
                <a:cs typeface="Times New Roman"/>
              </a:rPr>
              <a:t>Noise </a:t>
            </a:r>
            <a:r>
              <a:rPr sz="1650" b="1" spc="-10" dirty="0">
                <a:solidFill>
                  <a:srgbClr val="433728"/>
                </a:solidFill>
                <a:latin typeface="Times New Roman"/>
                <a:cs typeface="Times New Roman"/>
              </a:rPr>
              <a:t>Reduction</a:t>
            </a: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34300"/>
              </a:lnSpc>
              <a:spcBef>
                <a:spcPts val="690"/>
              </a:spcBef>
            </a:pPr>
            <a:r>
              <a:rPr sz="1350" spc="-25" dirty="0">
                <a:solidFill>
                  <a:srgbClr val="433728"/>
                </a:solidFill>
                <a:latin typeface="Lucida Sans Unicode"/>
                <a:cs typeface="Lucida Sans Unicode"/>
              </a:rPr>
              <a:t>Reduces</a:t>
            </a:r>
            <a:r>
              <a:rPr sz="1350" spc="-6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433728"/>
                </a:solidFill>
                <a:latin typeface="Lucida Sans Unicode"/>
                <a:cs typeface="Lucida Sans Unicode"/>
              </a:rPr>
              <a:t>unwanted</a:t>
            </a:r>
            <a:r>
              <a:rPr sz="1350" spc="-6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433728"/>
                </a:solidFill>
                <a:latin typeface="Lucida Sans Unicode"/>
                <a:cs typeface="Lucida Sans Unicode"/>
              </a:rPr>
              <a:t>noise</a:t>
            </a:r>
            <a:r>
              <a:rPr sz="1350" spc="-6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20" dirty="0">
                <a:solidFill>
                  <a:srgbClr val="433728"/>
                </a:solidFill>
                <a:latin typeface="Lucida Sans Unicode"/>
                <a:cs typeface="Lucida Sans Unicode"/>
              </a:rPr>
              <a:t>and</a:t>
            </a:r>
            <a:r>
              <a:rPr sz="1350" spc="-6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artifacts,</a:t>
            </a:r>
            <a:r>
              <a:rPr sz="1350" spc="-6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improving</a:t>
            </a:r>
            <a:r>
              <a:rPr sz="1350" spc="-6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35" dirty="0">
                <a:solidFill>
                  <a:srgbClr val="433728"/>
                </a:solidFill>
                <a:latin typeface="Lucida Sans Unicode"/>
                <a:cs typeface="Lucida Sans Unicode"/>
              </a:rPr>
              <a:t>image</a:t>
            </a:r>
            <a:r>
              <a:rPr sz="1350" spc="-6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433728"/>
                </a:solidFill>
                <a:latin typeface="Lucida Sans Unicode"/>
                <a:cs typeface="Lucida Sans Unicode"/>
              </a:rPr>
              <a:t>clarity</a:t>
            </a:r>
            <a:r>
              <a:rPr sz="1350" spc="-6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25" dirty="0">
                <a:solidFill>
                  <a:srgbClr val="433728"/>
                </a:solidFill>
                <a:latin typeface="Lucida Sans Unicode"/>
                <a:cs typeface="Lucida Sans Unicode"/>
              </a:rPr>
              <a:t>and </a:t>
            </a:r>
            <a:r>
              <a:rPr sz="1350" spc="-10" dirty="0">
                <a:solidFill>
                  <a:srgbClr val="433728"/>
                </a:solidFill>
                <a:latin typeface="Lucida Sans Unicode"/>
                <a:cs typeface="Lucida Sans Unicode"/>
              </a:rPr>
              <a:t>detail.</a:t>
            </a:r>
            <a:endParaRPr sz="13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9364980" cy="6438265"/>
          </a:xfrm>
          <a:custGeom>
            <a:avLst/>
            <a:gdLst/>
            <a:ahLst/>
            <a:cxnLst/>
            <a:rect l="l" t="t" r="r" b="b"/>
            <a:pathLst>
              <a:path w="9364980" h="6438265">
                <a:moveTo>
                  <a:pt x="9364711" y="0"/>
                </a:moveTo>
                <a:lnTo>
                  <a:pt x="0" y="0"/>
                </a:lnTo>
                <a:lnTo>
                  <a:pt x="0" y="6438238"/>
                </a:lnTo>
                <a:lnTo>
                  <a:pt x="9364711" y="6438238"/>
                </a:lnTo>
                <a:lnTo>
                  <a:pt x="9364711" y="0"/>
                </a:lnTo>
                <a:close/>
              </a:path>
            </a:pathLst>
          </a:custGeom>
          <a:solidFill>
            <a:srgbClr val="FFFCF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511766" cy="643823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3440"/>
              </a:lnSpc>
              <a:spcBef>
                <a:spcPts val="80"/>
              </a:spcBef>
            </a:pPr>
            <a:r>
              <a:rPr dirty="0"/>
              <a:t>Introduction</a:t>
            </a:r>
            <a:r>
              <a:rPr spc="-140" dirty="0"/>
              <a:t> </a:t>
            </a:r>
            <a:r>
              <a:rPr spc="50" dirty="0"/>
              <a:t>to</a:t>
            </a:r>
            <a:r>
              <a:rPr spc="-140" dirty="0"/>
              <a:t> </a:t>
            </a:r>
            <a:r>
              <a:rPr spc="-330" dirty="0"/>
              <a:t>CLAHE </a:t>
            </a:r>
            <a:r>
              <a:rPr spc="-10" dirty="0"/>
              <a:t>Algorithm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90713" y="1942183"/>
            <a:ext cx="4896485" cy="7600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b="1" spc="-10" dirty="0">
                <a:solidFill>
                  <a:srgbClr val="433728"/>
                </a:solidFill>
                <a:latin typeface="Times New Roman"/>
                <a:cs typeface="Times New Roman"/>
              </a:rPr>
              <a:t>Histogram</a:t>
            </a:r>
            <a:r>
              <a:rPr sz="1350" b="1" spc="-5" dirty="0">
                <a:solidFill>
                  <a:srgbClr val="433728"/>
                </a:solidFill>
                <a:latin typeface="Times New Roman"/>
                <a:cs typeface="Times New Roman"/>
              </a:rPr>
              <a:t> </a:t>
            </a:r>
            <a:r>
              <a:rPr sz="1350" b="1" spc="-10" dirty="0">
                <a:solidFill>
                  <a:srgbClr val="433728"/>
                </a:solidFill>
                <a:latin typeface="Times New Roman"/>
                <a:cs typeface="Times New Roman"/>
              </a:rPr>
              <a:t>Equalization</a:t>
            </a: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ct val="135000"/>
              </a:lnSpc>
              <a:spcBef>
                <a:spcPts val="565"/>
              </a:spcBef>
            </a:pPr>
            <a:r>
              <a:rPr sz="1100" spc="-30" dirty="0">
                <a:solidFill>
                  <a:srgbClr val="433728"/>
                </a:solidFill>
                <a:latin typeface="Lucida Sans Unicode"/>
                <a:cs typeface="Lucida Sans Unicode"/>
              </a:rPr>
              <a:t>CLAHE</a:t>
            </a:r>
            <a:r>
              <a:rPr sz="1100" spc="-5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is</a:t>
            </a:r>
            <a:r>
              <a:rPr sz="1100" spc="-4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433728"/>
                </a:solidFill>
                <a:latin typeface="Lucida Sans Unicode"/>
                <a:cs typeface="Lucida Sans Unicode"/>
              </a:rPr>
              <a:t>an</a:t>
            </a:r>
            <a:r>
              <a:rPr sz="1100" spc="-5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solidFill>
                  <a:srgbClr val="433728"/>
                </a:solidFill>
                <a:latin typeface="Lucida Sans Unicode"/>
                <a:cs typeface="Lucida Sans Unicode"/>
              </a:rPr>
              <a:t>advanced</a:t>
            </a:r>
            <a:r>
              <a:rPr sz="1100" spc="-5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433728"/>
                </a:solidFill>
                <a:latin typeface="Lucida Sans Unicode"/>
                <a:cs typeface="Lucida Sans Unicode"/>
              </a:rPr>
              <a:t>form</a:t>
            </a:r>
            <a:r>
              <a:rPr sz="1100" spc="-5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433728"/>
                </a:solidFill>
                <a:latin typeface="Lucida Sans Unicode"/>
                <a:cs typeface="Lucida Sans Unicode"/>
              </a:rPr>
              <a:t>of</a:t>
            </a:r>
            <a:r>
              <a:rPr sz="1100" spc="-5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433728"/>
                </a:solidFill>
                <a:latin typeface="Lucida Sans Unicode"/>
                <a:cs typeface="Lucida Sans Unicode"/>
              </a:rPr>
              <a:t>histogram</a:t>
            </a:r>
            <a:r>
              <a:rPr sz="1100" spc="-5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433728"/>
                </a:solidFill>
                <a:latin typeface="Lucida Sans Unicode"/>
                <a:cs typeface="Lucida Sans Unicode"/>
              </a:rPr>
              <a:t>equalization,</a:t>
            </a:r>
            <a:r>
              <a:rPr sz="1100" spc="-5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433728"/>
                </a:solidFill>
                <a:latin typeface="Lucida Sans Unicode"/>
                <a:cs typeface="Lucida Sans Unicode"/>
              </a:rPr>
              <a:t>a</a:t>
            </a:r>
            <a:r>
              <a:rPr sz="1100" spc="-5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solidFill>
                  <a:srgbClr val="433728"/>
                </a:solidFill>
                <a:latin typeface="Lucida Sans Unicode"/>
                <a:cs typeface="Lucida Sans Unicode"/>
              </a:rPr>
              <a:t>technique</a:t>
            </a:r>
            <a:r>
              <a:rPr sz="1100" spc="-4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433728"/>
                </a:solidFill>
                <a:latin typeface="Lucida Sans Unicode"/>
                <a:cs typeface="Lucida Sans Unicode"/>
              </a:rPr>
              <a:t>used</a:t>
            </a:r>
            <a:r>
              <a:rPr sz="1100" spc="-4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433728"/>
                </a:solidFill>
                <a:latin typeface="Lucida Sans Unicode"/>
                <a:cs typeface="Lucida Sans Unicode"/>
              </a:rPr>
              <a:t>to </a:t>
            </a:r>
            <a:r>
              <a:rPr sz="1100" spc="-10" dirty="0">
                <a:solidFill>
                  <a:srgbClr val="433728"/>
                </a:solidFill>
                <a:latin typeface="Lucida Sans Unicode"/>
                <a:cs typeface="Lucida Sans Unicode"/>
              </a:rPr>
              <a:t>enhance</a:t>
            </a:r>
            <a:r>
              <a:rPr sz="1100" spc="-3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433728"/>
                </a:solidFill>
                <a:latin typeface="Lucida Sans Unicode"/>
                <a:cs typeface="Lucida Sans Unicode"/>
              </a:rPr>
              <a:t>contrast.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90713" y="3612223"/>
            <a:ext cx="4662170" cy="7524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b="1" spc="-10" dirty="0">
                <a:solidFill>
                  <a:srgbClr val="433728"/>
                </a:solidFill>
                <a:latin typeface="Times New Roman"/>
                <a:cs typeface="Times New Roman"/>
              </a:rPr>
              <a:t>Contrast</a:t>
            </a:r>
            <a:r>
              <a:rPr sz="1350" b="1" spc="-40" dirty="0">
                <a:solidFill>
                  <a:srgbClr val="433728"/>
                </a:solidFill>
                <a:latin typeface="Times New Roman"/>
                <a:cs typeface="Times New Roman"/>
              </a:rPr>
              <a:t> </a:t>
            </a:r>
            <a:r>
              <a:rPr sz="1350" b="1" spc="-10" dirty="0">
                <a:solidFill>
                  <a:srgbClr val="433728"/>
                </a:solidFill>
                <a:latin typeface="Times New Roman"/>
                <a:cs typeface="Times New Roman"/>
              </a:rPr>
              <a:t>Enhancement</a:t>
            </a: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ct val="135000"/>
              </a:lnSpc>
              <a:spcBef>
                <a:spcPts val="505"/>
              </a:spcBef>
            </a:pPr>
            <a:r>
              <a:rPr sz="1100" spc="-30" dirty="0">
                <a:solidFill>
                  <a:srgbClr val="433728"/>
                </a:solidFill>
                <a:latin typeface="Lucida Sans Unicode"/>
                <a:cs typeface="Lucida Sans Unicode"/>
              </a:rPr>
              <a:t>CLAHE</a:t>
            </a:r>
            <a:r>
              <a:rPr sz="1100" spc="-4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solidFill>
                  <a:srgbClr val="433728"/>
                </a:solidFill>
                <a:latin typeface="Lucida Sans Unicode"/>
                <a:cs typeface="Lucida Sans Unicode"/>
              </a:rPr>
              <a:t>aims</a:t>
            </a:r>
            <a:r>
              <a:rPr sz="110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433728"/>
                </a:solidFill>
                <a:latin typeface="Lucida Sans Unicode"/>
                <a:cs typeface="Lucida Sans Unicode"/>
              </a:rPr>
              <a:t>to</a:t>
            </a:r>
            <a:r>
              <a:rPr sz="1100" spc="-3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433728"/>
                </a:solidFill>
                <a:latin typeface="Lucida Sans Unicode"/>
                <a:cs typeface="Lucida Sans Unicode"/>
              </a:rPr>
              <a:t>distribute</a:t>
            </a:r>
            <a:r>
              <a:rPr sz="110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433728"/>
                </a:solidFill>
                <a:latin typeface="Lucida Sans Unicode"/>
                <a:cs typeface="Lucida Sans Unicode"/>
              </a:rPr>
              <a:t>pixel </a:t>
            </a:r>
            <a:r>
              <a:rPr sz="1100" spc="-25" dirty="0">
                <a:solidFill>
                  <a:srgbClr val="433728"/>
                </a:solidFill>
                <a:latin typeface="Lucida Sans Unicode"/>
                <a:cs typeface="Lucida Sans Unicode"/>
              </a:rPr>
              <a:t>intensities</a:t>
            </a:r>
            <a:r>
              <a:rPr sz="1100" spc="-3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433728"/>
                </a:solidFill>
                <a:latin typeface="Lucida Sans Unicode"/>
                <a:cs typeface="Lucida Sans Unicode"/>
              </a:rPr>
              <a:t>more</a:t>
            </a:r>
            <a:r>
              <a:rPr sz="110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433728"/>
                </a:solidFill>
                <a:latin typeface="Lucida Sans Unicode"/>
                <a:cs typeface="Lucida Sans Unicode"/>
              </a:rPr>
              <a:t>evenly,</a:t>
            </a:r>
            <a:r>
              <a:rPr sz="1100" spc="-4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433728"/>
                </a:solidFill>
                <a:latin typeface="Lucida Sans Unicode"/>
                <a:cs typeface="Lucida Sans Unicode"/>
              </a:rPr>
              <a:t>boosting</a:t>
            </a:r>
            <a:r>
              <a:rPr sz="110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433728"/>
                </a:solidFill>
                <a:latin typeface="Lucida Sans Unicode"/>
                <a:cs typeface="Lucida Sans Unicode"/>
              </a:rPr>
              <a:t>overall </a:t>
            </a:r>
            <a:r>
              <a:rPr sz="1100" spc="-30" dirty="0">
                <a:solidFill>
                  <a:srgbClr val="433728"/>
                </a:solidFill>
                <a:latin typeface="Lucida Sans Unicode"/>
                <a:cs typeface="Lucida Sans Unicode"/>
              </a:rPr>
              <a:t>image</a:t>
            </a:r>
            <a:r>
              <a:rPr sz="110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433728"/>
                </a:solidFill>
                <a:latin typeface="Lucida Sans Unicode"/>
                <a:cs typeface="Lucida Sans Unicode"/>
              </a:rPr>
              <a:t>contrast.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90713" y="5274457"/>
            <a:ext cx="4791710" cy="7600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b="1" spc="-25" dirty="0">
                <a:solidFill>
                  <a:srgbClr val="433728"/>
                </a:solidFill>
                <a:latin typeface="Times New Roman"/>
                <a:cs typeface="Times New Roman"/>
              </a:rPr>
              <a:t>Local</a:t>
            </a:r>
            <a:r>
              <a:rPr sz="1350" b="1" spc="-50" dirty="0">
                <a:solidFill>
                  <a:srgbClr val="433728"/>
                </a:solidFill>
                <a:latin typeface="Times New Roman"/>
                <a:cs typeface="Times New Roman"/>
              </a:rPr>
              <a:t> </a:t>
            </a:r>
            <a:r>
              <a:rPr sz="1350" b="1" spc="-10" dirty="0">
                <a:solidFill>
                  <a:srgbClr val="433728"/>
                </a:solidFill>
                <a:latin typeface="Times New Roman"/>
                <a:cs typeface="Times New Roman"/>
              </a:rPr>
              <a:t>Adaptation</a:t>
            </a: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ct val="135000"/>
              </a:lnSpc>
              <a:spcBef>
                <a:spcPts val="565"/>
              </a:spcBef>
            </a:pPr>
            <a:r>
              <a:rPr sz="1100" spc="-20" dirty="0">
                <a:solidFill>
                  <a:srgbClr val="433728"/>
                </a:solidFill>
                <a:latin typeface="Lucida Sans Unicode"/>
                <a:cs typeface="Lucida Sans Unicode"/>
              </a:rPr>
              <a:t>It</a:t>
            </a:r>
            <a:r>
              <a:rPr sz="1100" spc="-5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433728"/>
                </a:solidFill>
                <a:latin typeface="Lucida Sans Unicode"/>
                <a:cs typeface="Lucida Sans Unicode"/>
              </a:rPr>
              <a:t>operates</a:t>
            </a:r>
            <a:r>
              <a:rPr sz="1100" spc="-4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433728"/>
                </a:solidFill>
                <a:latin typeface="Lucida Sans Unicode"/>
                <a:cs typeface="Lucida Sans Unicode"/>
              </a:rPr>
              <a:t>on</a:t>
            </a:r>
            <a:r>
              <a:rPr sz="1100" spc="-5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solidFill>
                  <a:srgbClr val="433728"/>
                </a:solidFill>
                <a:latin typeface="Lucida Sans Unicode"/>
                <a:cs typeface="Lucida Sans Unicode"/>
              </a:rPr>
              <a:t>smaller</a:t>
            </a:r>
            <a:r>
              <a:rPr sz="1100" spc="-5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433728"/>
                </a:solidFill>
                <a:latin typeface="Lucida Sans Unicode"/>
                <a:cs typeface="Lucida Sans Unicode"/>
              </a:rPr>
              <a:t>regions</a:t>
            </a:r>
            <a:r>
              <a:rPr sz="1100" spc="-4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433728"/>
                </a:solidFill>
                <a:latin typeface="Lucida Sans Unicode"/>
                <a:cs typeface="Lucida Sans Unicode"/>
              </a:rPr>
              <a:t>of</a:t>
            </a:r>
            <a:r>
              <a:rPr sz="1100" spc="-5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433728"/>
                </a:solidFill>
                <a:latin typeface="Lucida Sans Unicode"/>
                <a:cs typeface="Lucida Sans Unicode"/>
              </a:rPr>
              <a:t>the</a:t>
            </a:r>
            <a:r>
              <a:rPr sz="1100" spc="-4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433728"/>
                </a:solidFill>
                <a:latin typeface="Lucida Sans Unicode"/>
                <a:cs typeface="Lucida Sans Unicode"/>
              </a:rPr>
              <a:t>image,</a:t>
            </a:r>
            <a:r>
              <a:rPr sz="1100" spc="-5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solidFill>
                  <a:srgbClr val="433728"/>
                </a:solidFill>
                <a:latin typeface="Lucida Sans Unicode"/>
                <a:cs typeface="Lucida Sans Unicode"/>
              </a:rPr>
              <a:t>adaptively</a:t>
            </a:r>
            <a:r>
              <a:rPr sz="1100" spc="-5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adjusting</a:t>
            </a:r>
            <a:r>
              <a:rPr sz="1100" spc="-5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433728"/>
                </a:solidFill>
                <a:latin typeface="Lucida Sans Unicode"/>
                <a:cs typeface="Lucida Sans Unicode"/>
              </a:rPr>
              <a:t>contrast </a:t>
            </a:r>
            <a:r>
              <a:rPr sz="1100" spc="-20" dirty="0">
                <a:solidFill>
                  <a:srgbClr val="433728"/>
                </a:solidFill>
                <a:latin typeface="Lucida Sans Unicode"/>
                <a:cs typeface="Lucida Sans Unicode"/>
              </a:rPr>
              <a:t>for</a:t>
            </a:r>
            <a:r>
              <a:rPr sz="110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433728"/>
                </a:solidFill>
                <a:latin typeface="Lucida Sans Unicode"/>
                <a:cs typeface="Lucida Sans Unicode"/>
              </a:rPr>
              <a:t>better</a:t>
            </a:r>
            <a:r>
              <a:rPr sz="110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433728"/>
                </a:solidFill>
                <a:latin typeface="Lucida Sans Unicode"/>
                <a:cs typeface="Lucida Sans Unicode"/>
              </a:rPr>
              <a:t>detail</a:t>
            </a:r>
            <a:r>
              <a:rPr sz="110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433728"/>
                </a:solidFill>
                <a:latin typeface="Lucida Sans Unicode"/>
                <a:cs typeface="Lucida Sans Unicode"/>
              </a:rPr>
              <a:t>preservation.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905" y="-81"/>
            <a:ext cx="10079990" cy="6434455"/>
          </a:xfrm>
          <a:custGeom>
            <a:avLst/>
            <a:gdLst/>
            <a:ahLst/>
            <a:cxnLst/>
            <a:rect l="l" t="t" r="r" b="b"/>
            <a:pathLst>
              <a:path w="10079990" h="6434455">
                <a:moveTo>
                  <a:pt x="10079962" y="0"/>
                </a:moveTo>
                <a:lnTo>
                  <a:pt x="0" y="0"/>
                </a:lnTo>
                <a:lnTo>
                  <a:pt x="0" y="6434376"/>
                </a:lnTo>
                <a:lnTo>
                  <a:pt x="10079962" y="6434376"/>
                </a:lnTo>
                <a:lnTo>
                  <a:pt x="10079962" y="0"/>
                </a:lnTo>
                <a:close/>
              </a:path>
            </a:pathLst>
          </a:custGeom>
          <a:solidFill>
            <a:srgbClr val="FFFCF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323"/>
            <a:ext cx="3958056" cy="643392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96483" y="390498"/>
            <a:ext cx="309816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dirty="0"/>
              <a:t>How</a:t>
            </a:r>
            <a:r>
              <a:rPr sz="2950" spc="-160" dirty="0"/>
              <a:t> </a:t>
            </a:r>
            <a:r>
              <a:rPr sz="2950" spc="-320" dirty="0"/>
              <a:t>CLAHE</a:t>
            </a:r>
            <a:r>
              <a:rPr sz="2950" spc="-155" dirty="0"/>
              <a:t> </a:t>
            </a:r>
            <a:r>
              <a:rPr sz="2950" spc="-50" dirty="0"/>
              <a:t>Works</a:t>
            </a:r>
            <a:endParaRPr sz="2950"/>
          </a:p>
        </p:txBody>
      </p:sp>
      <p:grpSp>
        <p:nvGrpSpPr>
          <p:cNvPr id="5" name="object 5"/>
          <p:cNvGrpSpPr/>
          <p:nvPr/>
        </p:nvGrpSpPr>
        <p:grpSpPr>
          <a:xfrm>
            <a:off x="4365644" y="1117195"/>
            <a:ext cx="857250" cy="4906010"/>
            <a:chOff x="4365644" y="1117195"/>
            <a:chExt cx="857250" cy="4906010"/>
          </a:xfrm>
        </p:grpSpPr>
        <p:sp>
          <p:nvSpPr>
            <p:cNvPr id="6" name="object 6"/>
            <p:cNvSpPr/>
            <p:nvPr/>
          </p:nvSpPr>
          <p:spPr>
            <a:xfrm>
              <a:off x="4527575" y="1117206"/>
              <a:ext cx="695325" cy="4906010"/>
            </a:xfrm>
            <a:custGeom>
              <a:avLst/>
              <a:gdLst/>
              <a:ahLst/>
              <a:cxnLst/>
              <a:rect l="l" t="t" r="r" b="b"/>
              <a:pathLst>
                <a:path w="695325" h="4906010">
                  <a:moveTo>
                    <a:pt x="16802" y="6083"/>
                  </a:moveTo>
                  <a:lnTo>
                    <a:pt x="15989" y="4089"/>
                  </a:lnTo>
                  <a:lnTo>
                    <a:pt x="12700" y="812"/>
                  </a:lnTo>
                  <a:lnTo>
                    <a:pt x="10718" y="0"/>
                  </a:lnTo>
                  <a:lnTo>
                    <a:pt x="6083" y="0"/>
                  </a:lnTo>
                  <a:lnTo>
                    <a:pt x="4102" y="812"/>
                  </a:lnTo>
                  <a:lnTo>
                    <a:pt x="825" y="4089"/>
                  </a:lnTo>
                  <a:lnTo>
                    <a:pt x="0" y="6083"/>
                  </a:lnTo>
                  <a:lnTo>
                    <a:pt x="0" y="4897171"/>
                  </a:lnTo>
                  <a:lnTo>
                    <a:pt x="0" y="4899495"/>
                  </a:lnTo>
                  <a:lnTo>
                    <a:pt x="825" y="4901476"/>
                  </a:lnTo>
                  <a:lnTo>
                    <a:pt x="4102" y="4904752"/>
                  </a:lnTo>
                  <a:lnTo>
                    <a:pt x="6083" y="4905578"/>
                  </a:lnTo>
                  <a:lnTo>
                    <a:pt x="10718" y="4905578"/>
                  </a:lnTo>
                  <a:lnTo>
                    <a:pt x="12700" y="4904752"/>
                  </a:lnTo>
                  <a:lnTo>
                    <a:pt x="15989" y="4901476"/>
                  </a:lnTo>
                  <a:lnTo>
                    <a:pt x="16802" y="4899495"/>
                  </a:lnTo>
                  <a:lnTo>
                    <a:pt x="16802" y="6083"/>
                  </a:lnTo>
                  <a:close/>
                </a:path>
                <a:path w="695325" h="4906010">
                  <a:moveTo>
                    <a:pt x="695109" y="333679"/>
                  </a:moveTo>
                  <a:lnTo>
                    <a:pt x="694270" y="331698"/>
                  </a:lnTo>
                  <a:lnTo>
                    <a:pt x="690994" y="328409"/>
                  </a:lnTo>
                  <a:lnTo>
                    <a:pt x="689025" y="327596"/>
                  </a:lnTo>
                  <a:lnTo>
                    <a:pt x="171970" y="327596"/>
                  </a:lnTo>
                  <a:lnTo>
                    <a:pt x="170002" y="328409"/>
                  </a:lnTo>
                  <a:lnTo>
                    <a:pt x="166725" y="331698"/>
                  </a:lnTo>
                  <a:lnTo>
                    <a:pt x="165912" y="333679"/>
                  </a:lnTo>
                  <a:lnTo>
                    <a:pt x="165912" y="335991"/>
                  </a:lnTo>
                  <a:lnTo>
                    <a:pt x="165912" y="338315"/>
                  </a:lnTo>
                  <a:lnTo>
                    <a:pt x="166725" y="340296"/>
                  </a:lnTo>
                  <a:lnTo>
                    <a:pt x="170002" y="343573"/>
                  </a:lnTo>
                  <a:lnTo>
                    <a:pt x="171970" y="344398"/>
                  </a:lnTo>
                  <a:lnTo>
                    <a:pt x="689025" y="344398"/>
                  </a:lnTo>
                  <a:lnTo>
                    <a:pt x="690994" y="343573"/>
                  </a:lnTo>
                  <a:lnTo>
                    <a:pt x="694270" y="340296"/>
                  </a:lnTo>
                  <a:lnTo>
                    <a:pt x="695109" y="338315"/>
                  </a:lnTo>
                  <a:lnTo>
                    <a:pt x="695109" y="333679"/>
                  </a:lnTo>
                  <a:close/>
                </a:path>
              </a:pathLst>
            </a:custGeom>
            <a:solidFill>
              <a:srgbClr val="D1C8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70089" y="1289395"/>
              <a:ext cx="336550" cy="336550"/>
            </a:xfrm>
            <a:custGeom>
              <a:avLst/>
              <a:gdLst/>
              <a:ahLst/>
              <a:cxnLst/>
              <a:rect l="l" t="t" r="r" b="b"/>
              <a:pathLst>
                <a:path w="336550" h="336550">
                  <a:moveTo>
                    <a:pt x="290470" y="0"/>
                  </a:moveTo>
                  <a:lnTo>
                    <a:pt x="45516" y="0"/>
                  </a:lnTo>
                  <a:lnTo>
                    <a:pt x="42347" y="313"/>
                  </a:lnTo>
                  <a:lnTo>
                    <a:pt x="6428" y="24315"/>
                  </a:lnTo>
                  <a:lnTo>
                    <a:pt x="0" y="45516"/>
                  </a:lnTo>
                  <a:lnTo>
                    <a:pt x="0" y="287278"/>
                  </a:lnTo>
                  <a:lnTo>
                    <a:pt x="0" y="290482"/>
                  </a:lnTo>
                  <a:lnTo>
                    <a:pt x="18983" y="326008"/>
                  </a:lnTo>
                  <a:lnTo>
                    <a:pt x="45516" y="335998"/>
                  </a:lnTo>
                  <a:lnTo>
                    <a:pt x="290470" y="335998"/>
                  </a:lnTo>
                  <a:lnTo>
                    <a:pt x="326008" y="317003"/>
                  </a:lnTo>
                  <a:lnTo>
                    <a:pt x="335998" y="290482"/>
                  </a:lnTo>
                  <a:lnTo>
                    <a:pt x="335998" y="45516"/>
                  </a:lnTo>
                  <a:lnTo>
                    <a:pt x="317003" y="9990"/>
                  </a:lnTo>
                  <a:lnTo>
                    <a:pt x="293640" y="313"/>
                  </a:lnTo>
                  <a:lnTo>
                    <a:pt x="290470" y="0"/>
                  </a:lnTo>
                  <a:close/>
                </a:path>
              </a:pathLst>
            </a:custGeom>
            <a:solidFill>
              <a:srgbClr val="EBE2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70089" y="1289395"/>
              <a:ext cx="336550" cy="336550"/>
            </a:xfrm>
            <a:custGeom>
              <a:avLst/>
              <a:gdLst/>
              <a:ahLst/>
              <a:cxnLst/>
              <a:rect l="l" t="t" r="r" b="b"/>
              <a:pathLst>
                <a:path w="336550" h="336550">
                  <a:moveTo>
                    <a:pt x="0" y="287278"/>
                  </a:moveTo>
                  <a:lnTo>
                    <a:pt x="0" y="48719"/>
                  </a:lnTo>
                  <a:lnTo>
                    <a:pt x="0" y="45516"/>
                  </a:lnTo>
                  <a:lnTo>
                    <a:pt x="302" y="42347"/>
                  </a:lnTo>
                  <a:lnTo>
                    <a:pt x="929" y="39211"/>
                  </a:lnTo>
                  <a:lnTo>
                    <a:pt x="1556" y="36075"/>
                  </a:lnTo>
                  <a:lnTo>
                    <a:pt x="2475" y="33028"/>
                  </a:lnTo>
                  <a:lnTo>
                    <a:pt x="3707" y="30071"/>
                  </a:lnTo>
                  <a:lnTo>
                    <a:pt x="4927" y="27115"/>
                  </a:lnTo>
                  <a:lnTo>
                    <a:pt x="6428" y="24315"/>
                  </a:lnTo>
                  <a:lnTo>
                    <a:pt x="8209" y="21649"/>
                  </a:lnTo>
                  <a:lnTo>
                    <a:pt x="9979" y="18995"/>
                  </a:lnTo>
                  <a:lnTo>
                    <a:pt x="12006" y="16531"/>
                  </a:lnTo>
                  <a:lnTo>
                    <a:pt x="14268" y="14268"/>
                  </a:lnTo>
                  <a:lnTo>
                    <a:pt x="16531" y="12006"/>
                  </a:lnTo>
                  <a:lnTo>
                    <a:pt x="18983" y="9990"/>
                  </a:lnTo>
                  <a:lnTo>
                    <a:pt x="21649" y="8209"/>
                  </a:lnTo>
                  <a:lnTo>
                    <a:pt x="24303" y="6428"/>
                  </a:lnTo>
                  <a:lnTo>
                    <a:pt x="27115" y="4927"/>
                  </a:lnTo>
                  <a:lnTo>
                    <a:pt x="30071" y="3707"/>
                  </a:lnTo>
                  <a:lnTo>
                    <a:pt x="33028" y="2486"/>
                  </a:lnTo>
                  <a:lnTo>
                    <a:pt x="36075" y="1556"/>
                  </a:lnTo>
                  <a:lnTo>
                    <a:pt x="39211" y="940"/>
                  </a:lnTo>
                  <a:lnTo>
                    <a:pt x="42347" y="313"/>
                  </a:lnTo>
                  <a:lnTo>
                    <a:pt x="45516" y="0"/>
                  </a:lnTo>
                  <a:lnTo>
                    <a:pt x="48719" y="0"/>
                  </a:lnTo>
                  <a:lnTo>
                    <a:pt x="287278" y="0"/>
                  </a:lnTo>
                  <a:lnTo>
                    <a:pt x="290470" y="0"/>
                  </a:lnTo>
                  <a:lnTo>
                    <a:pt x="293640" y="313"/>
                  </a:lnTo>
                  <a:lnTo>
                    <a:pt x="296776" y="940"/>
                  </a:lnTo>
                  <a:lnTo>
                    <a:pt x="299912" y="1556"/>
                  </a:lnTo>
                  <a:lnTo>
                    <a:pt x="314338" y="8209"/>
                  </a:lnTo>
                  <a:lnTo>
                    <a:pt x="317003" y="9990"/>
                  </a:lnTo>
                  <a:lnTo>
                    <a:pt x="319456" y="12006"/>
                  </a:lnTo>
                  <a:lnTo>
                    <a:pt x="321718" y="14268"/>
                  </a:lnTo>
                  <a:lnTo>
                    <a:pt x="323981" y="16531"/>
                  </a:lnTo>
                  <a:lnTo>
                    <a:pt x="326008" y="18995"/>
                  </a:lnTo>
                  <a:lnTo>
                    <a:pt x="327777" y="21649"/>
                  </a:lnTo>
                  <a:lnTo>
                    <a:pt x="329558" y="24315"/>
                  </a:lnTo>
                  <a:lnTo>
                    <a:pt x="331059" y="27115"/>
                  </a:lnTo>
                  <a:lnTo>
                    <a:pt x="332280" y="30071"/>
                  </a:lnTo>
                  <a:lnTo>
                    <a:pt x="333512" y="33028"/>
                  </a:lnTo>
                  <a:lnTo>
                    <a:pt x="334430" y="36075"/>
                  </a:lnTo>
                  <a:lnTo>
                    <a:pt x="335057" y="39211"/>
                  </a:lnTo>
                  <a:lnTo>
                    <a:pt x="335685" y="42347"/>
                  </a:lnTo>
                  <a:lnTo>
                    <a:pt x="335998" y="45516"/>
                  </a:lnTo>
                  <a:lnTo>
                    <a:pt x="335998" y="48719"/>
                  </a:lnTo>
                  <a:lnTo>
                    <a:pt x="335998" y="287278"/>
                  </a:lnTo>
                  <a:lnTo>
                    <a:pt x="335998" y="290482"/>
                  </a:lnTo>
                  <a:lnTo>
                    <a:pt x="335685" y="293651"/>
                  </a:lnTo>
                  <a:lnTo>
                    <a:pt x="335057" y="296787"/>
                  </a:lnTo>
                  <a:lnTo>
                    <a:pt x="334430" y="299923"/>
                  </a:lnTo>
                  <a:lnTo>
                    <a:pt x="333512" y="302970"/>
                  </a:lnTo>
                  <a:lnTo>
                    <a:pt x="332280" y="305926"/>
                  </a:lnTo>
                  <a:lnTo>
                    <a:pt x="331059" y="308883"/>
                  </a:lnTo>
                  <a:lnTo>
                    <a:pt x="329558" y="311683"/>
                  </a:lnTo>
                  <a:lnTo>
                    <a:pt x="327777" y="314349"/>
                  </a:lnTo>
                  <a:lnTo>
                    <a:pt x="326008" y="317003"/>
                  </a:lnTo>
                  <a:lnTo>
                    <a:pt x="323981" y="319467"/>
                  </a:lnTo>
                  <a:lnTo>
                    <a:pt x="321718" y="321730"/>
                  </a:lnTo>
                  <a:lnTo>
                    <a:pt x="319456" y="323992"/>
                  </a:lnTo>
                  <a:lnTo>
                    <a:pt x="317003" y="326008"/>
                  </a:lnTo>
                  <a:lnTo>
                    <a:pt x="314338" y="327789"/>
                  </a:lnTo>
                  <a:lnTo>
                    <a:pt x="311683" y="329569"/>
                  </a:lnTo>
                  <a:lnTo>
                    <a:pt x="308872" y="331070"/>
                  </a:lnTo>
                  <a:lnTo>
                    <a:pt x="305915" y="332291"/>
                  </a:lnTo>
                  <a:lnTo>
                    <a:pt x="302958" y="333512"/>
                  </a:lnTo>
                  <a:lnTo>
                    <a:pt x="299912" y="334441"/>
                  </a:lnTo>
                  <a:lnTo>
                    <a:pt x="296776" y="335069"/>
                  </a:lnTo>
                  <a:lnTo>
                    <a:pt x="293640" y="335685"/>
                  </a:lnTo>
                  <a:lnTo>
                    <a:pt x="290470" y="335998"/>
                  </a:lnTo>
                  <a:lnTo>
                    <a:pt x="287278" y="335998"/>
                  </a:lnTo>
                  <a:lnTo>
                    <a:pt x="48719" y="335998"/>
                  </a:lnTo>
                  <a:lnTo>
                    <a:pt x="45516" y="335998"/>
                  </a:lnTo>
                  <a:lnTo>
                    <a:pt x="42347" y="335685"/>
                  </a:lnTo>
                  <a:lnTo>
                    <a:pt x="39211" y="335069"/>
                  </a:lnTo>
                  <a:lnTo>
                    <a:pt x="36075" y="334441"/>
                  </a:lnTo>
                  <a:lnTo>
                    <a:pt x="33028" y="333512"/>
                  </a:lnTo>
                  <a:lnTo>
                    <a:pt x="30071" y="332291"/>
                  </a:lnTo>
                  <a:lnTo>
                    <a:pt x="27115" y="331070"/>
                  </a:lnTo>
                  <a:lnTo>
                    <a:pt x="24303" y="329569"/>
                  </a:lnTo>
                  <a:lnTo>
                    <a:pt x="21649" y="327789"/>
                  </a:lnTo>
                  <a:lnTo>
                    <a:pt x="18983" y="326008"/>
                  </a:lnTo>
                  <a:lnTo>
                    <a:pt x="16531" y="323992"/>
                  </a:lnTo>
                  <a:lnTo>
                    <a:pt x="14268" y="321730"/>
                  </a:lnTo>
                  <a:lnTo>
                    <a:pt x="12006" y="319467"/>
                  </a:lnTo>
                  <a:lnTo>
                    <a:pt x="9979" y="317003"/>
                  </a:lnTo>
                  <a:lnTo>
                    <a:pt x="8209" y="314349"/>
                  </a:lnTo>
                  <a:lnTo>
                    <a:pt x="6428" y="311683"/>
                  </a:lnTo>
                  <a:lnTo>
                    <a:pt x="4927" y="308883"/>
                  </a:lnTo>
                  <a:lnTo>
                    <a:pt x="3707" y="305926"/>
                  </a:lnTo>
                  <a:lnTo>
                    <a:pt x="2475" y="302970"/>
                  </a:lnTo>
                  <a:lnTo>
                    <a:pt x="1556" y="299923"/>
                  </a:lnTo>
                  <a:lnTo>
                    <a:pt x="929" y="296787"/>
                  </a:lnTo>
                  <a:lnTo>
                    <a:pt x="302" y="293651"/>
                  </a:lnTo>
                  <a:lnTo>
                    <a:pt x="0" y="290482"/>
                  </a:lnTo>
                  <a:lnTo>
                    <a:pt x="0" y="287278"/>
                  </a:lnTo>
                  <a:close/>
                </a:path>
              </a:pathLst>
            </a:custGeom>
            <a:ln w="8399">
              <a:solidFill>
                <a:srgbClr val="D1C8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480757" y="1289295"/>
            <a:ext cx="110489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b="1" spc="-165" dirty="0">
                <a:solidFill>
                  <a:srgbClr val="433728"/>
                </a:solidFill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4878" y="1243095"/>
            <a:ext cx="4172585" cy="8077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dirty="0">
                <a:solidFill>
                  <a:srgbClr val="433728"/>
                </a:solidFill>
                <a:latin typeface="Times New Roman"/>
                <a:cs typeface="Times New Roman"/>
              </a:rPr>
              <a:t>Divide</a:t>
            </a:r>
            <a:r>
              <a:rPr sz="1450" b="1" spc="-10" dirty="0">
                <a:solidFill>
                  <a:srgbClr val="433728"/>
                </a:solidFill>
                <a:latin typeface="Times New Roman"/>
                <a:cs typeface="Times New Roman"/>
              </a:rPr>
              <a:t> </a:t>
            </a:r>
            <a:r>
              <a:rPr sz="1450" b="1" spc="-20" dirty="0">
                <a:solidFill>
                  <a:srgbClr val="433728"/>
                </a:solidFill>
                <a:latin typeface="Times New Roman"/>
                <a:cs typeface="Times New Roman"/>
              </a:rPr>
              <a:t>Image</a:t>
            </a: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ct val="128600"/>
              </a:lnSpc>
              <a:spcBef>
                <a:spcPts val="680"/>
              </a:spcBef>
            </a:pPr>
            <a:r>
              <a:rPr sz="1200" spc="-45" dirty="0">
                <a:solidFill>
                  <a:srgbClr val="433728"/>
                </a:solidFill>
                <a:latin typeface="Lucida Sans Unicode"/>
                <a:cs typeface="Lucida Sans Unicode"/>
              </a:rPr>
              <a:t>The</a:t>
            </a:r>
            <a:r>
              <a:rPr sz="1200" spc="-5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20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image</a:t>
            </a:r>
            <a:r>
              <a:rPr sz="1200" spc="-5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200" spc="-55" dirty="0">
                <a:solidFill>
                  <a:srgbClr val="433728"/>
                </a:solidFill>
                <a:latin typeface="Lucida Sans Unicode"/>
                <a:cs typeface="Lucida Sans Unicode"/>
              </a:rPr>
              <a:t>is </a:t>
            </a:r>
            <a:r>
              <a:rPr sz="1200" spc="-35" dirty="0">
                <a:solidFill>
                  <a:srgbClr val="433728"/>
                </a:solidFill>
                <a:latin typeface="Lucida Sans Unicode"/>
                <a:cs typeface="Lucida Sans Unicode"/>
              </a:rPr>
              <a:t>divided</a:t>
            </a:r>
            <a:r>
              <a:rPr sz="1200" spc="-5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200" spc="-35" dirty="0">
                <a:solidFill>
                  <a:srgbClr val="433728"/>
                </a:solidFill>
                <a:latin typeface="Lucida Sans Unicode"/>
                <a:cs typeface="Lucida Sans Unicode"/>
              </a:rPr>
              <a:t>into</a:t>
            </a:r>
            <a:r>
              <a:rPr sz="1200" spc="-5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200" spc="-30" dirty="0">
                <a:solidFill>
                  <a:srgbClr val="433728"/>
                </a:solidFill>
                <a:latin typeface="Lucida Sans Unicode"/>
                <a:cs typeface="Lucida Sans Unicode"/>
              </a:rPr>
              <a:t>smaller</a:t>
            </a:r>
            <a:r>
              <a:rPr sz="1200" spc="-50" dirty="0">
                <a:solidFill>
                  <a:srgbClr val="433728"/>
                </a:solidFill>
                <a:latin typeface="Lucida Sans Unicode"/>
                <a:cs typeface="Lucida Sans Unicode"/>
              </a:rPr>
              <a:t> blocks,</a:t>
            </a:r>
            <a:r>
              <a:rPr sz="1200" spc="-5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433728"/>
                </a:solidFill>
                <a:latin typeface="Lucida Sans Unicode"/>
                <a:cs typeface="Lucida Sans Unicode"/>
              </a:rPr>
              <a:t>each</a:t>
            </a:r>
            <a:r>
              <a:rPr sz="1200" spc="-5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433728"/>
                </a:solidFill>
                <a:latin typeface="Lucida Sans Unicode"/>
                <a:cs typeface="Lucida Sans Unicode"/>
              </a:rPr>
              <a:t>representing </a:t>
            </a:r>
            <a:r>
              <a:rPr sz="1200" dirty="0">
                <a:solidFill>
                  <a:srgbClr val="433728"/>
                </a:solidFill>
                <a:latin typeface="Lucida Sans Unicode"/>
                <a:cs typeface="Lucida Sans Unicode"/>
              </a:rPr>
              <a:t>a</a:t>
            </a:r>
            <a:r>
              <a:rPr sz="1200" spc="-7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200" spc="-45" dirty="0">
                <a:solidFill>
                  <a:srgbClr val="433728"/>
                </a:solidFill>
                <a:latin typeface="Lucida Sans Unicode"/>
                <a:cs typeface="Lucida Sans Unicode"/>
              </a:rPr>
              <a:t>local</a:t>
            </a:r>
            <a:r>
              <a:rPr sz="1200" spc="-7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433728"/>
                </a:solidFill>
                <a:latin typeface="Lucida Sans Unicode"/>
                <a:cs typeface="Lucida Sans Unicode"/>
              </a:rPr>
              <a:t>region.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365644" y="2553345"/>
            <a:ext cx="857250" cy="336550"/>
            <a:chOff x="4365644" y="2553345"/>
            <a:chExt cx="857250" cy="336550"/>
          </a:xfrm>
        </p:grpSpPr>
        <p:sp>
          <p:nvSpPr>
            <p:cNvPr id="12" name="object 12"/>
            <p:cNvSpPr/>
            <p:nvPr/>
          </p:nvSpPr>
          <p:spPr>
            <a:xfrm>
              <a:off x="4693488" y="2713189"/>
              <a:ext cx="529590" cy="17145"/>
            </a:xfrm>
            <a:custGeom>
              <a:avLst/>
              <a:gdLst/>
              <a:ahLst/>
              <a:cxnLst/>
              <a:rect l="l" t="t" r="r" b="b"/>
              <a:pathLst>
                <a:path w="529589" h="17144">
                  <a:moveTo>
                    <a:pt x="523116" y="0"/>
                  </a:moveTo>
                  <a:lnTo>
                    <a:pt x="6070" y="0"/>
                  </a:lnTo>
                  <a:lnTo>
                    <a:pt x="4099" y="817"/>
                  </a:lnTo>
                  <a:lnTo>
                    <a:pt x="817" y="4099"/>
                  </a:lnTo>
                  <a:lnTo>
                    <a:pt x="0" y="6081"/>
                  </a:lnTo>
                  <a:lnTo>
                    <a:pt x="0" y="8399"/>
                  </a:lnTo>
                  <a:lnTo>
                    <a:pt x="0" y="10718"/>
                  </a:lnTo>
                  <a:lnTo>
                    <a:pt x="817" y="12700"/>
                  </a:lnTo>
                  <a:lnTo>
                    <a:pt x="4099" y="15982"/>
                  </a:lnTo>
                  <a:lnTo>
                    <a:pt x="6070" y="16799"/>
                  </a:lnTo>
                  <a:lnTo>
                    <a:pt x="523116" y="16799"/>
                  </a:lnTo>
                  <a:lnTo>
                    <a:pt x="525087" y="15982"/>
                  </a:lnTo>
                  <a:lnTo>
                    <a:pt x="528369" y="12700"/>
                  </a:lnTo>
                  <a:lnTo>
                    <a:pt x="529198" y="10718"/>
                  </a:lnTo>
                  <a:lnTo>
                    <a:pt x="529198" y="6081"/>
                  </a:lnTo>
                  <a:lnTo>
                    <a:pt x="528369" y="4099"/>
                  </a:lnTo>
                  <a:lnTo>
                    <a:pt x="525087" y="817"/>
                  </a:lnTo>
                  <a:lnTo>
                    <a:pt x="523116" y="0"/>
                  </a:lnTo>
                  <a:close/>
                </a:path>
              </a:pathLst>
            </a:custGeom>
            <a:solidFill>
              <a:srgbClr val="D1C8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70089" y="2557790"/>
              <a:ext cx="336550" cy="327660"/>
            </a:xfrm>
            <a:custGeom>
              <a:avLst/>
              <a:gdLst/>
              <a:ahLst/>
              <a:cxnLst/>
              <a:rect l="l" t="t" r="r" b="b"/>
              <a:pathLst>
                <a:path w="336550" h="327660">
                  <a:moveTo>
                    <a:pt x="290470" y="0"/>
                  </a:moveTo>
                  <a:lnTo>
                    <a:pt x="45516" y="0"/>
                  </a:lnTo>
                  <a:lnTo>
                    <a:pt x="42347" y="313"/>
                  </a:lnTo>
                  <a:lnTo>
                    <a:pt x="6428" y="24315"/>
                  </a:lnTo>
                  <a:lnTo>
                    <a:pt x="0" y="45516"/>
                  </a:lnTo>
                  <a:lnTo>
                    <a:pt x="0" y="278878"/>
                  </a:lnTo>
                  <a:lnTo>
                    <a:pt x="0" y="282082"/>
                  </a:lnTo>
                  <a:lnTo>
                    <a:pt x="18983" y="317608"/>
                  </a:lnTo>
                  <a:lnTo>
                    <a:pt x="45516" y="327598"/>
                  </a:lnTo>
                  <a:lnTo>
                    <a:pt x="290470" y="327598"/>
                  </a:lnTo>
                  <a:lnTo>
                    <a:pt x="326008" y="308603"/>
                  </a:lnTo>
                  <a:lnTo>
                    <a:pt x="335998" y="282082"/>
                  </a:lnTo>
                  <a:lnTo>
                    <a:pt x="335998" y="45516"/>
                  </a:lnTo>
                  <a:lnTo>
                    <a:pt x="317003" y="9990"/>
                  </a:lnTo>
                  <a:lnTo>
                    <a:pt x="293640" y="313"/>
                  </a:lnTo>
                  <a:lnTo>
                    <a:pt x="290470" y="0"/>
                  </a:lnTo>
                  <a:close/>
                </a:path>
              </a:pathLst>
            </a:custGeom>
            <a:solidFill>
              <a:srgbClr val="EBE2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70089" y="2557790"/>
              <a:ext cx="336550" cy="327660"/>
            </a:xfrm>
            <a:custGeom>
              <a:avLst/>
              <a:gdLst/>
              <a:ahLst/>
              <a:cxnLst/>
              <a:rect l="l" t="t" r="r" b="b"/>
              <a:pathLst>
                <a:path w="336550" h="327660">
                  <a:moveTo>
                    <a:pt x="0" y="278878"/>
                  </a:moveTo>
                  <a:lnTo>
                    <a:pt x="0" y="48719"/>
                  </a:lnTo>
                  <a:lnTo>
                    <a:pt x="0" y="45516"/>
                  </a:lnTo>
                  <a:lnTo>
                    <a:pt x="302" y="42347"/>
                  </a:lnTo>
                  <a:lnTo>
                    <a:pt x="929" y="39211"/>
                  </a:lnTo>
                  <a:lnTo>
                    <a:pt x="1556" y="36075"/>
                  </a:lnTo>
                  <a:lnTo>
                    <a:pt x="2475" y="33028"/>
                  </a:lnTo>
                  <a:lnTo>
                    <a:pt x="3707" y="30071"/>
                  </a:lnTo>
                  <a:lnTo>
                    <a:pt x="4927" y="27115"/>
                  </a:lnTo>
                  <a:lnTo>
                    <a:pt x="6428" y="24315"/>
                  </a:lnTo>
                  <a:lnTo>
                    <a:pt x="8209" y="21649"/>
                  </a:lnTo>
                  <a:lnTo>
                    <a:pt x="9979" y="18995"/>
                  </a:lnTo>
                  <a:lnTo>
                    <a:pt x="12006" y="16531"/>
                  </a:lnTo>
                  <a:lnTo>
                    <a:pt x="14268" y="14268"/>
                  </a:lnTo>
                  <a:lnTo>
                    <a:pt x="16531" y="12006"/>
                  </a:lnTo>
                  <a:lnTo>
                    <a:pt x="18983" y="9990"/>
                  </a:lnTo>
                  <a:lnTo>
                    <a:pt x="21649" y="8209"/>
                  </a:lnTo>
                  <a:lnTo>
                    <a:pt x="24303" y="6428"/>
                  </a:lnTo>
                  <a:lnTo>
                    <a:pt x="27115" y="4927"/>
                  </a:lnTo>
                  <a:lnTo>
                    <a:pt x="30071" y="3707"/>
                  </a:lnTo>
                  <a:lnTo>
                    <a:pt x="33028" y="2486"/>
                  </a:lnTo>
                  <a:lnTo>
                    <a:pt x="36075" y="1556"/>
                  </a:lnTo>
                  <a:lnTo>
                    <a:pt x="39211" y="940"/>
                  </a:lnTo>
                  <a:lnTo>
                    <a:pt x="42347" y="313"/>
                  </a:lnTo>
                  <a:lnTo>
                    <a:pt x="45516" y="0"/>
                  </a:lnTo>
                  <a:lnTo>
                    <a:pt x="48719" y="0"/>
                  </a:lnTo>
                  <a:lnTo>
                    <a:pt x="287278" y="0"/>
                  </a:lnTo>
                  <a:lnTo>
                    <a:pt x="290470" y="0"/>
                  </a:lnTo>
                  <a:lnTo>
                    <a:pt x="293640" y="313"/>
                  </a:lnTo>
                  <a:lnTo>
                    <a:pt x="296776" y="940"/>
                  </a:lnTo>
                  <a:lnTo>
                    <a:pt x="299912" y="1556"/>
                  </a:lnTo>
                  <a:lnTo>
                    <a:pt x="314338" y="8209"/>
                  </a:lnTo>
                  <a:lnTo>
                    <a:pt x="317003" y="9990"/>
                  </a:lnTo>
                  <a:lnTo>
                    <a:pt x="327777" y="21649"/>
                  </a:lnTo>
                  <a:lnTo>
                    <a:pt x="329558" y="24315"/>
                  </a:lnTo>
                  <a:lnTo>
                    <a:pt x="331059" y="27115"/>
                  </a:lnTo>
                  <a:lnTo>
                    <a:pt x="332280" y="30071"/>
                  </a:lnTo>
                  <a:lnTo>
                    <a:pt x="333512" y="33028"/>
                  </a:lnTo>
                  <a:lnTo>
                    <a:pt x="334430" y="36075"/>
                  </a:lnTo>
                  <a:lnTo>
                    <a:pt x="335057" y="39211"/>
                  </a:lnTo>
                  <a:lnTo>
                    <a:pt x="335685" y="42347"/>
                  </a:lnTo>
                  <a:lnTo>
                    <a:pt x="335998" y="45516"/>
                  </a:lnTo>
                  <a:lnTo>
                    <a:pt x="335998" y="48719"/>
                  </a:lnTo>
                  <a:lnTo>
                    <a:pt x="335998" y="278878"/>
                  </a:lnTo>
                  <a:lnTo>
                    <a:pt x="335998" y="282082"/>
                  </a:lnTo>
                  <a:lnTo>
                    <a:pt x="335685" y="285251"/>
                  </a:lnTo>
                  <a:lnTo>
                    <a:pt x="335057" y="288387"/>
                  </a:lnTo>
                  <a:lnTo>
                    <a:pt x="334430" y="291523"/>
                  </a:lnTo>
                  <a:lnTo>
                    <a:pt x="333512" y="294570"/>
                  </a:lnTo>
                  <a:lnTo>
                    <a:pt x="332280" y="297526"/>
                  </a:lnTo>
                  <a:lnTo>
                    <a:pt x="331059" y="300483"/>
                  </a:lnTo>
                  <a:lnTo>
                    <a:pt x="329558" y="303283"/>
                  </a:lnTo>
                  <a:lnTo>
                    <a:pt x="327777" y="305949"/>
                  </a:lnTo>
                  <a:lnTo>
                    <a:pt x="326008" y="308603"/>
                  </a:lnTo>
                  <a:lnTo>
                    <a:pt x="314338" y="319389"/>
                  </a:lnTo>
                  <a:lnTo>
                    <a:pt x="311683" y="321170"/>
                  </a:lnTo>
                  <a:lnTo>
                    <a:pt x="308872" y="322670"/>
                  </a:lnTo>
                  <a:lnTo>
                    <a:pt x="305915" y="323891"/>
                  </a:lnTo>
                  <a:lnTo>
                    <a:pt x="302958" y="325112"/>
                  </a:lnTo>
                  <a:lnTo>
                    <a:pt x="299912" y="326041"/>
                  </a:lnTo>
                  <a:lnTo>
                    <a:pt x="296776" y="326669"/>
                  </a:lnTo>
                  <a:lnTo>
                    <a:pt x="293640" y="327285"/>
                  </a:lnTo>
                  <a:lnTo>
                    <a:pt x="290470" y="327598"/>
                  </a:lnTo>
                  <a:lnTo>
                    <a:pt x="287278" y="327598"/>
                  </a:lnTo>
                  <a:lnTo>
                    <a:pt x="48719" y="327598"/>
                  </a:lnTo>
                  <a:lnTo>
                    <a:pt x="45516" y="327598"/>
                  </a:lnTo>
                  <a:lnTo>
                    <a:pt x="42347" y="327285"/>
                  </a:lnTo>
                  <a:lnTo>
                    <a:pt x="39211" y="326669"/>
                  </a:lnTo>
                  <a:lnTo>
                    <a:pt x="36075" y="326041"/>
                  </a:lnTo>
                  <a:lnTo>
                    <a:pt x="33028" y="325112"/>
                  </a:lnTo>
                  <a:lnTo>
                    <a:pt x="30071" y="323891"/>
                  </a:lnTo>
                  <a:lnTo>
                    <a:pt x="27115" y="322670"/>
                  </a:lnTo>
                  <a:lnTo>
                    <a:pt x="24303" y="321170"/>
                  </a:lnTo>
                  <a:lnTo>
                    <a:pt x="21649" y="319389"/>
                  </a:lnTo>
                  <a:lnTo>
                    <a:pt x="18983" y="317608"/>
                  </a:lnTo>
                  <a:lnTo>
                    <a:pt x="16531" y="315592"/>
                  </a:lnTo>
                  <a:lnTo>
                    <a:pt x="14268" y="313330"/>
                  </a:lnTo>
                  <a:lnTo>
                    <a:pt x="12006" y="311067"/>
                  </a:lnTo>
                  <a:lnTo>
                    <a:pt x="9979" y="308603"/>
                  </a:lnTo>
                  <a:lnTo>
                    <a:pt x="8209" y="305949"/>
                  </a:lnTo>
                  <a:lnTo>
                    <a:pt x="6428" y="303283"/>
                  </a:lnTo>
                  <a:lnTo>
                    <a:pt x="4927" y="300483"/>
                  </a:lnTo>
                  <a:lnTo>
                    <a:pt x="3707" y="297526"/>
                  </a:lnTo>
                  <a:lnTo>
                    <a:pt x="2475" y="294570"/>
                  </a:lnTo>
                  <a:lnTo>
                    <a:pt x="1556" y="291523"/>
                  </a:lnTo>
                  <a:lnTo>
                    <a:pt x="929" y="288387"/>
                  </a:lnTo>
                  <a:lnTo>
                    <a:pt x="302" y="285251"/>
                  </a:lnTo>
                  <a:lnTo>
                    <a:pt x="0" y="282082"/>
                  </a:lnTo>
                  <a:lnTo>
                    <a:pt x="0" y="278878"/>
                  </a:lnTo>
                  <a:close/>
                </a:path>
              </a:pathLst>
            </a:custGeom>
            <a:ln w="8399">
              <a:solidFill>
                <a:srgbClr val="D1C8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465401" y="2549290"/>
            <a:ext cx="141605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b="1" spc="-50" dirty="0">
                <a:solidFill>
                  <a:srgbClr val="433728"/>
                </a:solidFill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4880" y="2503090"/>
            <a:ext cx="3816350" cy="815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dirty="0">
                <a:solidFill>
                  <a:srgbClr val="433728"/>
                </a:solidFill>
                <a:latin typeface="Times New Roman"/>
                <a:cs typeface="Times New Roman"/>
              </a:rPr>
              <a:t>Calculate</a:t>
            </a:r>
            <a:r>
              <a:rPr sz="1450" b="1" spc="-70" dirty="0">
                <a:solidFill>
                  <a:srgbClr val="433728"/>
                </a:solidFill>
                <a:latin typeface="Times New Roman"/>
                <a:cs typeface="Times New Roman"/>
              </a:rPr>
              <a:t> </a:t>
            </a:r>
            <a:r>
              <a:rPr sz="1450" b="1" spc="-10" dirty="0">
                <a:solidFill>
                  <a:srgbClr val="433728"/>
                </a:solidFill>
                <a:latin typeface="Times New Roman"/>
                <a:cs typeface="Times New Roman"/>
              </a:rPr>
              <a:t>Histogram</a:t>
            </a: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ct val="133200"/>
              </a:lnSpc>
              <a:spcBef>
                <a:spcPts val="615"/>
              </a:spcBef>
            </a:pPr>
            <a:r>
              <a:rPr sz="1200" spc="-80" dirty="0">
                <a:solidFill>
                  <a:srgbClr val="433728"/>
                </a:solidFill>
                <a:latin typeface="Lucida Sans Unicode"/>
                <a:cs typeface="Lucida Sans Unicode"/>
              </a:rPr>
              <a:t>A</a:t>
            </a:r>
            <a:r>
              <a:rPr sz="1200" spc="-5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20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histogram </a:t>
            </a:r>
            <a:r>
              <a:rPr sz="1200" spc="-55" dirty="0">
                <a:solidFill>
                  <a:srgbClr val="433728"/>
                </a:solidFill>
                <a:latin typeface="Lucida Sans Unicode"/>
                <a:cs typeface="Lucida Sans Unicode"/>
              </a:rPr>
              <a:t>is</a:t>
            </a:r>
            <a:r>
              <a:rPr sz="120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200" spc="-35" dirty="0">
                <a:solidFill>
                  <a:srgbClr val="433728"/>
                </a:solidFill>
                <a:latin typeface="Lucida Sans Unicode"/>
                <a:cs typeface="Lucida Sans Unicode"/>
              </a:rPr>
              <a:t>calculated</a:t>
            </a:r>
            <a:r>
              <a:rPr sz="120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200" spc="-30" dirty="0">
                <a:solidFill>
                  <a:srgbClr val="433728"/>
                </a:solidFill>
                <a:latin typeface="Lucida Sans Unicode"/>
                <a:cs typeface="Lucida Sans Unicode"/>
              </a:rPr>
              <a:t>for</a:t>
            </a:r>
            <a:r>
              <a:rPr sz="120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433728"/>
                </a:solidFill>
                <a:latin typeface="Lucida Sans Unicode"/>
                <a:cs typeface="Lucida Sans Unicode"/>
              </a:rPr>
              <a:t>each</a:t>
            </a:r>
            <a:r>
              <a:rPr sz="1200" spc="-4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200" spc="-50" dirty="0">
                <a:solidFill>
                  <a:srgbClr val="433728"/>
                </a:solidFill>
                <a:latin typeface="Lucida Sans Unicode"/>
                <a:cs typeface="Lucida Sans Unicode"/>
              </a:rPr>
              <a:t>block,</a:t>
            </a:r>
            <a:r>
              <a:rPr sz="120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200" spc="-55" dirty="0">
                <a:solidFill>
                  <a:srgbClr val="433728"/>
                </a:solidFill>
                <a:latin typeface="Lucida Sans Unicode"/>
                <a:cs typeface="Lucida Sans Unicode"/>
              </a:rPr>
              <a:t>analyzing</a:t>
            </a:r>
            <a:r>
              <a:rPr sz="1200" spc="-5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433728"/>
                </a:solidFill>
                <a:latin typeface="Lucida Sans Unicode"/>
                <a:cs typeface="Lucida Sans Unicode"/>
              </a:rPr>
              <a:t>the </a:t>
            </a:r>
            <a:r>
              <a:rPr sz="1200" spc="-45" dirty="0">
                <a:solidFill>
                  <a:srgbClr val="433728"/>
                </a:solidFill>
                <a:latin typeface="Lucida Sans Unicode"/>
                <a:cs typeface="Lucida Sans Unicode"/>
              </a:rPr>
              <a:t>distribution</a:t>
            </a:r>
            <a:r>
              <a:rPr sz="120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 of</a:t>
            </a:r>
            <a:r>
              <a:rPr sz="1200" spc="-3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200" spc="-60" dirty="0">
                <a:solidFill>
                  <a:srgbClr val="433728"/>
                </a:solidFill>
                <a:latin typeface="Lucida Sans Unicode"/>
                <a:cs typeface="Lucida Sans Unicode"/>
              </a:rPr>
              <a:t>pixel</a:t>
            </a:r>
            <a:r>
              <a:rPr sz="1200" spc="-3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433728"/>
                </a:solidFill>
                <a:latin typeface="Lucida Sans Unicode"/>
                <a:cs typeface="Lucida Sans Unicode"/>
              </a:rPr>
              <a:t>intensities.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365644" y="3813340"/>
            <a:ext cx="857250" cy="345440"/>
            <a:chOff x="4365644" y="3813340"/>
            <a:chExt cx="857250" cy="345440"/>
          </a:xfrm>
        </p:grpSpPr>
        <p:sp>
          <p:nvSpPr>
            <p:cNvPr id="18" name="object 18"/>
            <p:cNvSpPr/>
            <p:nvPr/>
          </p:nvSpPr>
          <p:spPr>
            <a:xfrm>
              <a:off x="4693488" y="3973185"/>
              <a:ext cx="529590" cy="17145"/>
            </a:xfrm>
            <a:custGeom>
              <a:avLst/>
              <a:gdLst/>
              <a:ahLst/>
              <a:cxnLst/>
              <a:rect l="l" t="t" r="r" b="b"/>
              <a:pathLst>
                <a:path w="529589" h="17145">
                  <a:moveTo>
                    <a:pt x="523116" y="0"/>
                  </a:moveTo>
                  <a:lnTo>
                    <a:pt x="6070" y="0"/>
                  </a:lnTo>
                  <a:lnTo>
                    <a:pt x="4099" y="817"/>
                  </a:lnTo>
                  <a:lnTo>
                    <a:pt x="817" y="4099"/>
                  </a:lnTo>
                  <a:lnTo>
                    <a:pt x="0" y="6081"/>
                  </a:lnTo>
                  <a:lnTo>
                    <a:pt x="0" y="8399"/>
                  </a:lnTo>
                  <a:lnTo>
                    <a:pt x="0" y="10718"/>
                  </a:lnTo>
                  <a:lnTo>
                    <a:pt x="817" y="12700"/>
                  </a:lnTo>
                  <a:lnTo>
                    <a:pt x="4099" y="15982"/>
                  </a:lnTo>
                  <a:lnTo>
                    <a:pt x="6070" y="16799"/>
                  </a:lnTo>
                  <a:lnTo>
                    <a:pt x="523116" y="16799"/>
                  </a:lnTo>
                  <a:lnTo>
                    <a:pt x="525087" y="15982"/>
                  </a:lnTo>
                  <a:lnTo>
                    <a:pt x="528369" y="12700"/>
                  </a:lnTo>
                  <a:lnTo>
                    <a:pt x="529198" y="10718"/>
                  </a:lnTo>
                  <a:lnTo>
                    <a:pt x="529198" y="6081"/>
                  </a:lnTo>
                  <a:lnTo>
                    <a:pt x="528369" y="4099"/>
                  </a:lnTo>
                  <a:lnTo>
                    <a:pt x="525087" y="817"/>
                  </a:lnTo>
                  <a:lnTo>
                    <a:pt x="523116" y="0"/>
                  </a:lnTo>
                  <a:close/>
                </a:path>
              </a:pathLst>
            </a:custGeom>
            <a:solidFill>
              <a:srgbClr val="D1C8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70089" y="3817785"/>
              <a:ext cx="336550" cy="336550"/>
            </a:xfrm>
            <a:custGeom>
              <a:avLst/>
              <a:gdLst/>
              <a:ahLst/>
              <a:cxnLst/>
              <a:rect l="l" t="t" r="r" b="b"/>
              <a:pathLst>
                <a:path w="336550" h="336550">
                  <a:moveTo>
                    <a:pt x="290470" y="0"/>
                  </a:moveTo>
                  <a:lnTo>
                    <a:pt x="45516" y="0"/>
                  </a:lnTo>
                  <a:lnTo>
                    <a:pt x="42347" y="313"/>
                  </a:lnTo>
                  <a:lnTo>
                    <a:pt x="6428" y="24315"/>
                  </a:lnTo>
                  <a:lnTo>
                    <a:pt x="0" y="45516"/>
                  </a:lnTo>
                  <a:lnTo>
                    <a:pt x="0" y="287278"/>
                  </a:lnTo>
                  <a:lnTo>
                    <a:pt x="0" y="290482"/>
                  </a:lnTo>
                  <a:lnTo>
                    <a:pt x="18983" y="326008"/>
                  </a:lnTo>
                  <a:lnTo>
                    <a:pt x="45516" y="335998"/>
                  </a:lnTo>
                  <a:lnTo>
                    <a:pt x="290470" y="335998"/>
                  </a:lnTo>
                  <a:lnTo>
                    <a:pt x="326008" y="317003"/>
                  </a:lnTo>
                  <a:lnTo>
                    <a:pt x="335998" y="290482"/>
                  </a:lnTo>
                  <a:lnTo>
                    <a:pt x="335998" y="45516"/>
                  </a:lnTo>
                  <a:lnTo>
                    <a:pt x="317003" y="9990"/>
                  </a:lnTo>
                  <a:lnTo>
                    <a:pt x="293640" y="313"/>
                  </a:lnTo>
                  <a:lnTo>
                    <a:pt x="290470" y="0"/>
                  </a:lnTo>
                  <a:close/>
                </a:path>
              </a:pathLst>
            </a:custGeom>
            <a:solidFill>
              <a:srgbClr val="EBE2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70089" y="3817785"/>
              <a:ext cx="336550" cy="336550"/>
            </a:xfrm>
            <a:custGeom>
              <a:avLst/>
              <a:gdLst/>
              <a:ahLst/>
              <a:cxnLst/>
              <a:rect l="l" t="t" r="r" b="b"/>
              <a:pathLst>
                <a:path w="336550" h="336550">
                  <a:moveTo>
                    <a:pt x="0" y="287278"/>
                  </a:moveTo>
                  <a:lnTo>
                    <a:pt x="0" y="48719"/>
                  </a:lnTo>
                  <a:lnTo>
                    <a:pt x="0" y="45516"/>
                  </a:lnTo>
                  <a:lnTo>
                    <a:pt x="302" y="42347"/>
                  </a:lnTo>
                  <a:lnTo>
                    <a:pt x="929" y="39211"/>
                  </a:lnTo>
                  <a:lnTo>
                    <a:pt x="1556" y="36075"/>
                  </a:lnTo>
                  <a:lnTo>
                    <a:pt x="2475" y="33028"/>
                  </a:lnTo>
                  <a:lnTo>
                    <a:pt x="3707" y="30071"/>
                  </a:lnTo>
                  <a:lnTo>
                    <a:pt x="4927" y="27115"/>
                  </a:lnTo>
                  <a:lnTo>
                    <a:pt x="6428" y="24315"/>
                  </a:lnTo>
                  <a:lnTo>
                    <a:pt x="8209" y="21649"/>
                  </a:lnTo>
                  <a:lnTo>
                    <a:pt x="9979" y="18995"/>
                  </a:lnTo>
                  <a:lnTo>
                    <a:pt x="12006" y="16531"/>
                  </a:lnTo>
                  <a:lnTo>
                    <a:pt x="14268" y="14268"/>
                  </a:lnTo>
                  <a:lnTo>
                    <a:pt x="16531" y="12006"/>
                  </a:lnTo>
                  <a:lnTo>
                    <a:pt x="18983" y="9990"/>
                  </a:lnTo>
                  <a:lnTo>
                    <a:pt x="21649" y="8209"/>
                  </a:lnTo>
                  <a:lnTo>
                    <a:pt x="24303" y="6428"/>
                  </a:lnTo>
                  <a:lnTo>
                    <a:pt x="39211" y="940"/>
                  </a:lnTo>
                  <a:lnTo>
                    <a:pt x="42347" y="313"/>
                  </a:lnTo>
                  <a:lnTo>
                    <a:pt x="45516" y="0"/>
                  </a:lnTo>
                  <a:lnTo>
                    <a:pt x="48719" y="0"/>
                  </a:lnTo>
                  <a:lnTo>
                    <a:pt x="287278" y="0"/>
                  </a:lnTo>
                  <a:lnTo>
                    <a:pt x="290470" y="0"/>
                  </a:lnTo>
                  <a:lnTo>
                    <a:pt x="293640" y="313"/>
                  </a:lnTo>
                  <a:lnTo>
                    <a:pt x="296776" y="940"/>
                  </a:lnTo>
                  <a:lnTo>
                    <a:pt x="299912" y="1556"/>
                  </a:lnTo>
                  <a:lnTo>
                    <a:pt x="314338" y="8209"/>
                  </a:lnTo>
                  <a:lnTo>
                    <a:pt x="317003" y="9990"/>
                  </a:lnTo>
                  <a:lnTo>
                    <a:pt x="327777" y="21649"/>
                  </a:lnTo>
                  <a:lnTo>
                    <a:pt x="329558" y="24315"/>
                  </a:lnTo>
                  <a:lnTo>
                    <a:pt x="331059" y="27115"/>
                  </a:lnTo>
                  <a:lnTo>
                    <a:pt x="332280" y="30071"/>
                  </a:lnTo>
                  <a:lnTo>
                    <a:pt x="333512" y="33028"/>
                  </a:lnTo>
                  <a:lnTo>
                    <a:pt x="334430" y="36075"/>
                  </a:lnTo>
                  <a:lnTo>
                    <a:pt x="335057" y="39211"/>
                  </a:lnTo>
                  <a:lnTo>
                    <a:pt x="335685" y="42347"/>
                  </a:lnTo>
                  <a:lnTo>
                    <a:pt x="335998" y="45516"/>
                  </a:lnTo>
                  <a:lnTo>
                    <a:pt x="335998" y="48719"/>
                  </a:lnTo>
                  <a:lnTo>
                    <a:pt x="335998" y="287278"/>
                  </a:lnTo>
                  <a:lnTo>
                    <a:pt x="335998" y="290482"/>
                  </a:lnTo>
                  <a:lnTo>
                    <a:pt x="335685" y="293651"/>
                  </a:lnTo>
                  <a:lnTo>
                    <a:pt x="335057" y="296787"/>
                  </a:lnTo>
                  <a:lnTo>
                    <a:pt x="334430" y="299923"/>
                  </a:lnTo>
                  <a:lnTo>
                    <a:pt x="333512" y="302970"/>
                  </a:lnTo>
                  <a:lnTo>
                    <a:pt x="332280" y="305926"/>
                  </a:lnTo>
                  <a:lnTo>
                    <a:pt x="331059" y="308883"/>
                  </a:lnTo>
                  <a:lnTo>
                    <a:pt x="329558" y="311683"/>
                  </a:lnTo>
                  <a:lnTo>
                    <a:pt x="327777" y="314349"/>
                  </a:lnTo>
                  <a:lnTo>
                    <a:pt x="326008" y="317003"/>
                  </a:lnTo>
                  <a:lnTo>
                    <a:pt x="314338" y="327789"/>
                  </a:lnTo>
                  <a:lnTo>
                    <a:pt x="311683" y="329569"/>
                  </a:lnTo>
                  <a:lnTo>
                    <a:pt x="290470" y="335998"/>
                  </a:lnTo>
                  <a:lnTo>
                    <a:pt x="287278" y="335998"/>
                  </a:lnTo>
                  <a:lnTo>
                    <a:pt x="48719" y="335998"/>
                  </a:lnTo>
                  <a:lnTo>
                    <a:pt x="45516" y="335998"/>
                  </a:lnTo>
                  <a:lnTo>
                    <a:pt x="42347" y="335685"/>
                  </a:lnTo>
                  <a:lnTo>
                    <a:pt x="39211" y="335069"/>
                  </a:lnTo>
                  <a:lnTo>
                    <a:pt x="36075" y="334441"/>
                  </a:lnTo>
                  <a:lnTo>
                    <a:pt x="33028" y="333512"/>
                  </a:lnTo>
                  <a:lnTo>
                    <a:pt x="30071" y="332291"/>
                  </a:lnTo>
                  <a:lnTo>
                    <a:pt x="27115" y="331070"/>
                  </a:lnTo>
                  <a:lnTo>
                    <a:pt x="24303" y="329569"/>
                  </a:lnTo>
                  <a:lnTo>
                    <a:pt x="21649" y="327789"/>
                  </a:lnTo>
                  <a:lnTo>
                    <a:pt x="18983" y="326008"/>
                  </a:lnTo>
                  <a:lnTo>
                    <a:pt x="8209" y="314349"/>
                  </a:lnTo>
                  <a:lnTo>
                    <a:pt x="6428" y="311683"/>
                  </a:lnTo>
                  <a:lnTo>
                    <a:pt x="4927" y="308883"/>
                  </a:lnTo>
                  <a:lnTo>
                    <a:pt x="3707" y="305926"/>
                  </a:lnTo>
                  <a:lnTo>
                    <a:pt x="2475" y="302970"/>
                  </a:lnTo>
                  <a:lnTo>
                    <a:pt x="1556" y="299923"/>
                  </a:lnTo>
                  <a:lnTo>
                    <a:pt x="929" y="296787"/>
                  </a:lnTo>
                  <a:lnTo>
                    <a:pt x="302" y="293651"/>
                  </a:lnTo>
                  <a:lnTo>
                    <a:pt x="0" y="290482"/>
                  </a:lnTo>
                  <a:lnTo>
                    <a:pt x="0" y="287278"/>
                  </a:lnTo>
                  <a:close/>
                </a:path>
              </a:pathLst>
            </a:custGeom>
            <a:ln w="8399">
              <a:solidFill>
                <a:srgbClr val="D1C8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467899" y="3817685"/>
            <a:ext cx="136525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b="1" spc="-50" dirty="0">
                <a:solidFill>
                  <a:srgbClr val="433728"/>
                </a:solidFill>
                <a:latin typeface="Times New Roman"/>
                <a:cs typeface="Times New Roman"/>
              </a:rPr>
              <a:t>3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54883" y="3771485"/>
            <a:ext cx="3947795" cy="815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dirty="0">
                <a:solidFill>
                  <a:srgbClr val="433728"/>
                </a:solidFill>
                <a:latin typeface="Times New Roman"/>
                <a:cs typeface="Times New Roman"/>
              </a:rPr>
              <a:t>Equalize</a:t>
            </a:r>
            <a:r>
              <a:rPr sz="1450" b="1" spc="-30" dirty="0">
                <a:solidFill>
                  <a:srgbClr val="433728"/>
                </a:solidFill>
                <a:latin typeface="Times New Roman"/>
                <a:cs typeface="Times New Roman"/>
              </a:rPr>
              <a:t> </a:t>
            </a:r>
            <a:r>
              <a:rPr sz="1450" b="1" spc="-10" dirty="0">
                <a:solidFill>
                  <a:srgbClr val="433728"/>
                </a:solidFill>
                <a:latin typeface="Times New Roman"/>
                <a:cs typeface="Times New Roman"/>
              </a:rPr>
              <a:t>Histogram</a:t>
            </a:r>
            <a:endParaRPr sz="1450" dirty="0">
              <a:latin typeface="Times New Roman"/>
              <a:cs typeface="Times New Roman"/>
            </a:endParaRPr>
          </a:p>
          <a:p>
            <a:pPr marL="12700" marR="5080">
              <a:lnSpc>
                <a:spcPct val="133200"/>
              </a:lnSpc>
              <a:spcBef>
                <a:spcPts val="615"/>
              </a:spcBef>
            </a:pPr>
            <a:r>
              <a:rPr sz="1200" spc="-45" dirty="0">
                <a:solidFill>
                  <a:srgbClr val="433728"/>
                </a:solidFill>
                <a:latin typeface="Lucida Sans Unicode"/>
                <a:cs typeface="Lucida Sans Unicode"/>
              </a:rPr>
              <a:t>The </a:t>
            </a:r>
            <a:r>
              <a:rPr sz="120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histogram</a:t>
            </a:r>
            <a:r>
              <a:rPr sz="1200" spc="-4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200" spc="-55" dirty="0">
                <a:solidFill>
                  <a:srgbClr val="433728"/>
                </a:solidFill>
                <a:latin typeface="Lucida Sans Unicode"/>
                <a:cs typeface="Lucida Sans Unicode"/>
              </a:rPr>
              <a:t>is</a:t>
            </a:r>
            <a:r>
              <a:rPr sz="1200" spc="-4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200" spc="-35" dirty="0">
                <a:solidFill>
                  <a:srgbClr val="433728"/>
                </a:solidFill>
                <a:latin typeface="Lucida Sans Unicode"/>
                <a:cs typeface="Lucida Sans Unicode"/>
              </a:rPr>
              <a:t>equalized</a:t>
            </a:r>
            <a:r>
              <a:rPr sz="1200" spc="-4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20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within</a:t>
            </a:r>
            <a:r>
              <a:rPr sz="1200" spc="-5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433728"/>
                </a:solidFill>
                <a:latin typeface="Lucida Sans Unicode"/>
                <a:cs typeface="Lucida Sans Unicode"/>
              </a:rPr>
              <a:t>each</a:t>
            </a:r>
            <a:r>
              <a:rPr sz="1200" spc="-50" dirty="0">
                <a:solidFill>
                  <a:srgbClr val="433728"/>
                </a:solidFill>
                <a:latin typeface="Lucida Sans Unicode"/>
                <a:cs typeface="Lucida Sans Unicode"/>
              </a:rPr>
              <a:t> block,</a:t>
            </a:r>
            <a:r>
              <a:rPr sz="1200" spc="-4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433728"/>
                </a:solidFill>
                <a:latin typeface="Lucida Sans Unicode"/>
                <a:cs typeface="Lucida Sans Unicode"/>
              </a:rPr>
              <a:t>spreading </a:t>
            </a:r>
            <a:r>
              <a:rPr sz="1200" spc="-30" dirty="0">
                <a:solidFill>
                  <a:srgbClr val="433728"/>
                </a:solidFill>
                <a:latin typeface="Lucida Sans Unicode"/>
                <a:cs typeface="Lucida Sans Unicode"/>
              </a:rPr>
              <a:t>out</a:t>
            </a:r>
            <a:r>
              <a:rPr sz="1200" spc="-5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20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intensities</a:t>
            </a:r>
            <a:r>
              <a:rPr sz="1200" spc="-4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200" spc="-30" dirty="0">
                <a:solidFill>
                  <a:srgbClr val="433728"/>
                </a:solidFill>
                <a:latin typeface="Lucida Sans Unicode"/>
                <a:cs typeface="Lucida Sans Unicode"/>
              </a:rPr>
              <a:t>for</a:t>
            </a:r>
            <a:r>
              <a:rPr sz="1200" spc="-4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433728"/>
                </a:solidFill>
                <a:latin typeface="Lucida Sans Unicode"/>
                <a:cs typeface="Lucida Sans Unicode"/>
              </a:rPr>
              <a:t>better</a:t>
            </a:r>
            <a:r>
              <a:rPr sz="1200" spc="-4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433728"/>
                </a:solidFill>
                <a:latin typeface="Lucida Sans Unicode"/>
                <a:cs typeface="Lucida Sans Unicode"/>
              </a:rPr>
              <a:t>contrast.</a:t>
            </a:r>
            <a:endParaRPr sz="1200" dirty="0">
              <a:latin typeface="Lucida Sans Unicode"/>
              <a:cs typeface="Lucida Sans Unicode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365889" y="5081980"/>
            <a:ext cx="857250" cy="336550"/>
            <a:chOff x="4365889" y="5081980"/>
            <a:chExt cx="857250" cy="336550"/>
          </a:xfrm>
        </p:grpSpPr>
        <p:sp>
          <p:nvSpPr>
            <p:cNvPr id="24" name="object 24"/>
            <p:cNvSpPr/>
            <p:nvPr/>
          </p:nvSpPr>
          <p:spPr>
            <a:xfrm>
              <a:off x="4693488" y="5241580"/>
              <a:ext cx="529590" cy="17145"/>
            </a:xfrm>
            <a:custGeom>
              <a:avLst/>
              <a:gdLst/>
              <a:ahLst/>
              <a:cxnLst/>
              <a:rect l="l" t="t" r="r" b="b"/>
              <a:pathLst>
                <a:path w="529589" h="17145">
                  <a:moveTo>
                    <a:pt x="523116" y="0"/>
                  </a:moveTo>
                  <a:lnTo>
                    <a:pt x="6070" y="0"/>
                  </a:lnTo>
                  <a:lnTo>
                    <a:pt x="4099" y="817"/>
                  </a:lnTo>
                  <a:lnTo>
                    <a:pt x="817" y="4099"/>
                  </a:lnTo>
                  <a:lnTo>
                    <a:pt x="0" y="6081"/>
                  </a:lnTo>
                  <a:lnTo>
                    <a:pt x="0" y="8399"/>
                  </a:lnTo>
                  <a:lnTo>
                    <a:pt x="0" y="10718"/>
                  </a:lnTo>
                  <a:lnTo>
                    <a:pt x="817" y="12700"/>
                  </a:lnTo>
                  <a:lnTo>
                    <a:pt x="4099" y="15982"/>
                  </a:lnTo>
                  <a:lnTo>
                    <a:pt x="6070" y="16799"/>
                  </a:lnTo>
                  <a:lnTo>
                    <a:pt x="523116" y="16799"/>
                  </a:lnTo>
                  <a:lnTo>
                    <a:pt x="525087" y="15982"/>
                  </a:lnTo>
                  <a:lnTo>
                    <a:pt x="528369" y="12700"/>
                  </a:lnTo>
                  <a:lnTo>
                    <a:pt x="529198" y="10718"/>
                  </a:lnTo>
                  <a:lnTo>
                    <a:pt x="529198" y="6081"/>
                  </a:lnTo>
                  <a:lnTo>
                    <a:pt x="528369" y="4099"/>
                  </a:lnTo>
                  <a:lnTo>
                    <a:pt x="525087" y="817"/>
                  </a:lnTo>
                  <a:lnTo>
                    <a:pt x="523116" y="0"/>
                  </a:lnTo>
                  <a:close/>
                </a:path>
              </a:pathLst>
            </a:custGeom>
            <a:solidFill>
              <a:srgbClr val="D1C8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70089" y="5086180"/>
              <a:ext cx="336550" cy="327660"/>
            </a:xfrm>
            <a:custGeom>
              <a:avLst/>
              <a:gdLst/>
              <a:ahLst/>
              <a:cxnLst/>
              <a:rect l="l" t="t" r="r" b="b"/>
              <a:pathLst>
                <a:path w="336550" h="327660">
                  <a:moveTo>
                    <a:pt x="290470" y="0"/>
                  </a:moveTo>
                  <a:lnTo>
                    <a:pt x="45516" y="0"/>
                  </a:lnTo>
                  <a:lnTo>
                    <a:pt x="42347" y="313"/>
                  </a:lnTo>
                  <a:lnTo>
                    <a:pt x="6428" y="24315"/>
                  </a:lnTo>
                  <a:lnTo>
                    <a:pt x="0" y="45516"/>
                  </a:lnTo>
                  <a:lnTo>
                    <a:pt x="0" y="278881"/>
                  </a:lnTo>
                  <a:lnTo>
                    <a:pt x="0" y="282078"/>
                  </a:lnTo>
                  <a:lnTo>
                    <a:pt x="18983" y="317612"/>
                  </a:lnTo>
                  <a:lnTo>
                    <a:pt x="45516" y="327601"/>
                  </a:lnTo>
                  <a:lnTo>
                    <a:pt x="290470" y="327601"/>
                  </a:lnTo>
                  <a:lnTo>
                    <a:pt x="326008" y="308604"/>
                  </a:lnTo>
                  <a:lnTo>
                    <a:pt x="335998" y="282078"/>
                  </a:lnTo>
                  <a:lnTo>
                    <a:pt x="335998" y="45516"/>
                  </a:lnTo>
                  <a:lnTo>
                    <a:pt x="317003" y="9990"/>
                  </a:lnTo>
                  <a:lnTo>
                    <a:pt x="293640" y="313"/>
                  </a:lnTo>
                  <a:lnTo>
                    <a:pt x="290470" y="0"/>
                  </a:lnTo>
                  <a:close/>
                </a:path>
              </a:pathLst>
            </a:custGeom>
            <a:solidFill>
              <a:srgbClr val="EBE2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70089" y="5086180"/>
              <a:ext cx="336550" cy="327660"/>
            </a:xfrm>
            <a:custGeom>
              <a:avLst/>
              <a:gdLst/>
              <a:ahLst/>
              <a:cxnLst/>
              <a:rect l="l" t="t" r="r" b="b"/>
              <a:pathLst>
                <a:path w="336550" h="327660">
                  <a:moveTo>
                    <a:pt x="0" y="278881"/>
                  </a:moveTo>
                  <a:lnTo>
                    <a:pt x="0" y="48719"/>
                  </a:lnTo>
                  <a:lnTo>
                    <a:pt x="0" y="45516"/>
                  </a:lnTo>
                  <a:lnTo>
                    <a:pt x="302" y="42347"/>
                  </a:lnTo>
                  <a:lnTo>
                    <a:pt x="929" y="39211"/>
                  </a:lnTo>
                  <a:lnTo>
                    <a:pt x="1556" y="36075"/>
                  </a:lnTo>
                  <a:lnTo>
                    <a:pt x="2475" y="33028"/>
                  </a:lnTo>
                  <a:lnTo>
                    <a:pt x="3707" y="30071"/>
                  </a:lnTo>
                  <a:lnTo>
                    <a:pt x="4927" y="27115"/>
                  </a:lnTo>
                  <a:lnTo>
                    <a:pt x="6428" y="24315"/>
                  </a:lnTo>
                  <a:lnTo>
                    <a:pt x="8209" y="21649"/>
                  </a:lnTo>
                  <a:lnTo>
                    <a:pt x="9979" y="18995"/>
                  </a:lnTo>
                  <a:lnTo>
                    <a:pt x="12006" y="16531"/>
                  </a:lnTo>
                  <a:lnTo>
                    <a:pt x="14268" y="14268"/>
                  </a:lnTo>
                  <a:lnTo>
                    <a:pt x="16531" y="12006"/>
                  </a:lnTo>
                  <a:lnTo>
                    <a:pt x="18983" y="9990"/>
                  </a:lnTo>
                  <a:lnTo>
                    <a:pt x="21649" y="8209"/>
                  </a:lnTo>
                  <a:lnTo>
                    <a:pt x="24303" y="6428"/>
                  </a:lnTo>
                  <a:lnTo>
                    <a:pt x="27115" y="4927"/>
                  </a:lnTo>
                  <a:lnTo>
                    <a:pt x="30071" y="3707"/>
                  </a:lnTo>
                  <a:lnTo>
                    <a:pt x="33028" y="2486"/>
                  </a:lnTo>
                  <a:lnTo>
                    <a:pt x="36075" y="1556"/>
                  </a:lnTo>
                  <a:lnTo>
                    <a:pt x="39211" y="940"/>
                  </a:lnTo>
                  <a:lnTo>
                    <a:pt x="42347" y="313"/>
                  </a:lnTo>
                  <a:lnTo>
                    <a:pt x="45516" y="0"/>
                  </a:lnTo>
                  <a:lnTo>
                    <a:pt x="48719" y="0"/>
                  </a:lnTo>
                  <a:lnTo>
                    <a:pt x="287278" y="0"/>
                  </a:lnTo>
                  <a:lnTo>
                    <a:pt x="290470" y="0"/>
                  </a:lnTo>
                  <a:lnTo>
                    <a:pt x="293640" y="313"/>
                  </a:lnTo>
                  <a:lnTo>
                    <a:pt x="296776" y="940"/>
                  </a:lnTo>
                  <a:lnTo>
                    <a:pt x="299912" y="1556"/>
                  </a:lnTo>
                  <a:lnTo>
                    <a:pt x="302958" y="2486"/>
                  </a:lnTo>
                  <a:lnTo>
                    <a:pt x="305915" y="3707"/>
                  </a:lnTo>
                  <a:lnTo>
                    <a:pt x="308872" y="4927"/>
                  </a:lnTo>
                  <a:lnTo>
                    <a:pt x="311683" y="6428"/>
                  </a:lnTo>
                  <a:lnTo>
                    <a:pt x="314338" y="8209"/>
                  </a:lnTo>
                  <a:lnTo>
                    <a:pt x="317003" y="9990"/>
                  </a:lnTo>
                  <a:lnTo>
                    <a:pt x="327777" y="21649"/>
                  </a:lnTo>
                  <a:lnTo>
                    <a:pt x="329558" y="24315"/>
                  </a:lnTo>
                  <a:lnTo>
                    <a:pt x="331059" y="27115"/>
                  </a:lnTo>
                  <a:lnTo>
                    <a:pt x="332280" y="30071"/>
                  </a:lnTo>
                  <a:lnTo>
                    <a:pt x="333512" y="33028"/>
                  </a:lnTo>
                  <a:lnTo>
                    <a:pt x="334430" y="36075"/>
                  </a:lnTo>
                  <a:lnTo>
                    <a:pt x="335057" y="39211"/>
                  </a:lnTo>
                  <a:lnTo>
                    <a:pt x="335685" y="42347"/>
                  </a:lnTo>
                  <a:lnTo>
                    <a:pt x="335998" y="45516"/>
                  </a:lnTo>
                  <a:lnTo>
                    <a:pt x="335998" y="48719"/>
                  </a:lnTo>
                  <a:lnTo>
                    <a:pt x="335998" y="278881"/>
                  </a:lnTo>
                  <a:lnTo>
                    <a:pt x="335998" y="282078"/>
                  </a:lnTo>
                  <a:lnTo>
                    <a:pt x="335685" y="285246"/>
                  </a:lnTo>
                  <a:lnTo>
                    <a:pt x="335057" y="288383"/>
                  </a:lnTo>
                  <a:lnTo>
                    <a:pt x="334430" y="291520"/>
                  </a:lnTo>
                  <a:lnTo>
                    <a:pt x="333512" y="294568"/>
                  </a:lnTo>
                  <a:lnTo>
                    <a:pt x="332280" y="297522"/>
                  </a:lnTo>
                  <a:lnTo>
                    <a:pt x="331059" y="300480"/>
                  </a:lnTo>
                  <a:lnTo>
                    <a:pt x="329558" y="303284"/>
                  </a:lnTo>
                  <a:lnTo>
                    <a:pt x="327777" y="305944"/>
                  </a:lnTo>
                  <a:lnTo>
                    <a:pt x="326008" y="308604"/>
                  </a:lnTo>
                  <a:lnTo>
                    <a:pt x="323981" y="311067"/>
                  </a:lnTo>
                  <a:lnTo>
                    <a:pt x="321718" y="313328"/>
                  </a:lnTo>
                  <a:lnTo>
                    <a:pt x="319456" y="315591"/>
                  </a:lnTo>
                  <a:lnTo>
                    <a:pt x="317003" y="317612"/>
                  </a:lnTo>
                  <a:lnTo>
                    <a:pt x="314338" y="319389"/>
                  </a:lnTo>
                  <a:lnTo>
                    <a:pt x="311683" y="321164"/>
                  </a:lnTo>
                  <a:lnTo>
                    <a:pt x="290470" y="327601"/>
                  </a:lnTo>
                  <a:lnTo>
                    <a:pt x="287278" y="327601"/>
                  </a:lnTo>
                  <a:lnTo>
                    <a:pt x="48719" y="327601"/>
                  </a:lnTo>
                  <a:lnTo>
                    <a:pt x="45516" y="327601"/>
                  </a:lnTo>
                  <a:lnTo>
                    <a:pt x="42347" y="327285"/>
                  </a:lnTo>
                  <a:lnTo>
                    <a:pt x="39211" y="326664"/>
                  </a:lnTo>
                  <a:lnTo>
                    <a:pt x="36075" y="326038"/>
                  </a:lnTo>
                  <a:lnTo>
                    <a:pt x="33028" y="325115"/>
                  </a:lnTo>
                  <a:lnTo>
                    <a:pt x="30071" y="323890"/>
                  </a:lnTo>
                  <a:lnTo>
                    <a:pt x="27115" y="322665"/>
                  </a:lnTo>
                  <a:lnTo>
                    <a:pt x="24303" y="321164"/>
                  </a:lnTo>
                  <a:lnTo>
                    <a:pt x="21649" y="319389"/>
                  </a:lnTo>
                  <a:lnTo>
                    <a:pt x="18983" y="317612"/>
                  </a:lnTo>
                  <a:lnTo>
                    <a:pt x="16531" y="315591"/>
                  </a:lnTo>
                  <a:lnTo>
                    <a:pt x="14268" y="313328"/>
                  </a:lnTo>
                  <a:lnTo>
                    <a:pt x="12006" y="311067"/>
                  </a:lnTo>
                  <a:lnTo>
                    <a:pt x="9979" y="308604"/>
                  </a:lnTo>
                  <a:lnTo>
                    <a:pt x="8209" y="305944"/>
                  </a:lnTo>
                  <a:lnTo>
                    <a:pt x="6428" y="303284"/>
                  </a:lnTo>
                  <a:lnTo>
                    <a:pt x="4927" y="300480"/>
                  </a:lnTo>
                  <a:lnTo>
                    <a:pt x="3707" y="297522"/>
                  </a:lnTo>
                  <a:lnTo>
                    <a:pt x="2475" y="294568"/>
                  </a:lnTo>
                  <a:lnTo>
                    <a:pt x="1556" y="291520"/>
                  </a:lnTo>
                  <a:lnTo>
                    <a:pt x="929" y="288383"/>
                  </a:lnTo>
                  <a:lnTo>
                    <a:pt x="302" y="285246"/>
                  </a:lnTo>
                  <a:lnTo>
                    <a:pt x="0" y="282078"/>
                  </a:lnTo>
                  <a:lnTo>
                    <a:pt x="0" y="278881"/>
                  </a:lnTo>
                  <a:close/>
                </a:path>
              </a:pathLst>
            </a:custGeom>
            <a:ln w="8399">
              <a:solidFill>
                <a:srgbClr val="D1C8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462120" y="5077680"/>
            <a:ext cx="147955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b="1" spc="35" dirty="0">
                <a:solidFill>
                  <a:srgbClr val="433728"/>
                </a:solidFill>
                <a:latin typeface="Times New Roman"/>
                <a:cs typeface="Times New Roman"/>
              </a:rPr>
              <a:t>4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54878" y="5031481"/>
            <a:ext cx="3784600" cy="815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dirty="0">
                <a:solidFill>
                  <a:srgbClr val="433728"/>
                </a:solidFill>
                <a:latin typeface="Times New Roman"/>
                <a:cs typeface="Times New Roman"/>
              </a:rPr>
              <a:t>Combine</a:t>
            </a:r>
            <a:r>
              <a:rPr sz="1450" b="1" spc="-55" dirty="0">
                <a:solidFill>
                  <a:srgbClr val="433728"/>
                </a:solidFill>
                <a:latin typeface="Times New Roman"/>
                <a:cs typeface="Times New Roman"/>
              </a:rPr>
              <a:t> </a:t>
            </a:r>
            <a:r>
              <a:rPr sz="1450" b="1" spc="-10" dirty="0">
                <a:solidFill>
                  <a:srgbClr val="433728"/>
                </a:solidFill>
                <a:latin typeface="Times New Roman"/>
                <a:cs typeface="Times New Roman"/>
              </a:rPr>
              <a:t>Blocks</a:t>
            </a: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ct val="133200"/>
              </a:lnSpc>
              <a:spcBef>
                <a:spcPts val="615"/>
              </a:spcBef>
            </a:pPr>
            <a:r>
              <a:rPr sz="1200" spc="-45" dirty="0">
                <a:solidFill>
                  <a:srgbClr val="433728"/>
                </a:solidFill>
                <a:latin typeface="Lucida Sans Unicode"/>
                <a:cs typeface="Lucida Sans Unicode"/>
              </a:rPr>
              <a:t>The</a:t>
            </a:r>
            <a:r>
              <a:rPr sz="1200" spc="-6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200" spc="-35" dirty="0">
                <a:solidFill>
                  <a:srgbClr val="433728"/>
                </a:solidFill>
                <a:latin typeface="Lucida Sans Unicode"/>
                <a:cs typeface="Lucida Sans Unicode"/>
              </a:rPr>
              <a:t>equalized</a:t>
            </a:r>
            <a:r>
              <a:rPr sz="1200" spc="-5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200" spc="-45" dirty="0">
                <a:solidFill>
                  <a:srgbClr val="433728"/>
                </a:solidFill>
                <a:latin typeface="Lucida Sans Unicode"/>
                <a:cs typeface="Lucida Sans Unicode"/>
              </a:rPr>
              <a:t>blocks</a:t>
            </a:r>
            <a:r>
              <a:rPr sz="1200" spc="-6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433728"/>
                </a:solidFill>
                <a:latin typeface="Lucida Sans Unicode"/>
                <a:cs typeface="Lucida Sans Unicode"/>
              </a:rPr>
              <a:t>are</a:t>
            </a:r>
            <a:r>
              <a:rPr sz="1200" spc="-5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200" spc="-35" dirty="0">
                <a:solidFill>
                  <a:srgbClr val="433728"/>
                </a:solidFill>
                <a:latin typeface="Lucida Sans Unicode"/>
                <a:cs typeface="Lucida Sans Unicode"/>
              </a:rPr>
              <a:t>combined</a:t>
            </a:r>
            <a:r>
              <a:rPr sz="1200" spc="-6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200" spc="-30" dirty="0">
                <a:solidFill>
                  <a:srgbClr val="433728"/>
                </a:solidFill>
                <a:latin typeface="Lucida Sans Unicode"/>
                <a:cs typeface="Lucida Sans Unicode"/>
              </a:rPr>
              <a:t>to</a:t>
            </a:r>
            <a:r>
              <a:rPr sz="1200" spc="-5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433728"/>
                </a:solidFill>
                <a:latin typeface="Lucida Sans Unicode"/>
                <a:cs typeface="Lucida Sans Unicode"/>
              </a:rPr>
              <a:t>create</a:t>
            </a:r>
            <a:r>
              <a:rPr sz="1200" spc="-6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433728"/>
                </a:solidFill>
                <a:latin typeface="Lucida Sans Unicode"/>
                <a:cs typeface="Lucida Sans Unicode"/>
              </a:rPr>
              <a:t>the</a:t>
            </a:r>
            <a:r>
              <a:rPr sz="1200" spc="-5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433728"/>
                </a:solidFill>
                <a:latin typeface="Lucida Sans Unicode"/>
                <a:cs typeface="Lucida Sans Unicode"/>
              </a:rPr>
              <a:t>final </a:t>
            </a:r>
            <a:r>
              <a:rPr sz="1200" spc="-25" dirty="0">
                <a:solidFill>
                  <a:srgbClr val="433728"/>
                </a:solidFill>
                <a:latin typeface="Lucida Sans Unicode"/>
                <a:cs typeface="Lucida Sans Unicode"/>
              </a:rPr>
              <a:t>enhanced</a:t>
            </a:r>
            <a:r>
              <a:rPr sz="120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433728"/>
                </a:solidFill>
                <a:latin typeface="Lucida Sans Unicode"/>
                <a:cs typeface="Lucida Sans Unicode"/>
              </a:rPr>
              <a:t>image.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49" cy="64386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" y="730250"/>
            <a:ext cx="3929379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-35" dirty="0"/>
              <a:t>Advantages</a:t>
            </a:r>
            <a:r>
              <a:rPr sz="3350" spc="-165" dirty="0"/>
              <a:t> </a:t>
            </a:r>
            <a:r>
              <a:rPr sz="3350" dirty="0"/>
              <a:t>of</a:t>
            </a:r>
            <a:r>
              <a:rPr sz="3350" spc="-165" dirty="0"/>
              <a:t> </a:t>
            </a:r>
            <a:r>
              <a:rPr sz="3350" spc="-400" dirty="0"/>
              <a:t>CLAHE</a:t>
            </a:r>
            <a:endParaRPr sz="3350"/>
          </a:p>
        </p:txBody>
      </p:sp>
      <p:grpSp>
        <p:nvGrpSpPr>
          <p:cNvPr id="6" name="object 6"/>
          <p:cNvGrpSpPr/>
          <p:nvPr/>
        </p:nvGrpSpPr>
        <p:grpSpPr>
          <a:xfrm>
            <a:off x="594677" y="1556702"/>
            <a:ext cx="868044" cy="1382395"/>
            <a:chOff x="594677" y="1556702"/>
            <a:chExt cx="868044" cy="1382395"/>
          </a:xfrm>
        </p:grpSpPr>
        <p:sp>
          <p:nvSpPr>
            <p:cNvPr id="7" name="object 7"/>
            <p:cNvSpPr/>
            <p:nvPr/>
          </p:nvSpPr>
          <p:spPr>
            <a:xfrm>
              <a:off x="600075" y="1562099"/>
              <a:ext cx="857250" cy="1371600"/>
            </a:xfrm>
            <a:custGeom>
              <a:avLst/>
              <a:gdLst/>
              <a:ahLst/>
              <a:cxnLst/>
              <a:rect l="l" t="t" r="r" b="b"/>
              <a:pathLst>
                <a:path w="857250" h="1371600">
                  <a:moveTo>
                    <a:pt x="857250" y="0"/>
                  </a:moveTo>
                  <a:lnTo>
                    <a:pt x="428625" y="171450"/>
                  </a:lnTo>
                  <a:lnTo>
                    <a:pt x="0" y="0"/>
                  </a:lnTo>
                  <a:lnTo>
                    <a:pt x="0" y="1200150"/>
                  </a:lnTo>
                  <a:lnTo>
                    <a:pt x="428625" y="1371600"/>
                  </a:lnTo>
                  <a:lnTo>
                    <a:pt x="857250" y="1200150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EBE2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0075" y="1562099"/>
              <a:ext cx="857250" cy="1371600"/>
            </a:xfrm>
            <a:custGeom>
              <a:avLst/>
              <a:gdLst/>
              <a:ahLst/>
              <a:cxnLst/>
              <a:rect l="l" t="t" r="r" b="b"/>
              <a:pathLst>
                <a:path w="857250" h="1371600">
                  <a:moveTo>
                    <a:pt x="0" y="1200150"/>
                  </a:moveTo>
                  <a:lnTo>
                    <a:pt x="428625" y="1371600"/>
                  </a:lnTo>
                  <a:lnTo>
                    <a:pt x="857250" y="1200150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1200150"/>
                  </a:lnTo>
                  <a:close/>
                </a:path>
              </a:pathLst>
            </a:custGeom>
            <a:ln w="10715">
              <a:solidFill>
                <a:srgbClr val="D1C8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67779" y="2054225"/>
            <a:ext cx="12192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90" dirty="0">
                <a:solidFill>
                  <a:srgbClr val="433728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1800" y="1706562"/>
            <a:ext cx="4639310" cy="9124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dirty="0">
                <a:solidFill>
                  <a:srgbClr val="433728"/>
                </a:solidFill>
                <a:latin typeface="Times New Roman"/>
                <a:cs typeface="Times New Roman"/>
              </a:rPr>
              <a:t>Enhanced</a:t>
            </a:r>
            <a:r>
              <a:rPr sz="1650" b="1" spc="-80" dirty="0">
                <a:solidFill>
                  <a:srgbClr val="433728"/>
                </a:solidFill>
                <a:latin typeface="Times New Roman"/>
                <a:cs typeface="Times New Roman"/>
              </a:rPr>
              <a:t> </a:t>
            </a:r>
            <a:r>
              <a:rPr sz="1650" b="1" spc="-10" dirty="0">
                <a:solidFill>
                  <a:srgbClr val="433728"/>
                </a:solidFill>
                <a:latin typeface="Times New Roman"/>
                <a:cs typeface="Times New Roman"/>
              </a:rPr>
              <a:t>Contrast</a:t>
            </a: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29600"/>
              </a:lnSpc>
              <a:spcBef>
                <a:spcPts val="765"/>
              </a:spcBef>
            </a:pPr>
            <a:r>
              <a:rPr sz="1350" dirty="0">
                <a:solidFill>
                  <a:srgbClr val="433728"/>
                </a:solidFill>
                <a:latin typeface="Trebuchet MS"/>
                <a:cs typeface="Trebuchet MS"/>
              </a:rPr>
              <a:t>CLAHE</a:t>
            </a:r>
            <a:r>
              <a:rPr sz="1350" spc="105" dirty="0">
                <a:solidFill>
                  <a:srgbClr val="433728"/>
                </a:solidFill>
                <a:latin typeface="Trebuchet MS"/>
                <a:cs typeface="Trebuchet MS"/>
              </a:rPr>
              <a:t> </a:t>
            </a:r>
            <a:r>
              <a:rPr sz="1350" spc="-20" dirty="0">
                <a:solidFill>
                  <a:srgbClr val="433728"/>
                </a:solidFill>
                <a:latin typeface="Trebuchet MS"/>
                <a:cs typeface="Trebuchet MS"/>
              </a:rPr>
              <a:t>effectively</a:t>
            </a:r>
            <a:r>
              <a:rPr sz="1350" spc="110" dirty="0">
                <a:solidFill>
                  <a:srgbClr val="433728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33728"/>
                </a:solidFill>
                <a:latin typeface="Trebuchet MS"/>
                <a:cs typeface="Trebuchet MS"/>
              </a:rPr>
              <a:t>enhances</a:t>
            </a:r>
            <a:r>
              <a:rPr sz="1350" spc="105" dirty="0">
                <a:solidFill>
                  <a:srgbClr val="433728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33728"/>
                </a:solidFill>
                <a:latin typeface="Trebuchet MS"/>
                <a:cs typeface="Trebuchet MS"/>
              </a:rPr>
              <a:t>contrast,</a:t>
            </a:r>
            <a:r>
              <a:rPr sz="1350" spc="110" dirty="0">
                <a:solidFill>
                  <a:srgbClr val="433728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33728"/>
                </a:solidFill>
                <a:latin typeface="Trebuchet MS"/>
                <a:cs typeface="Trebuchet MS"/>
              </a:rPr>
              <a:t>making</a:t>
            </a:r>
            <a:r>
              <a:rPr sz="1350" spc="105" dirty="0">
                <a:solidFill>
                  <a:srgbClr val="433728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33728"/>
                </a:solidFill>
                <a:latin typeface="Trebuchet MS"/>
                <a:cs typeface="Trebuchet MS"/>
              </a:rPr>
              <a:t>details</a:t>
            </a:r>
            <a:r>
              <a:rPr sz="1350" spc="110" dirty="0">
                <a:solidFill>
                  <a:srgbClr val="433728"/>
                </a:solidFill>
                <a:latin typeface="Trebuchet MS"/>
                <a:cs typeface="Trebuchet MS"/>
              </a:rPr>
              <a:t> </a:t>
            </a:r>
            <a:r>
              <a:rPr sz="1350" spc="40" dirty="0">
                <a:solidFill>
                  <a:srgbClr val="433728"/>
                </a:solidFill>
                <a:latin typeface="Trebuchet MS"/>
                <a:cs typeface="Trebuchet MS"/>
              </a:rPr>
              <a:t>more </a:t>
            </a:r>
            <a:r>
              <a:rPr sz="1350" dirty="0">
                <a:solidFill>
                  <a:srgbClr val="433728"/>
                </a:solidFill>
                <a:latin typeface="Trebuchet MS"/>
                <a:cs typeface="Trebuchet MS"/>
              </a:rPr>
              <a:t>visible</a:t>
            </a:r>
            <a:r>
              <a:rPr sz="1350" spc="10" dirty="0">
                <a:solidFill>
                  <a:srgbClr val="433728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33728"/>
                </a:solidFill>
                <a:latin typeface="Trebuchet MS"/>
                <a:cs typeface="Trebuchet MS"/>
              </a:rPr>
              <a:t>in</a:t>
            </a:r>
            <a:r>
              <a:rPr sz="1350" spc="15" dirty="0">
                <a:solidFill>
                  <a:srgbClr val="433728"/>
                </a:solidFill>
                <a:latin typeface="Trebuchet MS"/>
                <a:cs typeface="Trebuchet MS"/>
              </a:rPr>
              <a:t> </a:t>
            </a:r>
            <a:r>
              <a:rPr sz="1350" spc="-20" dirty="0">
                <a:solidFill>
                  <a:srgbClr val="433728"/>
                </a:solidFill>
                <a:latin typeface="Trebuchet MS"/>
                <a:cs typeface="Trebuchet MS"/>
              </a:rPr>
              <a:t>low-</a:t>
            </a:r>
            <a:r>
              <a:rPr sz="1350" spc="-10" dirty="0">
                <a:solidFill>
                  <a:srgbClr val="433728"/>
                </a:solidFill>
                <a:latin typeface="Trebuchet MS"/>
                <a:cs typeface="Trebuchet MS"/>
              </a:rPr>
              <a:t>light</a:t>
            </a:r>
            <a:r>
              <a:rPr sz="1350" spc="15" dirty="0">
                <a:solidFill>
                  <a:srgbClr val="433728"/>
                </a:solidFill>
                <a:latin typeface="Trebuchet MS"/>
                <a:cs typeface="Trebuchet MS"/>
              </a:rPr>
              <a:t> </a:t>
            </a:r>
            <a:r>
              <a:rPr sz="1350" spc="55" dirty="0">
                <a:solidFill>
                  <a:srgbClr val="433728"/>
                </a:solidFill>
                <a:latin typeface="Trebuchet MS"/>
                <a:cs typeface="Trebuchet MS"/>
              </a:rPr>
              <a:t>or</a:t>
            </a:r>
            <a:r>
              <a:rPr sz="1350" spc="10" dirty="0">
                <a:solidFill>
                  <a:srgbClr val="433728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33728"/>
                </a:solidFill>
                <a:latin typeface="Trebuchet MS"/>
                <a:cs typeface="Trebuchet MS"/>
              </a:rPr>
              <a:t>high-contrast</a:t>
            </a:r>
            <a:r>
              <a:rPr sz="1350" spc="15" dirty="0">
                <a:solidFill>
                  <a:srgbClr val="433728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433728"/>
                </a:solidFill>
                <a:latin typeface="Trebuchet MS"/>
                <a:cs typeface="Trebuchet MS"/>
              </a:rPr>
              <a:t>areas.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94677" y="2928302"/>
            <a:ext cx="868044" cy="1382395"/>
            <a:chOff x="594677" y="2928302"/>
            <a:chExt cx="868044" cy="1382395"/>
          </a:xfrm>
        </p:grpSpPr>
        <p:sp>
          <p:nvSpPr>
            <p:cNvPr id="12" name="object 12"/>
            <p:cNvSpPr/>
            <p:nvPr/>
          </p:nvSpPr>
          <p:spPr>
            <a:xfrm>
              <a:off x="600075" y="2933699"/>
              <a:ext cx="857250" cy="1371600"/>
            </a:xfrm>
            <a:custGeom>
              <a:avLst/>
              <a:gdLst/>
              <a:ahLst/>
              <a:cxnLst/>
              <a:rect l="l" t="t" r="r" b="b"/>
              <a:pathLst>
                <a:path w="857250" h="1371600">
                  <a:moveTo>
                    <a:pt x="857250" y="0"/>
                  </a:moveTo>
                  <a:lnTo>
                    <a:pt x="428625" y="171450"/>
                  </a:lnTo>
                  <a:lnTo>
                    <a:pt x="0" y="0"/>
                  </a:lnTo>
                  <a:lnTo>
                    <a:pt x="0" y="1200150"/>
                  </a:lnTo>
                  <a:lnTo>
                    <a:pt x="428625" y="1371600"/>
                  </a:lnTo>
                  <a:lnTo>
                    <a:pt x="857250" y="1200150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EBE2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0075" y="2933699"/>
              <a:ext cx="857250" cy="1371600"/>
            </a:xfrm>
            <a:custGeom>
              <a:avLst/>
              <a:gdLst/>
              <a:ahLst/>
              <a:cxnLst/>
              <a:rect l="l" t="t" r="r" b="b"/>
              <a:pathLst>
                <a:path w="857250" h="1371600">
                  <a:moveTo>
                    <a:pt x="0" y="1200150"/>
                  </a:moveTo>
                  <a:lnTo>
                    <a:pt x="428625" y="1371600"/>
                  </a:lnTo>
                  <a:lnTo>
                    <a:pt x="857250" y="1200150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1200150"/>
                  </a:lnTo>
                  <a:close/>
                </a:path>
              </a:pathLst>
            </a:custGeom>
            <a:ln w="10715">
              <a:solidFill>
                <a:srgbClr val="D1C8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50366" y="3425825"/>
            <a:ext cx="15684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50" dirty="0">
                <a:solidFill>
                  <a:srgbClr val="433728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01800" y="3078162"/>
            <a:ext cx="4538345" cy="9124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20" dirty="0">
                <a:solidFill>
                  <a:srgbClr val="433728"/>
                </a:solidFill>
                <a:latin typeface="Times New Roman"/>
                <a:cs typeface="Times New Roman"/>
              </a:rPr>
              <a:t>Preserved</a:t>
            </a:r>
            <a:r>
              <a:rPr sz="1650" b="1" spc="-40" dirty="0">
                <a:solidFill>
                  <a:srgbClr val="433728"/>
                </a:solidFill>
                <a:latin typeface="Times New Roman"/>
                <a:cs typeface="Times New Roman"/>
              </a:rPr>
              <a:t> </a:t>
            </a:r>
            <a:r>
              <a:rPr sz="1650" b="1" spc="-10" dirty="0">
                <a:solidFill>
                  <a:srgbClr val="433728"/>
                </a:solidFill>
                <a:latin typeface="Times New Roman"/>
                <a:cs typeface="Times New Roman"/>
              </a:rPr>
              <a:t>Detail</a:t>
            </a: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29600"/>
              </a:lnSpc>
              <a:spcBef>
                <a:spcPts val="765"/>
              </a:spcBef>
            </a:pPr>
            <a:r>
              <a:rPr sz="1350" spc="-20" dirty="0">
                <a:solidFill>
                  <a:srgbClr val="433728"/>
                </a:solidFill>
                <a:latin typeface="Trebuchet MS"/>
                <a:cs typeface="Trebuchet MS"/>
              </a:rPr>
              <a:t>It</a:t>
            </a:r>
            <a:r>
              <a:rPr sz="1350" spc="120" dirty="0">
                <a:solidFill>
                  <a:srgbClr val="433728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33728"/>
                </a:solidFill>
                <a:latin typeface="Trebuchet MS"/>
                <a:cs typeface="Trebuchet MS"/>
              </a:rPr>
              <a:t>avoids</a:t>
            </a:r>
            <a:r>
              <a:rPr sz="1350" spc="125" dirty="0">
                <a:solidFill>
                  <a:srgbClr val="433728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33728"/>
                </a:solidFill>
                <a:latin typeface="Trebuchet MS"/>
                <a:cs typeface="Trebuchet MS"/>
              </a:rPr>
              <a:t>over-enhancing</a:t>
            </a:r>
            <a:r>
              <a:rPr sz="1350" spc="125" dirty="0">
                <a:solidFill>
                  <a:srgbClr val="433728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433728"/>
                </a:solidFill>
                <a:latin typeface="Trebuchet MS"/>
                <a:cs typeface="Trebuchet MS"/>
              </a:rPr>
              <a:t>details,</a:t>
            </a:r>
            <a:r>
              <a:rPr sz="1350" spc="125" dirty="0">
                <a:solidFill>
                  <a:srgbClr val="433728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33728"/>
                </a:solidFill>
                <a:latin typeface="Trebuchet MS"/>
                <a:cs typeface="Trebuchet MS"/>
              </a:rPr>
              <a:t>preventing</a:t>
            </a:r>
            <a:r>
              <a:rPr sz="1350" spc="125" dirty="0">
                <a:solidFill>
                  <a:srgbClr val="433728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33728"/>
                </a:solidFill>
                <a:latin typeface="Trebuchet MS"/>
                <a:cs typeface="Trebuchet MS"/>
              </a:rPr>
              <a:t>distortion</a:t>
            </a:r>
            <a:r>
              <a:rPr sz="1350" spc="125" dirty="0">
                <a:solidFill>
                  <a:srgbClr val="433728"/>
                </a:solidFill>
                <a:latin typeface="Trebuchet MS"/>
                <a:cs typeface="Trebuchet MS"/>
              </a:rPr>
              <a:t> </a:t>
            </a:r>
            <a:r>
              <a:rPr sz="1350" spc="30" dirty="0">
                <a:solidFill>
                  <a:srgbClr val="433728"/>
                </a:solidFill>
                <a:latin typeface="Trebuchet MS"/>
                <a:cs typeface="Trebuchet MS"/>
              </a:rPr>
              <a:t>or </a:t>
            </a:r>
            <a:r>
              <a:rPr sz="1350" spc="10" dirty="0">
                <a:solidFill>
                  <a:srgbClr val="433728"/>
                </a:solidFill>
                <a:latin typeface="Trebuchet MS"/>
                <a:cs typeface="Trebuchet MS"/>
              </a:rPr>
              <a:t>blurring,</a:t>
            </a:r>
            <a:r>
              <a:rPr sz="1350" spc="25" dirty="0">
                <a:solidFill>
                  <a:srgbClr val="433728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433728"/>
                </a:solidFill>
                <a:latin typeface="Trebuchet MS"/>
                <a:cs typeface="Trebuchet MS"/>
              </a:rPr>
              <a:t>unlike</a:t>
            </a:r>
            <a:r>
              <a:rPr sz="1350" spc="25" dirty="0">
                <a:solidFill>
                  <a:srgbClr val="433728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33728"/>
                </a:solidFill>
                <a:latin typeface="Trebuchet MS"/>
                <a:cs typeface="Trebuchet MS"/>
              </a:rPr>
              <a:t>traditional</a:t>
            </a:r>
            <a:r>
              <a:rPr sz="1350" spc="30" dirty="0">
                <a:solidFill>
                  <a:srgbClr val="433728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433728"/>
                </a:solidFill>
                <a:latin typeface="Trebuchet MS"/>
                <a:cs typeface="Trebuchet MS"/>
              </a:rPr>
              <a:t>histogram</a:t>
            </a:r>
            <a:r>
              <a:rPr sz="1350" spc="25" dirty="0">
                <a:solidFill>
                  <a:srgbClr val="433728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433728"/>
                </a:solidFill>
                <a:latin typeface="Trebuchet MS"/>
                <a:cs typeface="Trebuchet MS"/>
              </a:rPr>
              <a:t>equalization.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94717" y="4299942"/>
            <a:ext cx="868044" cy="1382395"/>
            <a:chOff x="594717" y="4299942"/>
            <a:chExt cx="868044" cy="1382395"/>
          </a:xfrm>
        </p:grpSpPr>
        <p:sp>
          <p:nvSpPr>
            <p:cNvPr id="17" name="object 17"/>
            <p:cNvSpPr/>
            <p:nvPr/>
          </p:nvSpPr>
          <p:spPr>
            <a:xfrm>
              <a:off x="600075" y="4305300"/>
              <a:ext cx="857250" cy="1371600"/>
            </a:xfrm>
            <a:custGeom>
              <a:avLst/>
              <a:gdLst/>
              <a:ahLst/>
              <a:cxnLst/>
              <a:rect l="l" t="t" r="r" b="b"/>
              <a:pathLst>
                <a:path w="857250" h="1371600">
                  <a:moveTo>
                    <a:pt x="857250" y="0"/>
                  </a:moveTo>
                  <a:lnTo>
                    <a:pt x="428625" y="171450"/>
                  </a:lnTo>
                  <a:lnTo>
                    <a:pt x="0" y="0"/>
                  </a:lnTo>
                  <a:lnTo>
                    <a:pt x="0" y="1200151"/>
                  </a:lnTo>
                  <a:lnTo>
                    <a:pt x="428625" y="1371601"/>
                  </a:lnTo>
                  <a:lnTo>
                    <a:pt x="857250" y="1200151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EBE2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0075" y="4305300"/>
              <a:ext cx="857250" cy="1371600"/>
            </a:xfrm>
            <a:custGeom>
              <a:avLst/>
              <a:gdLst/>
              <a:ahLst/>
              <a:cxnLst/>
              <a:rect l="l" t="t" r="r" b="b"/>
              <a:pathLst>
                <a:path w="857250" h="1371600">
                  <a:moveTo>
                    <a:pt x="0" y="1200151"/>
                  </a:moveTo>
                  <a:lnTo>
                    <a:pt x="428625" y="1371601"/>
                  </a:lnTo>
                  <a:lnTo>
                    <a:pt x="857250" y="1200151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1200151"/>
                  </a:lnTo>
                  <a:close/>
                </a:path>
              </a:pathLst>
            </a:custGeom>
            <a:ln w="10715">
              <a:solidFill>
                <a:srgbClr val="D1C8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53194" y="4797425"/>
            <a:ext cx="15113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50" dirty="0">
                <a:solidFill>
                  <a:srgbClr val="433728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01800" y="4449762"/>
            <a:ext cx="4842510" cy="9124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30" dirty="0">
                <a:solidFill>
                  <a:srgbClr val="433728"/>
                </a:solidFill>
                <a:latin typeface="Times New Roman"/>
                <a:cs typeface="Times New Roman"/>
              </a:rPr>
              <a:t>Local</a:t>
            </a:r>
            <a:r>
              <a:rPr sz="1650" b="1" spc="-60" dirty="0">
                <a:solidFill>
                  <a:srgbClr val="433728"/>
                </a:solidFill>
                <a:latin typeface="Times New Roman"/>
                <a:cs typeface="Times New Roman"/>
              </a:rPr>
              <a:t> </a:t>
            </a:r>
            <a:r>
              <a:rPr sz="1650" b="1" spc="-10" dirty="0">
                <a:solidFill>
                  <a:srgbClr val="433728"/>
                </a:solidFill>
                <a:latin typeface="Times New Roman"/>
                <a:cs typeface="Times New Roman"/>
              </a:rPr>
              <a:t>Adaptation</a:t>
            </a: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29600"/>
              </a:lnSpc>
              <a:spcBef>
                <a:spcPts val="765"/>
              </a:spcBef>
            </a:pPr>
            <a:r>
              <a:rPr sz="1350" spc="50" dirty="0">
                <a:solidFill>
                  <a:srgbClr val="433728"/>
                </a:solidFill>
                <a:latin typeface="Trebuchet MS"/>
                <a:cs typeface="Trebuchet MS"/>
              </a:rPr>
              <a:t>CLAHE's</a:t>
            </a:r>
            <a:r>
              <a:rPr sz="1350" spc="10" dirty="0">
                <a:solidFill>
                  <a:srgbClr val="433728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33728"/>
                </a:solidFill>
                <a:latin typeface="Trebuchet MS"/>
                <a:cs typeface="Trebuchet MS"/>
              </a:rPr>
              <a:t>localized</a:t>
            </a:r>
            <a:r>
              <a:rPr sz="1350" spc="10" dirty="0">
                <a:solidFill>
                  <a:srgbClr val="433728"/>
                </a:solidFill>
                <a:latin typeface="Trebuchet MS"/>
                <a:cs typeface="Trebuchet MS"/>
              </a:rPr>
              <a:t> approach</a:t>
            </a:r>
            <a:r>
              <a:rPr sz="1350" spc="15" dirty="0">
                <a:solidFill>
                  <a:srgbClr val="433728"/>
                </a:solidFill>
                <a:latin typeface="Trebuchet MS"/>
                <a:cs typeface="Trebuchet MS"/>
              </a:rPr>
              <a:t> </a:t>
            </a:r>
            <a:r>
              <a:rPr sz="1350" spc="55" dirty="0">
                <a:solidFill>
                  <a:srgbClr val="433728"/>
                </a:solidFill>
                <a:latin typeface="Trebuchet MS"/>
                <a:cs typeface="Trebuchet MS"/>
              </a:rPr>
              <a:t>ensures</a:t>
            </a:r>
            <a:r>
              <a:rPr sz="1350" spc="10" dirty="0">
                <a:solidFill>
                  <a:srgbClr val="433728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33728"/>
                </a:solidFill>
                <a:latin typeface="Trebuchet MS"/>
                <a:cs typeface="Trebuchet MS"/>
              </a:rPr>
              <a:t>that</a:t>
            </a:r>
            <a:r>
              <a:rPr sz="1350" spc="15" dirty="0">
                <a:solidFill>
                  <a:srgbClr val="433728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33728"/>
                </a:solidFill>
                <a:latin typeface="Trebuchet MS"/>
                <a:cs typeface="Trebuchet MS"/>
              </a:rPr>
              <a:t>different</a:t>
            </a:r>
            <a:r>
              <a:rPr sz="1350" spc="10" dirty="0">
                <a:solidFill>
                  <a:srgbClr val="433728"/>
                </a:solidFill>
                <a:latin typeface="Trebuchet MS"/>
                <a:cs typeface="Trebuchet MS"/>
              </a:rPr>
              <a:t> regions </a:t>
            </a:r>
            <a:r>
              <a:rPr sz="1350" spc="-25" dirty="0">
                <a:solidFill>
                  <a:srgbClr val="433728"/>
                </a:solidFill>
                <a:latin typeface="Trebuchet MS"/>
                <a:cs typeface="Trebuchet MS"/>
              </a:rPr>
              <a:t>of </a:t>
            </a:r>
            <a:r>
              <a:rPr sz="1350" dirty="0">
                <a:solidFill>
                  <a:srgbClr val="433728"/>
                </a:solidFill>
                <a:latin typeface="Trebuchet MS"/>
                <a:cs typeface="Trebuchet MS"/>
              </a:rPr>
              <a:t>the</a:t>
            </a:r>
            <a:r>
              <a:rPr sz="1350" spc="15" dirty="0">
                <a:solidFill>
                  <a:srgbClr val="433728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33728"/>
                </a:solidFill>
                <a:latin typeface="Trebuchet MS"/>
                <a:cs typeface="Trebuchet MS"/>
              </a:rPr>
              <a:t>image</a:t>
            </a:r>
            <a:r>
              <a:rPr sz="1350" spc="15" dirty="0">
                <a:solidFill>
                  <a:srgbClr val="433728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33728"/>
                </a:solidFill>
                <a:latin typeface="Trebuchet MS"/>
                <a:cs typeface="Trebuchet MS"/>
              </a:rPr>
              <a:t>are</a:t>
            </a:r>
            <a:r>
              <a:rPr sz="1350" spc="20" dirty="0">
                <a:solidFill>
                  <a:srgbClr val="433728"/>
                </a:solidFill>
                <a:latin typeface="Trebuchet MS"/>
                <a:cs typeface="Trebuchet MS"/>
              </a:rPr>
              <a:t> </a:t>
            </a:r>
            <a:r>
              <a:rPr sz="1350" spc="50" dirty="0">
                <a:solidFill>
                  <a:srgbClr val="433728"/>
                </a:solidFill>
                <a:latin typeface="Trebuchet MS"/>
                <a:cs typeface="Trebuchet MS"/>
              </a:rPr>
              <a:t>enhanced</a:t>
            </a:r>
            <a:r>
              <a:rPr sz="1350" spc="15" dirty="0">
                <a:solidFill>
                  <a:srgbClr val="433728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433728"/>
                </a:solidFill>
                <a:latin typeface="Trebuchet MS"/>
                <a:cs typeface="Trebuchet MS"/>
              </a:rPr>
              <a:t>appropriately.</a:t>
            </a:r>
            <a:endParaRPr sz="1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815975"/>
            <a:ext cx="582041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-30" dirty="0"/>
              <a:t>Practical</a:t>
            </a:r>
            <a:r>
              <a:rPr sz="3350" spc="-150" dirty="0"/>
              <a:t> </a:t>
            </a:r>
            <a:r>
              <a:rPr sz="3350" spc="-10" dirty="0"/>
              <a:t>Applications</a:t>
            </a:r>
            <a:r>
              <a:rPr sz="3350" spc="-155" dirty="0"/>
              <a:t> </a:t>
            </a:r>
            <a:r>
              <a:rPr sz="3350" dirty="0"/>
              <a:t>of</a:t>
            </a:r>
            <a:r>
              <a:rPr sz="3350" spc="-155" dirty="0"/>
              <a:t> </a:t>
            </a:r>
            <a:r>
              <a:rPr sz="3350" spc="-400" dirty="0"/>
              <a:t>CLAHE</a:t>
            </a:r>
            <a:endParaRPr sz="3350"/>
          </a:p>
        </p:txBody>
      </p:sp>
      <p:grpSp>
        <p:nvGrpSpPr>
          <p:cNvPr id="3" name="object 3"/>
          <p:cNvGrpSpPr/>
          <p:nvPr/>
        </p:nvGrpSpPr>
        <p:grpSpPr>
          <a:xfrm>
            <a:off x="2309177" y="1718627"/>
            <a:ext cx="1699260" cy="1273175"/>
            <a:chOff x="2309177" y="1718627"/>
            <a:chExt cx="1699260" cy="1273175"/>
          </a:xfrm>
        </p:grpSpPr>
        <p:sp>
          <p:nvSpPr>
            <p:cNvPr id="4" name="object 4"/>
            <p:cNvSpPr/>
            <p:nvPr/>
          </p:nvSpPr>
          <p:spPr>
            <a:xfrm>
              <a:off x="2314574" y="1724024"/>
              <a:ext cx="1688464" cy="1262380"/>
            </a:xfrm>
            <a:custGeom>
              <a:avLst/>
              <a:gdLst/>
              <a:ahLst/>
              <a:cxnLst/>
              <a:rect l="l" t="t" r="r" b="b"/>
              <a:pathLst>
                <a:path w="1688464" h="1262380">
                  <a:moveTo>
                    <a:pt x="843927" y="0"/>
                  </a:moveTo>
                  <a:lnTo>
                    <a:pt x="0" y="1262214"/>
                  </a:lnTo>
                  <a:lnTo>
                    <a:pt x="1687855" y="1262214"/>
                  </a:lnTo>
                  <a:lnTo>
                    <a:pt x="843927" y="0"/>
                  </a:lnTo>
                  <a:close/>
                </a:path>
              </a:pathLst>
            </a:custGeom>
            <a:solidFill>
              <a:srgbClr val="EBE2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14574" y="1724024"/>
              <a:ext cx="1688464" cy="1262380"/>
            </a:xfrm>
            <a:custGeom>
              <a:avLst/>
              <a:gdLst/>
              <a:ahLst/>
              <a:cxnLst/>
              <a:rect l="l" t="t" r="r" b="b"/>
              <a:pathLst>
                <a:path w="1688464" h="1262380">
                  <a:moveTo>
                    <a:pt x="843927" y="0"/>
                  </a:moveTo>
                  <a:lnTo>
                    <a:pt x="1687855" y="1262214"/>
                  </a:lnTo>
                  <a:lnTo>
                    <a:pt x="0" y="1262214"/>
                  </a:lnTo>
                  <a:lnTo>
                    <a:pt x="843927" y="0"/>
                  </a:lnTo>
                  <a:close/>
                </a:path>
              </a:pathLst>
            </a:custGeom>
            <a:ln w="10715">
              <a:solidFill>
                <a:srgbClr val="D1C8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104502" y="2354262"/>
            <a:ext cx="10604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40" dirty="0">
                <a:solidFill>
                  <a:srgbClr val="433728"/>
                </a:solidFill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60140" y="2001837"/>
            <a:ext cx="4712970" cy="645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dirty="0">
                <a:solidFill>
                  <a:srgbClr val="433728"/>
                </a:solidFill>
                <a:latin typeface="Times New Roman"/>
                <a:cs typeface="Times New Roman"/>
              </a:rPr>
              <a:t>Medical</a:t>
            </a:r>
            <a:r>
              <a:rPr sz="1650" b="1" spc="-90" dirty="0">
                <a:solidFill>
                  <a:srgbClr val="433728"/>
                </a:solidFill>
                <a:latin typeface="Times New Roman"/>
                <a:cs typeface="Times New Roman"/>
              </a:rPr>
              <a:t> </a:t>
            </a:r>
            <a:r>
              <a:rPr sz="1650" b="1" spc="-10" dirty="0">
                <a:solidFill>
                  <a:srgbClr val="433728"/>
                </a:solidFill>
                <a:latin typeface="Times New Roman"/>
                <a:cs typeface="Times New Roman"/>
              </a:rPr>
              <a:t>Imaging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350" spc="-35" dirty="0">
                <a:solidFill>
                  <a:srgbClr val="433728"/>
                </a:solidFill>
                <a:latin typeface="Lucida Sans Unicode"/>
                <a:cs typeface="Lucida Sans Unicode"/>
              </a:rPr>
              <a:t>Enhancing</a:t>
            </a:r>
            <a:r>
              <a:rPr sz="1350" spc="-5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433728"/>
                </a:solidFill>
                <a:latin typeface="Lucida Sans Unicode"/>
                <a:cs typeface="Lucida Sans Unicode"/>
              </a:rPr>
              <a:t>contrast</a:t>
            </a:r>
            <a:r>
              <a:rPr sz="1350" spc="-5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in</a:t>
            </a:r>
            <a:r>
              <a:rPr sz="1350" spc="-5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35" dirty="0">
                <a:solidFill>
                  <a:srgbClr val="433728"/>
                </a:solidFill>
                <a:latin typeface="Lucida Sans Unicode"/>
                <a:cs typeface="Lucida Sans Unicode"/>
              </a:rPr>
              <a:t>medical</a:t>
            </a:r>
            <a:r>
              <a:rPr sz="1350" spc="-5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images</a:t>
            </a:r>
            <a:r>
              <a:rPr sz="1350" spc="-55" dirty="0">
                <a:solidFill>
                  <a:srgbClr val="433728"/>
                </a:solidFill>
                <a:latin typeface="Lucida Sans Unicode"/>
                <a:cs typeface="Lucida Sans Unicode"/>
              </a:rPr>
              <a:t> like</a:t>
            </a:r>
            <a:r>
              <a:rPr sz="1350" spc="-5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105" dirty="0">
                <a:solidFill>
                  <a:srgbClr val="433728"/>
                </a:solidFill>
                <a:latin typeface="Lucida Sans Unicode"/>
                <a:cs typeface="Lucida Sans Unicode"/>
              </a:rPr>
              <a:t>X-</a:t>
            </a:r>
            <a:r>
              <a:rPr sz="1350" spc="-90" dirty="0">
                <a:solidFill>
                  <a:srgbClr val="433728"/>
                </a:solidFill>
                <a:latin typeface="Lucida Sans Unicode"/>
                <a:cs typeface="Lucida Sans Unicode"/>
              </a:rPr>
              <a:t>rays</a:t>
            </a:r>
            <a:r>
              <a:rPr sz="1350" spc="-5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20" dirty="0">
                <a:solidFill>
                  <a:srgbClr val="433728"/>
                </a:solidFill>
                <a:latin typeface="Lucida Sans Unicode"/>
                <a:cs typeface="Lucida Sans Unicode"/>
              </a:rPr>
              <a:t>and</a:t>
            </a:r>
            <a:r>
              <a:rPr sz="1350" spc="-5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433728"/>
                </a:solidFill>
                <a:latin typeface="Lucida Sans Unicode"/>
                <a:cs typeface="Lucida Sans Unicode"/>
              </a:rPr>
              <a:t>MRIs.</a:t>
            </a:r>
            <a:endParaRPr sz="1350">
              <a:latin typeface="Lucida Sans Unicode"/>
              <a:cs typeface="Lucida Sans Unicod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61452" y="3005137"/>
            <a:ext cx="9330690" cy="1291590"/>
            <a:chOff x="1461452" y="3005137"/>
            <a:chExt cx="9330690" cy="1291590"/>
          </a:xfrm>
        </p:grpSpPr>
        <p:sp>
          <p:nvSpPr>
            <p:cNvPr id="9" name="object 9"/>
            <p:cNvSpPr/>
            <p:nvPr/>
          </p:nvSpPr>
          <p:spPr>
            <a:xfrm>
              <a:off x="4048125" y="3005137"/>
              <a:ext cx="6743700" cy="9525"/>
            </a:xfrm>
            <a:custGeom>
              <a:avLst/>
              <a:gdLst/>
              <a:ahLst/>
              <a:cxnLst/>
              <a:rect l="l" t="t" r="r" b="b"/>
              <a:pathLst>
                <a:path w="6743700" h="9525">
                  <a:moveTo>
                    <a:pt x="6736804" y="0"/>
                  </a:moveTo>
                  <a:lnTo>
                    <a:pt x="6896" y="0"/>
                  </a:lnTo>
                  <a:lnTo>
                    <a:pt x="4648" y="457"/>
                  </a:lnTo>
                  <a:lnTo>
                    <a:pt x="927" y="2324"/>
                  </a:lnTo>
                  <a:lnTo>
                    <a:pt x="0" y="3454"/>
                  </a:lnTo>
                  <a:lnTo>
                    <a:pt x="0" y="4762"/>
                  </a:lnTo>
                  <a:lnTo>
                    <a:pt x="0" y="6083"/>
                  </a:lnTo>
                  <a:lnTo>
                    <a:pt x="927" y="7200"/>
                  </a:lnTo>
                  <a:lnTo>
                    <a:pt x="4648" y="9055"/>
                  </a:lnTo>
                  <a:lnTo>
                    <a:pt x="6896" y="9525"/>
                  </a:lnTo>
                  <a:lnTo>
                    <a:pt x="6736804" y="9525"/>
                  </a:lnTo>
                  <a:lnTo>
                    <a:pt x="6739051" y="9055"/>
                  </a:lnTo>
                  <a:lnTo>
                    <a:pt x="6742773" y="7200"/>
                  </a:lnTo>
                  <a:lnTo>
                    <a:pt x="6743700" y="6083"/>
                  </a:lnTo>
                  <a:lnTo>
                    <a:pt x="6743700" y="3454"/>
                  </a:lnTo>
                  <a:lnTo>
                    <a:pt x="6742773" y="2324"/>
                  </a:lnTo>
                  <a:lnTo>
                    <a:pt x="6739051" y="457"/>
                  </a:lnTo>
                  <a:lnTo>
                    <a:pt x="6736804" y="0"/>
                  </a:lnTo>
                  <a:close/>
                </a:path>
              </a:pathLst>
            </a:custGeom>
            <a:solidFill>
              <a:srgbClr val="D1C8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6850" y="3028949"/>
              <a:ext cx="3376295" cy="1262380"/>
            </a:xfrm>
            <a:custGeom>
              <a:avLst/>
              <a:gdLst/>
              <a:ahLst/>
              <a:cxnLst/>
              <a:rect l="l" t="t" r="r" b="b"/>
              <a:pathLst>
                <a:path w="3376295" h="1262379">
                  <a:moveTo>
                    <a:pt x="2540317" y="0"/>
                  </a:moveTo>
                  <a:lnTo>
                    <a:pt x="835406" y="0"/>
                  </a:lnTo>
                  <a:lnTo>
                    <a:pt x="0" y="1262214"/>
                  </a:lnTo>
                  <a:lnTo>
                    <a:pt x="3375723" y="1262214"/>
                  </a:lnTo>
                  <a:lnTo>
                    <a:pt x="2540317" y="0"/>
                  </a:lnTo>
                  <a:close/>
                </a:path>
              </a:pathLst>
            </a:custGeom>
            <a:solidFill>
              <a:srgbClr val="EBE2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66850" y="3028949"/>
              <a:ext cx="3376295" cy="1262380"/>
            </a:xfrm>
            <a:custGeom>
              <a:avLst/>
              <a:gdLst/>
              <a:ahLst/>
              <a:cxnLst/>
              <a:rect l="l" t="t" r="r" b="b"/>
              <a:pathLst>
                <a:path w="3376295" h="1262379">
                  <a:moveTo>
                    <a:pt x="835406" y="0"/>
                  </a:moveTo>
                  <a:lnTo>
                    <a:pt x="2540317" y="0"/>
                  </a:lnTo>
                  <a:lnTo>
                    <a:pt x="3375723" y="1262214"/>
                  </a:lnTo>
                  <a:lnTo>
                    <a:pt x="0" y="1262214"/>
                  </a:lnTo>
                  <a:lnTo>
                    <a:pt x="835406" y="0"/>
                  </a:lnTo>
                  <a:close/>
                </a:path>
              </a:pathLst>
            </a:custGeom>
            <a:ln w="10715">
              <a:solidFill>
                <a:srgbClr val="D1C8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089922" y="3497262"/>
            <a:ext cx="13525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50" dirty="0">
                <a:solidFill>
                  <a:srgbClr val="433728"/>
                </a:solidFill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04003" y="3173412"/>
            <a:ext cx="5061585" cy="9220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433728"/>
                </a:solidFill>
                <a:latin typeface="Times New Roman"/>
                <a:cs typeface="Times New Roman"/>
              </a:rPr>
              <a:t>Surveillance</a:t>
            </a: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34300"/>
              </a:lnSpc>
              <a:spcBef>
                <a:spcPts val="690"/>
              </a:spcBef>
            </a:pPr>
            <a:r>
              <a:rPr sz="1350" spc="-35" dirty="0">
                <a:solidFill>
                  <a:srgbClr val="433728"/>
                </a:solidFill>
                <a:latin typeface="Lucida Sans Unicode"/>
                <a:cs typeface="Lucida Sans Unicode"/>
              </a:rPr>
              <a:t>Improving</a:t>
            </a:r>
            <a:r>
              <a:rPr sz="1350" spc="-45" dirty="0">
                <a:solidFill>
                  <a:srgbClr val="433728"/>
                </a:solidFill>
                <a:latin typeface="Lucida Sans Unicode"/>
                <a:cs typeface="Lucida Sans Unicode"/>
              </a:rPr>
              <a:t> visibility </a:t>
            </a:r>
            <a:r>
              <a:rPr sz="135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in </a:t>
            </a:r>
            <a:r>
              <a:rPr sz="1350" spc="-95" dirty="0">
                <a:solidFill>
                  <a:srgbClr val="433728"/>
                </a:solidFill>
                <a:latin typeface="Lucida Sans Unicode"/>
                <a:cs typeface="Lucida Sans Unicode"/>
              </a:rPr>
              <a:t>low-</a:t>
            </a:r>
            <a:r>
              <a:rPr sz="1350" spc="-70" dirty="0">
                <a:solidFill>
                  <a:srgbClr val="433728"/>
                </a:solidFill>
                <a:latin typeface="Lucida Sans Unicode"/>
                <a:cs typeface="Lucida Sans Unicode"/>
              </a:rPr>
              <a:t>light</a:t>
            </a:r>
            <a:r>
              <a:rPr sz="1350" spc="-4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433728"/>
                </a:solidFill>
                <a:latin typeface="Lucida Sans Unicode"/>
                <a:cs typeface="Lucida Sans Unicode"/>
              </a:rPr>
              <a:t>security</a:t>
            </a:r>
            <a:r>
              <a:rPr sz="1350" spc="-4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footage, </a:t>
            </a:r>
            <a:r>
              <a:rPr sz="1350" spc="-45" dirty="0">
                <a:solidFill>
                  <a:srgbClr val="433728"/>
                </a:solidFill>
                <a:latin typeface="Lucida Sans Unicode"/>
                <a:cs typeface="Lucida Sans Unicode"/>
              </a:rPr>
              <a:t>aiding </a:t>
            </a:r>
            <a:r>
              <a:rPr sz="135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in </a:t>
            </a:r>
            <a:r>
              <a:rPr sz="1350" spc="-10" dirty="0">
                <a:solidFill>
                  <a:srgbClr val="433728"/>
                </a:solidFill>
                <a:latin typeface="Lucida Sans Unicode"/>
                <a:cs typeface="Lucida Sans Unicode"/>
              </a:rPr>
              <a:t>object identification.</a:t>
            </a:r>
            <a:endParaRPr sz="1350">
              <a:latin typeface="Lucida Sans Unicode"/>
              <a:cs typeface="Lucida Sans Unicode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3292" y="4310062"/>
            <a:ext cx="10159365" cy="1291590"/>
            <a:chOff x="623292" y="4310062"/>
            <a:chExt cx="10159365" cy="1291590"/>
          </a:xfrm>
        </p:grpSpPr>
        <p:sp>
          <p:nvSpPr>
            <p:cNvPr id="15" name="object 15"/>
            <p:cNvSpPr/>
            <p:nvPr/>
          </p:nvSpPr>
          <p:spPr>
            <a:xfrm>
              <a:off x="4886325" y="4310062"/>
              <a:ext cx="5895975" cy="9525"/>
            </a:xfrm>
            <a:custGeom>
              <a:avLst/>
              <a:gdLst/>
              <a:ahLst/>
              <a:cxnLst/>
              <a:rect l="l" t="t" r="r" b="b"/>
              <a:pathLst>
                <a:path w="5895975" h="9525">
                  <a:moveTo>
                    <a:pt x="5889078" y="0"/>
                  </a:moveTo>
                  <a:lnTo>
                    <a:pt x="6896" y="0"/>
                  </a:lnTo>
                  <a:lnTo>
                    <a:pt x="4648" y="457"/>
                  </a:lnTo>
                  <a:lnTo>
                    <a:pt x="927" y="2324"/>
                  </a:lnTo>
                  <a:lnTo>
                    <a:pt x="0" y="3454"/>
                  </a:lnTo>
                  <a:lnTo>
                    <a:pt x="0" y="4762"/>
                  </a:lnTo>
                  <a:lnTo>
                    <a:pt x="0" y="6083"/>
                  </a:lnTo>
                  <a:lnTo>
                    <a:pt x="927" y="7200"/>
                  </a:lnTo>
                  <a:lnTo>
                    <a:pt x="4648" y="9055"/>
                  </a:lnTo>
                  <a:lnTo>
                    <a:pt x="6896" y="9525"/>
                  </a:lnTo>
                  <a:lnTo>
                    <a:pt x="5889078" y="9525"/>
                  </a:lnTo>
                  <a:lnTo>
                    <a:pt x="5891326" y="9055"/>
                  </a:lnTo>
                  <a:lnTo>
                    <a:pt x="5895047" y="7200"/>
                  </a:lnTo>
                  <a:lnTo>
                    <a:pt x="5895975" y="6083"/>
                  </a:lnTo>
                  <a:lnTo>
                    <a:pt x="5895975" y="3454"/>
                  </a:lnTo>
                  <a:lnTo>
                    <a:pt x="5895047" y="2324"/>
                  </a:lnTo>
                  <a:lnTo>
                    <a:pt x="5891326" y="457"/>
                  </a:lnTo>
                  <a:lnTo>
                    <a:pt x="5889078" y="0"/>
                  </a:lnTo>
                  <a:close/>
                </a:path>
              </a:pathLst>
            </a:custGeom>
            <a:solidFill>
              <a:srgbClr val="D1C8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8650" y="4333875"/>
              <a:ext cx="5064125" cy="1262380"/>
            </a:xfrm>
            <a:custGeom>
              <a:avLst/>
              <a:gdLst/>
              <a:ahLst/>
              <a:cxnLst/>
              <a:rect l="l" t="t" r="r" b="b"/>
              <a:pathLst>
                <a:path w="5064125" h="1262379">
                  <a:moveTo>
                    <a:pt x="4236821" y="0"/>
                  </a:moveTo>
                  <a:lnTo>
                    <a:pt x="826909" y="0"/>
                  </a:lnTo>
                  <a:lnTo>
                    <a:pt x="0" y="1262212"/>
                  </a:lnTo>
                  <a:lnTo>
                    <a:pt x="5063731" y="1262212"/>
                  </a:lnTo>
                  <a:lnTo>
                    <a:pt x="4236821" y="0"/>
                  </a:lnTo>
                  <a:close/>
                </a:path>
              </a:pathLst>
            </a:custGeom>
            <a:solidFill>
              <a:srgbClr val="EBE2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8650" y="4333875"/>
              <a:ext cx="5064125" cy="1262380"/>
            </a:xfrm>
            <a:custGeom>
              <a:avLst/>
              <a:gdLst/>
              <a:ahLst/>
              <a:cxnLst/>
              <a:rect l="l" t="t" r="r" b="b"/>
              <a:pathLst>
                <a:path w="5064125" h="1262379">
                  <a:moveTo>
                    <a:pt x="826909" y="0"/>
                  </a:moveTo>
                  <a:lnTo>
                    <a:pt x="4236821" y="0"/>
                  </a:lnTo>
                  <a:lnTo>
                    <a:pt x="5063731" y="1262212"/>
                  </a:lnTo>
                  <a:lnTo>
                    <a:pt x="0" y="1262212"/>
                  </a:lnTo>
                  <a:lnTo>
                    <a:pt x="826909" y="0"/>
                  </a:lnTo>
                  <a:close/>
                </a:path>
              </a:pathLst>
            </a:custGeom>
            <a:ln w="10715">
              <a:solidFill>
                <a:srgbClr val="D1C8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92157" y="4802187"/>
            <a:ext cx="13017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50" dirty="0">
                <a:solidFill>
                  <a:srgbClr val="433728"/>
                </a:solidFill>
                <a:latin typeface="Times New Roman"/>
                <a:cs typeface="Times New Roman"/>
              </a:rPr>
              <a:t>3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48006" y="4478337"/>
            <a:ext cx="4721860" cy="9220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dirty="0">
                <a:solidFill>
                  <a:srgbClr val="433728"/>
                </a:solidFill>
                <a:latin typeface="Times New Roman"/>
                <a:cs typeface="Times New Roman"/>
              </a:rPr>
              <a:t>Satellite</a:t>
            </a:r>
            <a:r>
              <a:rPr sz="1650" b="1" spc="45" dirty="0">
                <a:solidFill>
                  <a:srgbClr val="433728"/>
                </a:solidFill>
                <a:latin typeface="Times New Roman"/>
                <a:cs typeface="Times New Roman"/>
              </a:rPr>
              <a:t> </a:t>
            </a:r>
            <a:r>
              <a:rPr sz="1650" b="1" spc="-10" dirty="0">
                <a:solidFill>
                  <a:srgbClr val="433728"/>
                </a:solidFill>
                <a:latin typeface="Times New Roman"/>
                <a:cs typeface="Times New Roman"/>
              </a:rPr>
              <a:t>Imagery</a:t>
            </a: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34300"/>
              </a:lnSpc>
              <a:spcBef>
                <a:spcPts val="690"/>
              </a:spcBef>
            </a:pPr>
            <a:r>
              <a:rPr sz="1350" spc="-35" dirty="0">
                <a:solidFill>
                  <a:srgbClr val="433728"/>
                </a:solidFill>
                <a:latin typeface="Lucida Sans Unicode"/>
                <a:cs typeface="Lucida Sans Unicode"/>
              </a:rPr>
              <a:t>Enhancing</a:t>
            </a:r>
            <a:r>
              <a:rPr sz="1350" spc="-5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20" dirty="0">
                <a:solidFill>
                  <a:srgbClr val="433728"/>
                </a:solidFill>
                <a:latin typeface="Lucida Sans Unicode"/>
                <a:cs typeface="Lucida Sans Unicode"/>
              </a:rPr>
              <a:t>features</a:t>
            </a:r>
            <a:r>
              <a:rPr sz="1350" spc="-4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in</a:t>
            </a:r>
            <a:r>
              <a:rPr sz="1350" spc="-4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35" dirty="0">
                <a:solidFill>
                  <a:srgbClr val="433728"/>
                </a:solidFill>
                <a:latin typeface="Lucida Sans Unicode"/>
                <a:cs typeface="Lucida Sans Unicode"/>
              </a:rPr>
              <a:t>satellite</a:t>
            </a:r>
            <a:r>
              <a:rPr sz="1350" spc="-4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images</a:t>
            </a:r>
            <a:r>
              <a:rPr sz="1350" spc="-4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25" dirty="0">
                <a:solidFill>
                  <a:srgbClr val="433728"/>
                </a:solidFill>
                <a:latin typeface="Lucida Sans Unicode"/>
                <a:cs typeface="Lucida Sans Unicode"/>
              </a:rPr>
              <a:t>for</a:t>
            </a:r>
            <a:r>
              <a:rPr sz="1350" spc="-4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65" dirty="0">
                <a:solidFill>
                  <a:srgbClr val="433728"/>
                </a:solidFill>
                <a:latin typeface="Lucida Sans Unicode"/>
                <a:cs typeface="Lucida Sans Unicode"/>
              </a:rPr>
              <a:t>land-</a:t>
            </a:r>
            <a:r>
              <a:rPr sz="1350" spc="-70" dirty="0">
                <a:solidFill>
                  <a:srgbClr val="433728"/>
                </a:solidFill>
                <a:latin typeface="Lucida Sans Unicode"/>
                <a:cs typeface="Lucida Sans Unicode"/>
              </a:rPr>
              <a:t>use</a:t>
            </a:r>
            <a:r>
              <a:rPr sz="1350" spc="-4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433728"/>
                </a:solidFill>
                <a:latin typeface="Lucida Sans Unicode"/>
                <a:cs typeface="Lucida Sans Unicode"/>
              </a:rPr>
              <a:t>analysis </a:t>
            </a:r>
            <a:r>
              <a:rPr sz="1350" spc="-20" dirty="0">
                <a:solidFill>
                  <a:srgbClr val="433728"/>
                </a:solidFill>
                <a:latin typeface="Lucida Sans Unicode"/>
                <a:cs typeface="Lucida Sans Unicode"/>
              </a:rPr>
              <a:t>and</a:t>
            </a:r>
            <a:r>
              <a:rPr sz="1350" spc="-40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25" dirty="0">
                <a:solidFill>
                  <a:srgbClr val="433728"/>
                </a:solidFill>
                <a:latin typeface="Lucida Sans Unicode"/>
                <a:cs typeface="Lucida Sans Unicode"/>
              </a:rPr>
              <a:t>environmental</a:t>
            </a:r>
            <a:r>
              <a:rPr sz="1350" spc="-35" dirty="0">
                <a:solidFill>
                  <a:srgbClr val="433728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433728"/>
                </a:solidFill>
                <a:latin typeface="Lucida Sans Unicode"/>
                <a:cs typeface="Lucida Sans Unicode"/>
              </a:rPr>
              <a:t>monitoring.</a:t>
            </a:r>
            <a:endParaRPr sz="13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05BA7E-D3F8-6A05-9D65-7E1D54E12C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1500" y="1957356"/>
            <a:ext cx="4972050" cy="330365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63E6200-A7AF-D367-FD46-11D0191E4DE4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/>
          <a:stretch>
            <a:fillRect/>
          </a:stretch>
        </p:blipFill>
        <p:spPr>
          <a:xfrm>
            <a:off x="5886450" y="1957356"/>
            <a:ext cx="4972050" cy="3303651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1B998C2-38F8-4A38-B89C-C8CC4133B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04" y="906896"/>
            <a:ext cx="10221191" cy="423193"/>
          </a:xfrm>
        </p:spPr>
        <p:txBody>
          <a:bodyPr/>
          <a:lstStyle/>
          <a:p>
            <a:r>
              <a:rPr lang="en-IN" dirty="0"/>
              <a:t>                    Before                                                    After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56294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526</Words>
  <Application>Microsoft Office PowerPoint</Application>
  <PresentationFormat>Custom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Lucida Sans Unicode</vt:lpstr>
      <vt:lpstr>Tahoma</vt:lpstr>
      <vt:lpstr>Times New Roman</vt:lpstr>
      <vt:lpstr>Trebuchet MS</vt:lpstr>
      <vt:lpstr>Verdana</vt:lpstr>
      <vt:lpstr>Office Theme</vt:lpstr>
      <vt:lpstr>Image Enhancement and CLAHE Algorithm</vt:lpstr>
      <vt:lpstr>Understanding Image Enhancement</vt:lpstr>
      <vt:lpstr>The Need for Image Enhancement</vt:lpstr>
      <vt:lpstr>Principles of Image Enhancement</vt:lpstr>
      <vt:lpstr>Introduction to CLAHE Algorithm</vt:lpstr>
      <vt:lpstr>How CLAHE Works</vt:lpstr>
      <vt:lpstr>Advantages of CLAHE</vt:lpstr>
      <vt:lpstr>Practical Applications of CLAHE</vt:lpstr>
      <vt:lpstr>                    Before                                                    After                     </vt:lpstr>
      <vt:lpstr>                 Before                                                       After                     </vt:lpstr>
      <vt:lpstr>       Before                                                       After                     </vt:lpstr>
      <vt:lpstr>Conclusion and 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tarun bombalekar</cp:lastModifiedBy>
  <cp:revision>4</cp:revision>
  <dcterms:modified xsi:type="dcterms:W3CDTF">2024-12-12T07:12:47Z</dcterms:modified>
</cp:coreProperties>
</file>