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69" r:id="rId7"/>
    <p:sldId id="270" r:id="rId8"/>
    <p:sldId id="271" r:id="rId9"/>
    <p:sldId id="272" r:id="rId10"/>
    <p:sldId id="27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RESEARCH</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43217" y="469651"/>
            <a:ext cx="10905565" cy="535531"/>
          </a:xfrm>
        </p:spPr>
        <p:txBody>
          <a:bodyPr/>
          <a:lstStyle/>
          <a:p>
            <a:r>
              <a:rPr lang="en-US" dirty="0">
                <a:latin typeface="Times New Roman" panose="02020603050405020304" pitchFamily="18" charset="0"/>
                <a:cs typeface="Times New Roman" panose="02020603050405020304" pitchFamily="18" charset="0"/>
              </a:rPr>
              <a:t>INTERNET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58965"/>
            <a:ext cx="11214100" cy="5056109"/>
          </a:xfrm>
        </p:spPr>
        <p:txBody>
          <a:bodyPr/>
          <a:lstStyle/>
          <a:p>
            <a:r>
              <a:rPr lang="en-US" sz="1800" dirty="0">
                <a:latin typeface="Times New Roman" panose="02020603050405020304" pitchFamily="18" charset="0"/>
                <a:cs typeface="Times New Roman" panose="02020603050405020304" pitchFamily="18" charset="0"/>
              </a:rPr>
              <a:t>The internet is a global system of interconnected computer networks that use the standard Internet protocol suite (TCP/IP) to link several billion devices worldwide. It is a network of networks that consists of millions of private, public, academic, business, and government networks, of local to global scope, that are linked by a broad array of electronic, wireless and optical networking technologies. The Internet carries an extensive range of information resources and services, such as the inter-linked hypertext documents and applications of the World Wide Web (WWW), electronic mail, telephony, and file sharing. The internet has had a profound impact on human society, including the economy, culture, and education. It has revolutionized the way we communicate, learn, and work. The internet has also made it possible to create new products and services, and has opened up new markets. </a:t>
            </a:r>
          </a:p>
          <a:p>
            <a:r>
              <a:rPr lang="en-US" sz="1800" dirty="0">
                <a:latin typeface="Times New Roman" panose="02020603050405020304" pitchFamily="18" charset="0"/>
                <a:cs typeface="Times New Roman" panose="02020603050405020304" pitchFamily="18" charset="0"/>
              </a:rPr>
              <a:t>Here are some of the key uses of the internet:</a:t>
            </a:r>
          </a:p>
          <a:p>
            <a:r>
              <a:rPr lang="en-US" sz="1800" dirty="0">
                <a:latin typeface="Times New Roman" panose="02020603050405020304" pitchFamily="18" charset="0"/>
                <a:cs typeface="Times New Roman" panose="02020603050405020304" pitchFamily="18" charset="0"/>
              </a:rPr>
              <a:t> Communication: The internet allows us to communicate with people all over the world through email, social media, and instant messaging. We can also use the internet to make video calls and have online meetings.</a:t>
            </a:r>
          </a:p>
          <a:p>
            <a:r>
              <a:rPr lang="en-US" sz="1800" dirty="0">
                <a:latin typeface="Times New Roman" panose="02020603050405020304" pitchFamily="18" charset="0"/>
                <a:cs typeface="Times New Roman" panose="02020603050405020304" pitchFamily="18" charset="0"/>
              </a:rPr>
              <a:t> Education: The internet gives us access to a vast amount of educational resources, including online courses, tutorials, and articles. We can also use the internet to collaborate with other students and teachers on projects. </a:t>
            </a:r>
          </a:p>
          <a:p>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Entertainment:The</a:t>
            </a:r>
            <a:r>
              <a:rPr lang="en-US" sz="1800" dirty="0">
                <a:latin typeface="Times New Roman" panose="02020603050405020304" pitchFamily="18" charset="0"/>
                <a:cs typeface="Times New Roman" panose="02020603050405020304" pitchFamily="18" charset="0"/>
              </a:rPr>
              <a:t> internet offers a wide variety of entertainment options, such as streaming movies and TV shows, listening to music, and playing games.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8E56-1CC5-740C-E17A-EB92ADE8D4DB}"/>
              </a:ext>
            </a:extLst>
          </p:cNvPr>
          <p:cNvSpPr>
            <a:spLocks noGrp="1"/>
          </p:cNvSpPr>
          <p:nvPr>
            <p:ph type="title"/>
          </p:nvPr>
        </p:nvSpPr>
        <p:spPr>
          <a:xfrm>
            <a:off x="578224" y="458375"/>
            <a:ext cx="11080376" cy="535531"/>
          </a:xfrm>
        </p:spPr>
        <p:txBody>
          <a:bodyPr/>
          <a:lstStyle/>
          <a:p>
            <a:r>
              <a:rPr lang="en-US" dirty="0">
                <a:latin typeface="Times New Roman" panose="02020603050405020304" pitchFamily="18" charset="0"/>
                <a:cs typeface="Times New Roman" panose="02020603050405020304" pitchFamily="18" charset="0"/>
              </a:rPr>
              <a:t>URL</a:t>
            </a:r>
          </a:p>
        </p:txBody>
      </p:sp>
      <p:sp>
        <p:nvSpPr>
          <p:cNvPr id="3" name="Slide Number Placeholder 2">
            <a:extLst>
              <a:ext uri="{FF2B5EF4-FFF2-40B4-BE49-F238E27FC236}">
                <a16:creationId xmlns:a16="http://schemas.microsoft.com/office/drawing/2014/main" id="{D132D990-20B0-33D4-FBEA-DACF43F7581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E7D5898D-9E12-5757-9E5B-5836ED3BB955}"/>
              </a:ext>
            </a:extLst>
          </p:cNvPr>
          <p:cNvSpPr>
            <a:spLocks noGrp="1"/>
          </p:cNvSpPr>
          <p:nvPr>
            <p:ph type="body" sz="quarter" idx="13"/>
          </p:nvPr>
        </p:nvSpPr>
        <p:spPr>
          <a:xfrm>
            <a:off x="444500" y="1279750"/>
            <a:ext cx="11214099" cy="4905897"/>
          </a:xfrm>
        </p:spPr>
        <p:txBody>
          <a:bodyPr/>
          <a:lstStyle/>
          <a:p>
            <a:r>
              <a:rPr lang="en-US" sz="1800" dirty="0">
                <a:latin typeface="Times New Roman" panose="02020603050405020304" pitchFamily="18" charset="0"/>
                <a:cs typeface="Times New Roman" panose="02020603050405020304" pitchFamily="18" charset="0"/>
              </a:rPr>
              <a:t>A URL (Uniform Resource Locator) is a unique identifier used to locate a resource on the Internet. It is also referred to as a web address. URLs consist of multiple parts, including a protocol, domain name, and path.</a:t>
            </a:r>
          </a:p>
          <a:p>
            <a:r>
              <a:rPr lang="en-US" sz="1800" dirty="0">
                <a:latin typeface="Times New Roman" panose="02020603050405020304" pitchFamily="18" charset="0"/>
                <a:cs typeface="Times New Roman" panose="02020603050405020304" pitchFamily="18" charset="0"/>
              </a:rPr>
              <a:t>The protocol specifies the method used to access the resource. The most common protocol is HTTP (Hypertext Transfer Protocol), which is used to access web pages. Other common protocols include HTTPS (secure HTTP), FTP (File Transfer Protocol), and SMTP (Simple Mail Transfer Protocol).</a:t>
            </a:r>
          </a:p>
          <a:p>
            <a:r>
              <a:rPr lang="en-US" sz="1800" dirty="0">
                <a:latin typeface="Times New Roman" panose="02020603050405020304" pitchFamily="18" charset="0"/>
                <a:cs typeface="Times New Roman" panose="02020603050405020304" pitchFamily="18" charset="0"/>
              </a:rPr>
              <a:t>The domain name is the unique address of a website. It is typically composed of two parts: a subdomain and a top-level domain (TLD). The subdomain is the part of the domain name that comes before the dot, such as "www" or "blog". The TLD is the part of the domain name that comes after the dot, such as ".com" or ".</a:t>
            </a:r>
            <a:r>
              <a:rPr lang="en-US" sz="1800" dirty="0" err="1">
                <a:latin typeface="Times New Roman" panose="02020603050405020304" pitchFamily="18" charset="0"/>
                <a:cs typeface="Times New Roman" panose="02020603050405020304" pitchFamily="18" charset="0"/>
              </a:rPr>
              <a:t>edu</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path specifies the location of the resource within the website. For example, the path /about/ would lead to the "About" page of a website.</a:t>
            </a:r>
          </a:p>
          <a:p>
            <a:r>
              <a:rPr lang="en-US" sz="1800" dirty="0">
                <a:latin typeface="Times New Roman" panose="02020603050405020304" pitchFamily="18" charset="0"/>
                <a:cs typeface="Times New Roman" panose="02020603050405020304" pitchFamily="18" charset="0"/>
              </a:rPr>
              <a:t>Here is an example of a URL:</a:t>
            </a:r>
          </a:p>
          <a:p>
            <a:r>
              <a:rPr lang="en-US" sz="1800" dirty="0">
                <a:latin typeface="Times New Roman" panose="02020603050405020304" pitchFamily="18" charset="0"/>
                <a:cs typeface="Times New Roman" panose="02020603050405020304" pitchFamily="18" charset="0"/>
              </a:rPr>
              <a:t>https://www.example.com/about/This URL breaks down as follows:* Protocol: https* Domain name: example.com Path: /about/URLs can also be used to identify other types of resources, such as images, videos, and documents. </a:t>
            </a:r>
          </a:p>
        </p:txBody>
      </p:sp>
    </p:spTree>
    <p:extLst>
      <p:ext uri="{BB962C8B-B14F-4D97-AF65-F5344CB8AC3E}">
        <p14:creationId xmlns:p14="http://schemas.microsoft.com/office/powerpoint/2010/main" val="391003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826D-3A94-AE7D-0074-B7A98188C4F0}"/>
              </a:ext>
            </a:extLst>
          </p:cNvPr>
          <p:cNvSpPr>
            <a:spLocks noGrp="1"/>
          </p:cNvSpPr>
          <p:nvPr>
            <p:ph type="title"/>
          </p:nvPr>
        </p:nvSpPr>
        <p:spPr>
          <a:xfrm>
            <a:off x="551328" y="368113"/>
            <a:ext cx="11107271" cy="535531"/>
          </a:xfrm>
        </p:spPr>
        <p:txBody>
          <a:bodyPr/>
          <a:lstStyle/>
          <a:p>
            <a:r>
              <a:rPr lang="en-US" dirty="0">
                <a:latin typeface="Times New Roman" panose="02020603050405020304" pitchFamily="18" charset="0"/>
                <a:cs typeface="Times New Roman" panose="02020603050405020304" pitchFamily="18" charset="0"/>
              </a:rPr>
              <a:t>FRONT-END DEVELOPMENT</a:t>
            </a:r>
          </a:p>
        </p:txBody>
      </p:sp>
      <p:sp>
        <p:nvSpPr>
          <p:cNvPr id="3" name="Slide Number Placeholder 2">
            <a:extLst>
              <a:ext uri="{FF2B5EF4-FFF2-40B4-BE49-F238E27FC236}">
                <a16:creationId xmlns:a16="http://schemas.microsoft.com/office/drawing/2014/main" id="{97EFA6E1-30B4-A6EB-7A62-394C8F61DDFF}"/>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38CDA128-13E3-B216-2AD6-A7D781962497}"/>
              </a:ext>
            </a:extLst>
          </p:cNvPr>
          <p:cNvSpPr>
            <a:spLocks noGrp="1"/>
          </p:cNvSpPr>
          <p:nvPr>
            <p:ph type="body" sz="quarter" idx="13"/>
          </p:nvPr>
        </p:nvSpPr>
        <p:spPr>
          <a:xfrm>
            <a:off x="444500" y="1141291"/>
            <a:ext cx="11214100" cy="5348596"/>
          </a:xfrm>
        </p:spPr>
        <p:txBody>
          <a:bodyPr/>
          <a:lstStyle/>
          <a:p>
            <a:r>
              <a:rPr lang="en-US" sz="1800" dirty="0">
                <a:latin typeface="Times New Roman" panose="02020603050405020304" pitchFamily="18" charset="0"/>
                <a:cs typeface="Times New Roman" panose="02020603050405020304" pitchFamily="18" charset="0"/>
              </a:rPr>
              <a:t>Front-end development is the practice of building the user interface (UI) and user experience (UX) of websites and web applications. Front-end developers use a variety of programming languages and technologies to create the visual elements and interactive features that users see and interact with.</a:t>
            </a:r>
          </a:p>
          <a:p>
            <a:r>
              <a:rPr lang="en-US" sz="1800" dirty="0">
                <a:latin typeface="Times New Roman" panose="02020603050405020304" pitchFamily="18" charset="0"/>
                <a:cs typeface="Times New Roman" panose="02020603050405020304" pitchFamily="18" charset="0"/>
              </a:rPr>
              <a:t>The most common front-end development languages are HTML, CSS, and JavaScript. HTML is used to structure the content of a web page, CSS is used to style the content, and JavaScript is used to add interactivity.</a:t>
            </a:r>
          </a:p>
          <a:p>
            <a:r>
              <a:rPr lang="en-US" sz="1800" dirty="0">
                <a:latin typeface="Times New Roman" panose="02020603050405020304" pitchFamily="18" charset="0"/>
                <a:cs typeface="Times New Roman" panose="02020603050405020304" pitchFamily="18" charset="0"/>
              </a:rPr>
              <a:t>Front-end developers also use a variety of frameworks and libraries to help them build and maintain complex web applications. Some popular front-end frameworks and libraries include React, Angular, and Vue.js.</a:t>
            </a:r>
          </a:p>
          <a:p>
            <a:r>
              <a:rPr lang="en-US" sz="1800" dirty="0">
                <a:latin typeface="Times New Roman" panose="02020603050405020304" pitchFamily="18" charset="0"/>
                <a:cs typeface="Times New Roman" panose="02020603050405020304" pitchFamily="18" charset="0"/>
              </a:rPr>
              <a:t>Front-end development is a rapidly evolving field, with new technologies and trends emerging all the time. Front-end developers need to be constantly learning new skills and staying up-to-date on the latest trends in order to be successful.</a:t>
            </a:r>
          </a:p>
          <a:p>
            <a:r>
              <a:rPr lang="en-US" sz="1800" dirty="0">
                <a:latin typeface="Times New Roman" panose="02020603050405020304" pitchFamily="18" charset="0"/>
                <a:cs typeface="Times New Roman" panose="02020603050405020304" pitchFamily="18" charset="0"/>
              </a:rPr>
              <a:t>Here are some of the key tasks of a front-end developer:</a:t>
            </a:r>
          </a:p>
          <a:p>
            <a:r>
              <a:rPr lang="en-US" sz="1800" dirty="0">
                <a:latin typeface="Times New Roman" panose="02020603050405020304" pitchFamily="18" charset="0"/>
                <a:cs typeface="Times New Roman" panose="02020603050405020304" pitchFamily="18" charset="0"/>
              </a:rPr>
              <a:t> Design and develop the user interface (UI) of websites and web applications</a:t>
            </a:r>
          </a:p>
          <a:p>
            <a:r>
              <a:rPr lang="en-US" sz="1800" dirty="0">
                <a:latin typeface="Times New Roman" panose="02020603050405020304" pitchFamily="18" charset="0"/>
                <a:cs typeface="Times New Roman" panose="02020603050405020304" pitchFamily="18" charset="0"/>
              </a:rPr>
              <a:t>Write HTML, CSS, and JavaScript code to create and implement the UI</a:t>
            </a:r>
          </a:p>
          <a:p>
            <a:r>
              <a:rPr lang="en-US" sz="1800" dirty="0">
                <a:latin typeface="Times New Roman" panose="02020603050405020304" pitchFamily="18" charset="0"/>
                <a:cs typeface="Times New Roman" panose="02020603050405020304" pitchFamily="18" charset="0"/>
              </a:rPr>
              <a:t>Use frameworks and libraries to build and maintain complex web applications </a:t>
            </a:r>
          </a:p>
          <a:p>
            <a:r>
              <a:rPr lang="en-US" sz="1800" dirty="0">
                <a:latin typeface="Times New Roman" panose="02020603050405020304" pitchFamily="18" charset="0"/>
                <a:cs typeface="Times New Roman" panose="02020603050405020304" pitchFamily="18" charset="0"/>
              </a:rPr>
              <a:t>Optimize the performance and accessibility of web pages</a:t>
            </a:r>
          </a:p>
        </p:txBody>
      </p:sp>
    </p:spTree>
    <p:extLst>
      <p:ext uri="{BB962C8B-B14F-4D97-AF65-F5344CB8AC3E}">
        <p14:creationId xmlns:p14="http://schemas.microsoft.com/office/powerpoint/2010/main" val="161942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FD07-4447-8DBD-9AAC-A89A0F64D78D}"/>
              </a:ext>
            </a:extLst>
          </p:cNvPr>
          <p:cNvSpPr>
            <a:spLocks noGrp="1"/>
          </p:cNvSpPr>
          <p:nvPr>
            <p:ph type="title"/>
          </p:nvPr>
        </p:nvSpPr>
        <p:spPr>
          <a:xfrm>
            <a:off x="564775" y="381561"/>
            <a:ext cx="11093823" cy="535531"/>
          </a:xfrm>
        </p:spPr>
        <p:txBody>
          <a:bodyPr/>
          <a:lstStyle/>
          <a:p>
            <a:r>
              <a:rPr lang="en-US" dirty="0">
                <a:latin typeface="Times New Roman" panose="02020603050405020304" pitchFamily="18" charset="0"/>
                <a:cs typeface="Times New Roman" panose="02020603050405020304" pitchFamily="18" charset="0"/>
              </a:rPr>
              <a:t>BACK-END DEVELOPER</a:t>
            </a:r>
          </a:p>
        </p:txBody>
      </p:sp>
      <p:sp>
        <p:nvSpPr>
          <p:cNvPr id="3" name="Slide Number Placeholder 2">
            <a:extLst>
              <a:ext uri="{FF2B5EF4-FFF2-40B4-BE49-F238E27FC236}">
                <a16:creationId xmlns:a16="http://schemas.microsoft.com/office/drawing/2014/main" id="{E2F80B19-907C-884D-A906-CFC778F0CF3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38E129D1-DEC9-6505-E88B-0C2E1EEFF8F2}"/>
              </a:ext>
            </a:extLst>
          </p:cNvPr>
          <p:cNvSpPr>
            <a:spLocks noGrp="1"/>
          </p:cNvSpPr>
          <p:nvPr>
            <p:ph type="body" sz="quarter" idx="13"/>
          </p:nvPr>
        </p:nvSpPr>
        <p:spPr>
          <a:xfrm>
            <a:off x="444499" y="1382378"/>
            <a:ext cx="11214099" cy="4789822"/>
          </a:xfrm>
        </p:spPr>
        <p:txBody>
          <a:bodyPr/>
          <a:lstStyle/>
          <a:p>
            <a:r>
              <a:rPr lang="en-US" sz="1800" dirty="0">
                <a:latin typeface="Times New Roman" panose="02020603050405020304" pitchFamily="18" charset="0"/>
                <a:cs typeface="Times New Roman" panose="02020603050405020304" pitchFamily="18" charset="0"/>
              </a:rPr>
              <a:t>A back-end developer is responsible for building and maintaining the server-side components of a web application. This includes the database, application logic, and APIs. Back-end developers work closely with front-end developers to ensure that the application is both functional and user-friendly.</a:t>
            </a:r>
          </a:p>
          <a:p>
            <a:r>
              <a:rPr lang="en-US" sz="1800" dirty="0">
                <a:latin typeface="Times New Roman" panose="02020603050405020304" pitchFamily="18" charset="0"/>
                <a:cs typeface="Times New Roman" panose="02020603050405020304" pitchFamily="18" charset="0"/>
              </a:rPr>
              <a:t>Back-end developers use a variety of programming languages and technologies, including:</a:t>
            </a:r>
          </a:p>
          <a:p>
            <a:r>
              <a:rPr lang="en-US" sz="1800" dirty="0">
                <a:latin typeface="Times New Roman" panose="02020603050405020304" pitchFamily="18" charset="0"/>
                <a:cs typeface="Times New Roman" panose="02020603050405020304" pitchFamily="18" charset="0"/>
              </a:rPr>
              <a:t> Programming languages: Python, Java, Ruby, PHP, Node.js, .NET </a:t>
            </a:r>
          </a:p>
          <a:p>
            <a:r>
              <a:rPr lang="en-US" sz="1800" dirty="0">
                <a:latin typeface="Times New Roman" panose="02020603050405020304" pitchFamily="18" charset="0"/>
                <a:cs typeface="Times New Roman" panose="02020603050405020304" pitchFamily="18" charset="0"/>
              </a:rPr>
              <a:t>Databases: MySQL, PostgreSQL, MongoDB, Oracle* Cloud computing platforms: AWS, Azure, GCP* APIs: REST, </a:t>
            </a:r>
            <a:r>
              <a:rPr lang="en-US" sz="1800" dirty="0" err="1">
                <a:latin typeface="Times New Roman" panose="02020603050405020304" pitchFamily="18" charset="0"/>
                <a:cs typeface="Times New Roman" panose="02020603050405020304" pitchFamily="18" charset="0"/>
              </a:rPr>
              <a:t>GraphQLBack</a:t>
            </a:r>
            <a:r>
              <a:rPr lang="en-US" sz="1800" dirty="0">
                <a:latin typeface="Times New Roman" panose="02020603050405020304" pitchFamily="18" charset="0"/>
                <a:cs typeface="Times New Roman" panose="02020603050405020304" pitchFamily="18" charset="0"/>
              </a:rPr>
              <a:t>-end developers also need to have a good understanding of system administration and networking.</a:t>
            </a:r>
          </a:p>
          <a:p>
            <a:r>
              <a:rPr lang="en-US" sz="1800" dirty="0">
                <a:latin typeface="Times New Roman" panose="02020603050405020304" pitchFamily="18" charset="0"/>
                <a:cs typeface="Times New Roman" panose="02020603050405020304" pitchFamily="18" charset="0"/>
              </a:rPr>
              <a:t>Here are some of the key tasks of a back-end developer: </a:t>
            </a:r>
          </a:p>
          <a:p>
            <a:r>
              <a:rPr lang="en-US" sz="1800" dirty="0">
                <a:latin typeface="Times New Roman" panose="02020603050405020304" pitchFamily="18" charset="0"/>
                <a:cs typeface="Times New Roman" panose="02020603050405020304" pitchFamily="18" charset="0"/>
              </a:rPr>
              <a:t>Design and develop the server-side architecture of web applications.</a:t>
            </a:r>
          </a:p>
          <a:p>
            <a:r>
              <a:rPr lang="en-US" sz="1800" dirty="0">
                <a:latin typeface="Times New Roman" panose="02020603050405020304" pitchFamily="18" charset="0"/>
                <a:cs typeface="Times New Roman" panose="02020603050405020304" pitchFamily="18" charset="0"/>
              </a:rPr>
              <a:t>Write code to implement the application logic and business rules.</a:t>
            </a:r>
          </a:p>
          <a:p>
            <a:r>
              <a:rPr lang="en-US" sz="1800" dirty="0">
                <a:latin typeface="Times New Roman" panose="02020603050405020304" pitchFamily="18" charset="0"/>
                <a:cs typeface="Times New Roman" panose="02020603050405020304" pitchFamily="18" charset="0"/>
              </a:rPr>
              <a:t>Create and maintain databases to store and manage data</a:t>
            </a:r>
          </a:p>
          <a:p>
            <a:r>
              <a:rPr lang="en-US" sz="1800" dirty="0">
                <a:latin typeface="Times New Roman" panose="02020603050405020304" pitchFamily="18" charset="0"/>
                <a:cs typeface="Times New Roman" panose="02020603050405020304" pitchFamily="18" charset="0"/>
              </a:rPr>
              <a:t>Develop APIs to allow front-end developers to access data and functionality.</a:t>
            </a:r>
          </a:p>
          <a:p>
            <a:r>
              <a:rPr lang="en-US" sz="1800" dirty="0">
                <a:latin typeface="Times New Roman" panose="02020603050405020304" pitchFamily="18" charset="0"/>
                <a:cs typeface="Times New Roman" panose="02020603050405020304" pitchFamily="18" charset="0"/>
              </a:rPr>
              <a:t> Optimize the performance and scalability of web applications.</a:t>
            </a:r>
          </a:p>
        </p:txBody>
      </p:sp>
    </p:spTree>
    <p:extLst>
      <p:ext uri="{BB962C8B-B14F-4D97-AF65-F5344CB8AC3E}">
        <p14:creationId xmlns:p14="http://schemas.microsoft.com/office/powerpoint/2010/main" val="6645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58AB-D160-8E48-78B7-357D2A9CED8E}"/>
              </a:ext>
            </a:extLst>
          </p:cNvPr>
          <p:cNvSpPr>
            <a:spLocks noGrp="1"/>
          </p:cNvSpPr>
          <p:nvPr>
            <p:ph type="title"/>
          </p:nvPr>
        </p:nvSpPr>
        <p:spPr>
          <a:xfrm>
            <a:off x="591670" y="421902"/>
            <a:ext cx="11066929" cy="535531"/>
          </a:xfrm>
        </p:spPr>
        <p:txBody>
          <a:bodyPr/>
          <a:lstStyle/>
          <a:p>
            <a:r>
              <a:rPr lang="en-US" dirty="0">
                <a:latin typeface="Times New Roman" panose="02020603050405020304" pitchFamily="18" charset="0"/>
                <a:cs typeface="Times New Roman" panose="02020603050405020304" pitchFamily="18" charset="0"/>
              </a:rPr>
              <a:t>FULL-STACK DEVELOPER</a:t>
            </a:r>
          </a:p>
        </p:txBody>
      </p:sp>
      <p:sp>
        <p:nvSpPr>
          <p:cNvPr id="3" name="Slide Number Placeholder 2">
            <a:extLst>
              <a:ext uri="{FF2B5EF4-FFF2-40B4-BE49-F238E27FC236}">
                <a16:creationId xmlns:a16="http://schemas.microsoft.com/office/drawing/2014/main" id="{78E68292-C133-4949-1461-4F7367E9709F}"/>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689A1933-9AFA-2E08-9A2A-7A3A4574C498}"/>
              </a:ext>
            </a:extLst>
          </p:cNvPr>
          <p:cNvSpPr>
            <a:spLocks noGrp="1"/>
          </p:cNvSpPr>
          <p:nvPr>
            <p:ph type="body" sz="quarter" idx="13"/>
          </p:nvPr>
        </p:nvSpPr>
        <p:spPr>
          <a:xfrm>
            <a:off x="444500" y="1169905"/>
            <a:ext cx="11214100" cy="5145170"/>
          </a:xfrm>
        </p:spPr>
        <p:txBody>
          <a:bodyPr/>
          <a:lstStyle/>
          <a:p>
            <a:r>
              <a:rPr lang="en-US" sz="1800" dirty="0">
                <a:latin typeface="Times New Roman" panose="02020603050405020304" pitchFamily="18" charset="0"/>
                <a:cs typeface="Times New Roman" panose="02020603050405020304" pitchFamily="18" charset="0"/>
              </a:rPr>
              <a:t>A full-stack developer is someone who has the skills and knowledge to develop both the front-end and back-end of a web application. This means that they can design, develop, and maintain the user interface, user experience, server-side logic, and database.</a:t>
            </a:r>
          </a:p>
          <a:p>
            <a:r>
              <a:rPr lang="en-US" sz="1800" dirty="0">
                <a:latin typeface="Times New Roman" panose="02020603050405020304" pitchFamily="18" charset="0"/>
                <a:cs typeface="Times New Roman" panose="02020603050405020304" pitchFamily="18" charset="0"/>
              </a:rPr>
              <a:t>Full-stack developers are in high demand, as businesses of all sizes need to create and maintain high-quality web applications. Full-stack developers are typically paid well, and they have the opportunity to work on a variety of projects.</a:t>
            </a:r>
          </a:p>
          <a:p>
            <a:r>
              <a:rPr lang="en-US" sz="1800" dirty="0">
                <a:latin typeface="Times New Roman" panose="02020603050405020304" pitchFamily="18" charset="0"/>
                <a:cs typeface="Times New Roman" panose="02020603050405020304" pitchFamily="18" charset="0"/>
              </a:rPr>
              <a:t>To become a full-stack developer, you need to have a strong understanding of a variety of programming languages and technologies, including:</a:t>
            </a:r>
          </a:p>
          <a:p>
            <a:r>
              <a:rPr lang="en-US" sz="1800" b="1" dirty="0">
                <a:latin typeface="Times New Roman" panose="02020603050405020304" pitchFamily="18" charset="0"/>
                <a:cs typeface="Times New Roman" panose="02020603050405020304" pitchFamily="18" charset="0"/>
              </a:rPr>
              <a:t>Front-end development</a:t>
            </a:r>
            <a:r>
              <a:rPr lang="en-US" sz="1800" dirty="0">
                <a:latin typeface="Times New Roman" panose="02020603050405020304" pitchFamily="18" charset="0"/>
                <a:cs typeface="Times New Roman" panose="02020603050405020304" pitchFamily="18" charset="0"/>
              </a:rPr>
              <a:t>: HTML, CSS, JavaScript, React, Angular, Vue.js</a:t>
            </a:r>
          </a:p>
          <a:p>
            <a:r>
              <a:rPr lang="en-US" sz="1800" b="1" dirty="0">
                <a:latin typeface="Times New Roman" panose="02020603050405020304" pitchFamily="18" charset="0"/>
                <a:cs typeface="Times New Roman" panose="02020603050405020304" pitchFamily="18" charset="0"/>
              </a:rPr>
              <a:t>Back-end development: </a:t>
            </a:r>
            <a:r>
              <a:rPr lang="en-US" sz="1800" dirty="0">
                <a:latin typeface="Times New Roman" panose="02020603050405020304" pitchFamily="18" charset="0"/>
                <a:cs typeface="Times New Roman" panose="02020603050405020304" pitchFamily="18" charset="0"/>
              </a:rPr>
              <a:t>Python, Java, Ruby, PHP, Node.js, .NET, MySQL, PostgreSQL, MongoDB, Oracle, AWS, Azure, GCP, REST, </a:t>
            </a:r>
            <a:r>
              <a:rPr lang="en-US" sz="1800" dirty="0" err="1">
                <a:latin typeface="Times New Roman" panose="02020603050405020304" pitchFamily="18" charset="0"/>
                <a:cs typeface="Times New Roman" panose="02020603050405020304" pitchFamily="18" charset="0"/>
              </a:rPr>
              <a:t>GraphQL</a:t>
            </a:r>
            <a:r>
              <a:rPr lang="en-US" sz="1800"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System administration and networking</a:t>
            </a:r>
            <a:r>
              <a:rPr lang="en-US" sz="1800" dirty="0">
                <a:latin typeface="Times New Roman" panose="02020603050405020304" pitchFamily="18" charset="0"/>
                <a:cs typeface="Times New Roman" panose="02020603050405020304" pitchFamily="18" charset="0"/>
              </a:rPr>
              <a:t>: Linux, Unix, Windows, TCP/IP, HTTP, </a:t>
            </a:r>
            <a:r>
              <a:rPr lang="en-US" sz="1800" dirty="0" err="1">
                <a:latin typeface="Times New Roman" panose="02020603050405020304" pitchFamily="18" charset="0"/>
                <a:cs typeface="Times New Roman" panose="02020603050405020304" pitchFamily="18" charset="0"/>
              </a:rPr>
              <a:t>DNSIn</a:t>
            </a:r>
            <a:r>
              <a:rPr lang="en-US" sz="1800" dirty="0">
                <a:latin typeface="Times New Roman" panose="02020603050405020304" pitchFamily="18" charset="0"/>
                <a:cs typeface="Times New Roman" panose="02020603050405020304" pitchFamily="18" charset="0"/>
              </a:rPr>
              <a:t> addition to technical skills, full-stack developers also need to have good problem-solving skills and be able to work independently and as part of a team.</a:t>
            </a:r>
          </a:p>
        </p:txBody>
      </p:sp>
    </p:spTree>
    <p:extLst>
      <p:ext uri="{BB962C8B-B14F-4D97-AF65-F5344CB8AC3E}">
        <p14:creationId xmlns:p14="http://schemas.microsoft.com/office/powerpoint/2010/main" val="140316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84E4-EEAD-E4B0-6F49-E4B6BE7AE172}"/>
              </a:ext>
            </a:extLst>
          </p:cNvPr>
          <p:cNvSpPr>
            <a:spLocks noGrp="1"/>
          </p:cNvSpPr>
          <p:nvPr>
            <p:ph type="title"/>
          </p:nvPr>
        </p:nvSpPr>
        <p:spPr>
          <a:xfrm>
            <a:off x="551328" y="372519"/>
            <a:ext cx="11107269" cy="535531"/>
          </a:xfrm>
        </p:spPr>
        <p:txBody>
          <a:bodyPr/>
          <a:lstStyle/>
          <a:p>
            <a:r>
              <a:rPr lang="en-US" dirty="0">
                <a:latin typeface="Times New Roman" panose="02020603050405020304" pitchFamily="18" charset="0"/>
                <a:cs typeface="Times New Roman" panose="02020603050405020304" pitchFamily="18" charset="0"/>
              </a:rPr>
              <a:t>DATA BASE</a:t>
            </a:r>
          </a:p>
        </p:txBody>
      </p:sp>
      <p:sp>
        <p:nvSpPr>
          <p:cNvPr id="3" name="Slide Number Placeholder 2">
            <a:extLst>
              <a:ext uri="{FF2B5EF4-FFF2-40B4-BE49-F238E27FC236}">
                <a16:creationId xmlns:a16="http://schemas.microsoft.com/office/drawing/2014/main" id="{64EF6837-A363-D496-854A-96B3A1FA36A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453102D2-586E-3B75-7F73-BBF672CC5D08}"/>
              </a:ext>
            </a:extLst>
          </p:cNvPr>
          <p:cNvSpPr>
            <a:spLocks noGrp="1"/>
          </p:cNvSpPr>
          <p:nvPr>
            <p:ph type="body" sz="quarter" idx="13"/>
          </p:nvPr>
        </p:nvSpPr>
        <p:spPr>
          <a:xfrm>
            <a:off x="444498" y="1192438"/>
            <a:ext cx="11214099" cy="4838248"/>
          </a:xfrm>
        </p:spPr>
        <p:txBody>
          <a:bodyPr/>
          <a:lstStyle/>
          <a:p>
            <a:r>
              <a:rPr lang="en-US" sz="1800" dirty="0">
                <a:latin typeface="Times New Roman" panose="02020603050405020304" pitchFamily="18" charset="0"/>
                <a:cs typeface="Times New Roman" panose="02020603050405020304" pitchFamily="18" charset="0"/>
              </a:rPr>
              <a:t>A database is a structured collection of data. It is a way of storing and organizing data so that it can be easily retrieved and managed. Databases are used in a wide variety of applications, including websites, e-commerce platforms, customer relationship management (CRM) systems, and enterprise resource planning (ERP) systems.</a:t>
            </a:r>
          </a:p>
          <a:p>
            <a:r>
              <a:rPr lang="en-US" sz="1800" dirty="0">
                <a:latin typeface="Times New Roman" panose="02020603050405020304" pitchFamily="18" charset="0"/>
                <a:cs typeface="Times New Roman" panose="02020603050405020304" pitchFamily="18" charset="0"/>
              </a:rPr>
              <a:t>There are two main types of databases: relational databases and non-relational databases. Relational databases store data in tables, which are made up of rows and columns. Non-relational databases, also known as NoSQL databases, store data in a variety of different formats, such as documents, graphs, and key-value pairs.</a:t>
            </a:r>
          </a:p>
          <a:p>
            <a:r>
              <a:rPr lang="en-US" sz="1800" dirty="0">
                <a:latin typeface="Times New Roman" panose="02020603050405020304" pitchFamily="18" charset="0"/>
                <a:cs typeface="Times New Roman" panose="02020603050405020304" pitchFamily="18" charset="0"/>
              </a:rPr>
              <a:t>Some popular database management systems (DBMS) include:</a:t>
            </a:r>
          </a:p>
          <a:p>
            <a:r>
              <a:rPr lang="en-US" sz="1800" dirty="0">
                <a:latin typeface="Times New Roman" panose="02020603050405020304" pitchFamily="18" charset="0"/>
                <a:cs typeface="Times New Roman" panose="02020603050405020304" pitchFamily="18" charset="0"/>
              </a:rPr>
              <a:t> MySQL ,PostgreSQL , MongoDB ,Oracle Database Microsoft SQL Server .</a:t>
            </a:r>
          </a:p>
          <a:p>
            <a:r>
              <a:rPr lang="en-US" sz="1800" dirty="0">
                <a:latin typeface="Times New Roman" panose="02020603050405020304" pitchFamily="18" charset="0"/>
                <a:cs typeface="Times New Roman" panose="02020603050405020304" pitchFamily="18" charset="0"/>
              </a:rPr>
              <a:t>DBMSs provide a variety of features for managing databases, such as creating and deleting tables, adding and updating data, and querying data.</a:t>
            </a:r>
          </a:p>
          <a:p>
            <a:r>
              <a:rPr lang="en-US" sz="1800" dirty="0">
                <a:latin typeface="Times New Roman" panose="02020603050405020304" pitchFamily="18" charset="0"/>
                <a:cs typeface="Times New Roman" panose="02020603050405020304" pitchFamily="18" charset="0"/>
              </a:rPr>
              <a:t>Here are some of the benefits of using a database: </a:t>
            </a:r>
          </a:p>
          <a:p>
            <a:r>
              <a:rPr lang="en-US" sz="1800" dirty="0">
                <a:latin typeface="Times New Roman" panose="02020603050405020304" pitchFamily="18" charset="0"/>
                <a:cs typeface="Times New Roman" panose="02020603050405020304" pitchFamily="18" charset="0"/>
              </a:rPr>
              <a:t>Data organization: Databases provide a way to organize data in a structured way. This makes it easy to find and retrieve specific data points</a:t>
            </a:r>
          </a:p>
          <a:p>
            <a:r>
              <a:rPr lang="en-US" sz="1800" dirty="0">
                <a:latin typeface="Times New Roman" panose="02020603050405020304" pitchFamily="18" charset="0"/>
                <a:cs typeface="Times New Roman" panose="02020603050405020304" pitchFamily="18" charset="0"/>
              </a:rPr>
              <a:t>Data security: Databases provide a way to secure data from unauthorized access and modification.</a:t>
            </a:r>
          </a:p>
        </p:txBody>
      </p:sp>
    </p:spTree>
    <p:extLst>
      <p:ext uri="{BB962C8B-B14F-4D97-AF65-F5344CB8AC3E}">
        <p14:creationId xmlns:p14="http://schemas.microsoft.com/office/powerpoint/2010/main" val="70855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40</TotalTime>
  <Words>1410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Trade Gothic LT Pro</vt:lpstr>
      <vt:lpstr>Trebuchet MS</vt:lpstr>
      <vt:lpstr>Office Theme</vt:lpstr>
      <vt:lpstr>RESEARCH</vt:lpstr>
      <vt:lpstr>INTERNET</vt:lpstr>
      <vt:lpstr>URL</vt:lpstr>
      <vt:lpstr>FRONT-END DEVELOPMENT</vt:lpstr>
      <vt:lpstr>BACK-END DEVELOPER</vt:lpstr>
      <vt:lpstr>FULL-STACK DEVELOPER</vt:lpstr>
      <vt:lpstr>DATA BASE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dc:title>
  <dc:creator>19P71A0484 - BABIREDDY TARUN REDDY</dc:creator>
  <cp:lastModifiedBy>19P71A0484 - BABIREDDY TARUN REDDY</cp:lastModifiedBy>
  <cp:revision>1</cp:revision>
  <dcterms:created xsi:type="dcterms:W3CDTF">2023-09-24T13:07:34Z</dcterms:created>
  <dcterms:modified xsi:type="dcterms:W3CDTF">2023-09-24T13:48:15Z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