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4" r:id="rId6"/>
    <p:sldId id="277" r:id="rId7"/>
    <p:sldId id="261" r:id="rId8"/>
    <p:sldId id="262" r:id="rId9"/>
    <p:sldId id="289" r:id="rId10"/>
    <p:sldId id="264" r:id="rId11"/>
    <p:sldId id="258" r:id="rId12"/>
    <p:sldId id="297" r:id="rId13"/>
    <p:sldId id="278" r:id="rId14"/>
    <p:sldId id="295" r:id="rId15"/>
    <p:sldId id="266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982079"/>
            <a:ext cx="4941771" cy="1122202"/>
          </a:xfrm>
        </p:spPr>
        <p:txBody>
          <a:bodyPr/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r>
              <a:rPr lang="en-US" sz="1800" b="0" i="0" u="none" strike="noStrike" baseline="0" dirty="0">
                <a:latin typeface="Segoe UI" panose="020B0502040204020203" pitchFamily="34" charset="0"/>
              </a:rPr>
              <a:t> </a:t>
            </a: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br>
              <a:rPr lang="en-US" sz="1800" b="0" i="0" u="none" strike="noStrike" baseline="0" dirty="0">
                <a:latin typeface="Segoe UI" panose="020B0502040204020203" pitchFamily="34" charset="0"/>
              </a:rPr>
            </a:br>
            <a:r>
              <a:rPr lang="en-US" sz="2800" b="1" i="0" u="none" strike="noStrike" baseline="0" dirty="0">
                <a:solidFill>
                  <a:srgbClr val="37342E"/>
                </a:solidFill>
                <a:latin typeface="Segoe UI" panose="020B0502040204020203" pitchFamily="34" charset="0"/>
              </a:rPr>
              <a:t>Retail Analysis 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93819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Tarun</a:t>
            </a:r>
            <a:r>
              <a:rPr lang="en-US" dirty="0"/>
              <a:t> Kumar Sharma</a:t>
            </a:r>
          </a:p>
          <a:p>
            <a:r>
              <a:rPr lang="en-US" dirty="0"/>
              <a:t>      Nikhil Sharma</a:t>
            </a:r>
          </a:p>
          <a:p>
            <a:r>
              <a:rPr lang="en-US" dirty="0"/>
              <a:t>      </a:t>
            </a:r>
            <a:r>
              <a:rPr lang="en-US" dirty="0" err="1"/>
              <a:t>Monu</a:t>
            </a:r>
            <a:r>
              <a:rPr lang="en-US" dirty="0"/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72495"/>
            <a:ext cx="5431971" cy="846301"/>
          </a:xfrm>
        </p:spPr>
        <p:txBody>
          <a:bodyPr>
            <a:normAutofit/>
          </a:bodyPr>
          <a:lstStyle/>
          <a:p>
            <a:r>
              <a:rPr lang="en-US" sz="3600" dirty="0"/>
              <a:t>2021 </a:t>
            </a:r>
            <a:r>
              <a:rPr lang="en-ZA" sz="3600" dirty="0"/>
              <a:t>BUSINESS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169" y="1816509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less customers login on app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1"/>
              <a:t>LESS conversion of orders are also less in 2021.</a:t>
            </a:r>
            <a:endParaRPr lang="en-ZA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2C166-65DF-40E9-8B43-B03352A9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6425" cy="3362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D0670A-E380-4078-A15B-E48C693B1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023361"/>
            <a:ext cx="12192000" cy="28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D751-957F-4BB2-9BF6-CCD2AB3E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11" y="213125"/>
            <a:ext cx="10197296" cy="846301"/>
          </a:xfrm>
        </p:spPr>
        <p:txBody>
          <a:bodyPr/>
          <a:lstStyle/>
          <a:p>
            <a:r>
              <a:rPr lang="en-US" b="1" dirty="0"/>
              <a:t>DASHBOARD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C7BCC8-F0CB-41AD-B250-61D2193CC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9426"/>
            <a:ext cx="12280739" cy="57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1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746" y="515439"/>
            <a:ext cx="8421688" cy="1325563"/>
          </a:xfrm>
        </p:spPr>
        <p:txBody>
          <a:bodyPr>
            <a:normAutofit/>
          </a:bodyPr>
          <a:lstStyle/>
          <a:p>
            <a:r>
              <a:rPr lang="en-US" sz="6600" dirty="0"/>
              <a:t>CONCLUSION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51354" y="4448236"/>
            <a:ext cx="7492179" cy="263238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Affordable ITEMS SHOULD BE THERE FOR THE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Convenient APP FOR THE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Growth strategy FOR THE BUSINESS MODEL SHOULD BE CHECKED ON DAILY BASIS.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Main target of focus should be on rejected orders by depot.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ZA" dirty="0"/>
          </a:p>
          <a:p>
            <a:endParaRPr lang="en-ZA" dirty="0"/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02E09CE-7803-47ED-A1B6-B45EAD4055F2}"/>
              </a:ext>
            </a:extLst>
          </p:cNvPr>
          <p:cNvSpPr txBox="1">
            <a:spLocks/>
          </p:cNvSpPr>
          <p:nvPr/>
        </p:nvSpPr>
        <p:spPr>
          <a:xfrm>
            <a:off x="6791672" y="5409322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5689" y="2530136"/>
            <a:ext cx="6366387" cy="1524735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/>
          <a:lstStyle/>
          <a:p>
            <a:r>
              <a:rPr lang="en-US" dirty="0"/>
              <a:t>TARUN KUMAR SHARMA​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/>
          <a:lstStyle/>
          <a:p>
            <a:r>
              <a:rPr lang="en-US" dirty="0"/>
              <a:t>PD15_006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023475" y="5079295"/>
            <a:ext cx="2145049" cy="343061"/>
          </a:xfrm>
        </p:spPr>
        <p:txBody>
          <a:bodyPr/>
          <a:lstStyle/>
          <a:p>
            <a:r>
              <a:rPr lang="en-US" dirty="0"/>
              <a:t>MONU KUMAR​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152781" y="5458885"/>
            <a:ext cx="1855949" cy="343061"/>
          </a:xfrm>
        </p:spPr>
        <p:txBody>
          <a:bodyPr/>
          <a:lstStyle/>
          <a:p>
            <a:r>
              <a:rPr lang="en-US" dirty="0"/>
              <a:t>PD15_023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88613" y="5057612"/>
            <a:ext cx="2132985" cy="343061"/>
          </a:xfrm>
        </p:spPr>
        <p:txBody>
          <a:bodyPr/>
          <a:lstStyle/>
          <a:p>
            <a:r>
              <a:rPr lang="en-US" dirty="0"/>
              <a:t>NIKHIL SHARMA​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9117919" y="5437202"/>
            <a:ext cx="1845511" cy="343061"/>
          </a:xfrm>
        </p:spPr>
        <p:txBody>
          <a:bodyPr/>
          <a:lstStyle/>
          <a:p>
            <a:r>
              <a:rPr lang="en-US" dirty="0"/>
              <a:t>PD15_162</a:t>
            </a:r>
          </a:p>
          <a:p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9F60254E-16D2-46E5-99F5-943B7C5F4C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5264" r="15264"/>
          <a:stretch>
            <a:fillRect/>
          </a:stretch>
        </p:blipFill>
        <p:spPr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B43CB5D5-7692-4F60-9850-1D3F63E911F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7664" r="7664"/>
          <a:stretch>
            <a:fillRect/>
          </a:stretch>
        </p:blipFill>
        <p:spPr>
          <a:xfrm>
            <a:off x="5152781" y="2886074"/>
            <a:ext cx="1845511" cy="1845511"/>
          </a:xfrm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8DF07627-A6D1-422B-A78F-9D47822794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550" b="550"/>
          <a:stretch>
            <a:fillRect/>
          </a:stretch>
        </p:blipFill>
        <p:spPr>
          <a:xfrm>
            <a:off x="9034463" y="2886075"/>
            <a:ext cx="1846262" cy="184626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7936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ABOUT </a:t>
            </a:r>
            <a:r>
              <a:rPr lang="en-ZA" dirty="0" err="1"/>
              <a:t>pROJECT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7" y="656948"/>
            <a:ext cx="5619564" cy="4421080"/>
          </a:xfrm>
        </p:spPr>
        <p:txBody>
          <a:bodyPr>
            <a:normAutofit fontScale="40000" lnSpcReduction="2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r>
              <a:rPr lang="en-US" sz="1800" b="0" i="0" u="none" strike="noStrike" baseline="0" dirty="0">
                <a:latin typeface="Segoe UI" panose="020B0502040204020203" pitchFamily="34" charset="0"/>
              </a:rPr>
              <a:t> </a:t>
            </a: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endParaRPr lang="en-US" sz="1800" b="0" i="0" u="none" strike="noStrike" baseline="0" dirty="0">
              <a:latin typeface="Segoe UI" panose="020B0502040204020203" pitchFamily="34" charset="0"/>
            </a:endParaRPr>
          </a:p>
          <a:p>
            <a:r>
              <a:rPr lang="en-US" sz="5600" dirty="0"/>
              <a:t>Detailed Report on the </a:t>
            </a:r>
            <a:r>
              <a:rPr lang="en-US" sz="5600" b="0" i="0" u="none" strike="noStrike" baseline="0" dirty="0"/>
              <a:t>E-Commerce Company that is continuously working on optimizing the app by capturing the insights. 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93" y="5994329"/>
            <a:ext cx="4082142" cy="58578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DAILY LOGINS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2"/>
            <a:ext cx="2141764" cy="666749"/>
          </a:xfrm>
        </p:spPr>
        <p:txBody>
          <a:bodyPr/>
          <a:lstStyle/>
          <a:p>
            <a:r>
              <a:rPr lang="en-US" dirty="0"/>
              <a:t>Daily trends of logins and trends of conversion rate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 err="1"/>
              <a:t>kpi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The Number of Logins on Daily Basis.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The Number of orders placed per login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KPI used to check the performance of the app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For productivity of Data.</a:t>
            </a:r>
          </a:p>
          <a:p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F88C3B6-E3D8-4775-B227-4E27D2D0DCC7}"/>
              </a:ext>
            </a:extLst>
          </p:cNvPr>
          <p:cNvSpPr txBox="1">
            <a:spLocks/>
          </p:cNvSpPr>
          <p:nvPr/>
        </p:nvSpPr>
        <p:spPr>
          <a:xfrm>
            <a:off x="2360464" y="5352221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2021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A7A7B2-FA60-4828-87A1-0185AD3D30A5}"/>
              </a:ext>
            </a:extLst>
          </p:cNvPr>
          <p:cNvCxnSpPr>
            <a:cxnSpLocks/>
          </p:cNvCxnSpPr>
          <p:nvPr/>
        </p:nvCxnSpPr>
        <p:spPr>
          <a:xfrm>
            <a:off x="4724400" y="5609396"/>
            <a:ext cx="15521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BCD03A8-17C8-4DE6-A796-4C803019FFDC}"/>
              </a:ext>
            </a:extLst>
          </p:cNvPr>
          <p:cNvSpPr txBox="1">
            <a:spLocks/>
          </p:cNvSpPr>
          <p:nvPr/>
        </p:nvSpPr>
        <p:spPr>
          <a:xfrm>
            <a:off x="6585969" y="5388045"/>
            <a:ext cx="2815483" cy="505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biggest Drop in Sales</a:t>
            </a:r>
          </a:p>
          <a:p>
            <a:endParaRPr lang="en-US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5E3C220B-0811-4821-81DE-46F1105CA732}"/>
              </a:ext>
            </a:extLst>
          </p:cNvPr>
          <p:cNvSpPr txBox="1">
            <a:spLocks/>
          </p:cNvSpPr>
          <p:nvPr/>
        </p:nvSpPr>
        <p:spPr>
          <a:xfrm>
            <a:off x="2713060" y="5864912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264D7989-4AEF-45CF-B69E-290755A99B6B}"/>
              </a:ext>
            </a:extLst>
          </p:cNvPr>
          <p:cNvSpPr txBox="1">
            <a:spLocks/>
          </p:cNvSpPr>
          <p:nvPr/>
        </p:nvSpPr>
        <p:spPr>
          <a:xfrm>
            <a:off x="6871534" y="5951660"/>
            <a:ext cx="2815483" cy="505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 of whole data</a:t>
            </a:r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614983-46BE-4CF6-BFDC-B0DDE9A4E8F1}"/>
              </a:ext>
            </a:extLst>
          </p:cNvPr>
          <p:cNvCxnSpPr>
            <a:cxnSpLocks/>
          </p:cNvCxnSpPr>
          <p:nvPr/>
        </p:nvCxnSpPr>
        <p:spPr>
          <a:xfrm>
            <a:off x="5113538" y="6122087"/>
            <a:ext cx="1472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6097" y="2852385"/>
            <a:ext cx="5001919" cy="2187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FLEXIBILITY TO BUY AT ANY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SAVE TIME AT THE STORE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EASY TO USE  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48117FE-BA68-453B-B760-BD9D1FA4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55" y="295581"/>
            <a:ext cx="3631538" cy="1273974"/>
          </a:xfrm>
        </p:spPr>
        <p:txBody>
          <a:bodyPr/>
          <a:lstStyle/>
          <a:p>
            <a:r>
              <a:rPr lang="en-US" dirty="0"/>
              <a:t>DAILY LOGINS</a:t>
            </a:r>
            <a:br>
              <a:rPr lang="en-US" dirty="0"/>
            </a:b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DCDE56-0D4B-4296-A61C-0A5CF5E72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" t="4870" b="1762"/>
          <a:stretch/>
        </p:blipFill>
        <p:spPr>
          <a:xfrm>
            <a:off x="363984" y="1152697"/>
            <a:ext cx="6301892" cy="22763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58C09E-570D-427B-BC2B-CE1BBF1E3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" t="620" r="958" b="959"/>
          <a:stretch/>
        </p:blipFill>
        <p:spPr>
          <a:xfrm>
            <a:off x="292963" y="3790727"/>
            <a:ext cx="6379667" cy="27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27" y="5532437"/>
            <a:ext cx="313944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Daily trends of logins and trends of conversion rate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16647" y="4475026"/>
            <a:ext cx="5631001" cy="1325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Helvetica" panose="020B0604020202020204" pitchFamily="34" charset="0"/>
              </a:rPr>
              <a:t>MORE LOGINS USING MOBILE AS COMPARE TO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Helvetica" panose="020B0604020202020204" pitchFamily="34" charset="0"/>
              </a:rPr>
              <a:t>TRAFFIC ON THE ECOMMERCE APP</a:t>
            </a:r>
          </a:p>
          <a:p>
            <a:r>
              <a:rPr lang="en-US" dirty="0">
                <a:solidFill>
                  <a:srgbClr val="595959"/>
                </a:solidFill>
                <a:latin typeface="Helvetica" panose="020B0604020202020204" pitchFamily="34" charset="0"/>
              </a:rPr>
              <a:t>     BASED ON THE USAGE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6758D70-C705-49CC-B0C4-96C47234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946731" cy="36587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D5ACBE5-2C99-4D36-B1EE-D6F22AB76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76" y="-2"/>
            <a:ext cx="5929424" cy="36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D90D30D-83BA-4D20-BA1F-92F68C18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39" y="260088"/>
            <a:ext cx="5111750" cy="1204912"/>
          </a:xfrm>
        </p:spPr>
        <p:txBody>
          <a:bodyPr>
            <a:normAutofit/>
          </a:bodyPr>
          <a:lstStyle/>
          <a:p>
            <a:r>
              <a:rPr lang="en-US" sz="4400" dirty="0" err="1"/>
              <a:t>kpi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E63942-914A-493B-9F50-E8572E13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3" y="1967023"/>
            <a:ext cx="5624622" cy="3521180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E9244D-FCC0-4F5C-B31F-DFBBB9526E92}"/>
              </a:ext>
            </a:extLst>
          </p:cNvPr>
          <p:cNvSpPr txBox="1">
            <a:spLocks/>
          </p:cNvSpPr>
          <p:nvPr/>
        </p:nvSpPr>
        <p:spPr>
          <a:xfrm>
            <a:off x="8163252" y="4560088"/>
            <a:ext cx="3585725" cy="20852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>
                <a:solidFill>
                  <a:srgbClr val="595959"/>
                </a:solidFill>
                <a:latin typeface="Helvetica" panose="020B0604020202020204" pitchFamily="34" charset="0"/>
              </a:rPr>
              <a:t>DAILY LOGIN USERS</a:t>
            </a:r>
          </a:p>
          <a:p>
            <a:pPr marL="342900" indent="-342900"/>
            <a:r>
              <a:rPr lang="en-US" sz="2400" dirty="0">
                <a:solidFill>
                  <a:srgbClr val="595959"/>
                </a:solidFill>
                <a:latin typeface="Helvetica" panose="020B0604020202020204" pitchFamily="34" charset="0"/>
              </a:rPr>
              <a:t>MONTHLY LOGIN USERS</a:t>
            </a:r>
          </a:p>
          <a:p>
            <a:r>
              <a:rPr lang="en-US" sz="2400" dirty="0">
                <a:solidFill>
                  <a:srgbClr val="595959"/>
                </a:solidFill>
                <a:latin typeface="Helvetica" panose="020B0604020202020204" pitchFamily="34" charset="0"/>
              </a:rPr>
              <a:t> AVERAGE SCREENS PER VISIT</a:t>
            </a:r>
          </a:p>
          <a:p>
            <a:endParaRPr lang="en-US" dirty="0">
              <a:solidFill>
                <a:srgbClr val="595959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595959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550" y="0"/>
            <a:ext cx="4482965" cy="1715531"/>
          </a:xfrm>
        </p:spPr>
        <p:txBody>
          <a:bodyPr/>
          <a:lstStyle/>
          <a:p>
            <a:r>
              <a:rPr lang="en-US" sz="4800" dirty="0"/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D806E-F193-483B-810A-0262CEFF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39132" cy="3429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7D87DA-B579-4CAB-9394-4F8145D4FB30}"/>
              </a:ext>
            </a:extLst>
          </p:cNvPr>
          <p:cNvSpPr txBox="1">
            <a:spLocks/>
          </p:cNvSpPr>
          <p:nvPr/>
        </p:nvSpPr>
        <p:spPr>
          <a:xfrm>
            <a:off x="6799549" y="2938615"/>
            <a:ext cx="5220385" cy="171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GROWTH IN REVENUE (FOR BUSINESS PURPOSE)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GROWTH COUNTS OF ORDERS(FOR USAGE OF APP)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5C320-D07F-48C7-BBB3-2FB2783C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6135"/>
            <a:ext cx="6139132" cy="32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550" y="0"/>
            <a:ext cx="4482965" cy="1715531"/>
          </a:xfrm>
        </p:spPr>
        <p:txBody>
          <a:bodyPr/>
          <a:lstStyle/>
          <a:p>
            <a:r>
              <a:rPr lang="en-US" sz="4800" dirty="0"/>
              <a:t>insights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7D87DA-B579-4CAB-9394-4F8145D4FB30}"/>
              </a:ext>
            </a:extLst>
          </p:cNvPr>
          <p:cNvSpPr txBox="1">
            <a:spLocks/>
          </p:cNvSpPr>
          <p:nvPr/>
        </p:nvSpPr>
        <p:spPr>
          <a:xfrm>
            <a:off x="6799549" y="2938615"/>
            <a:ext cx="5220385" cy="171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Sales threshold value 40,000(FOR BUSINESS PURPOSE)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Rejected orders leads to loss of sales (around 7.1 cr.)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97EAE-A049-4DCC-939F-E082339B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"/>
            <a:ext cx="6096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950DDD-FB6E-43AF-B65C-24BB10F6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4569"/>
            <a:ext cx="6096000" cy="3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286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16c05727-aa75-4e4a-9b5f-8a80a1165891"/>
    <ds:schemaRef ds:uri="http://purl.org/dc/dcmitype/"/>
    <ds:schemaRef ds:uri="http://www.w3.org/XML/1998/namespace"/>
    <ds:schemaRef ds:uri="71af3243-3dd4-4a8d-8c0d-dd76da1f02a5"/>
    <ds:schemaRef ds:uri="http://schemas.openxmlformats.org/package/2006/metadata/core-properties"/>
    <ds:schemaRef ds:uri="230e9df3-be65-4c73-a93b-d1236ebd677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572</TotalTime>
  <Words>273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</vt:lpstr>
      <vt:lpstr>Segoe UI</vt:lpstr>
      <vt:lpstr>Tenorite</vt:lpstr>
      <vt:lpstr>Monoline</vt:lpstr>
      <vt:lpstr>            Retail Analysis </vt:lpstr>
      <vt:lpstr>MEET THE TEAM</vt:lpstr>
      <vt:lpstr>ABOUT pROJECT</vt:lpstr>
      <vt:lpstr>PROBLEM</vt:lpstr>
      <vt:lpstr>DAILY LOGINS </vt:lpstr>
      <vt:lpstr>Daily trends of logins and trends of conversion rate </vt:lpstr>
      <vt:lpstr>kpi</vt:lpstr>
      <vt:lpstr>insights</vt:lpstr>
      <vt:lpstr>insights</vt:lpstr>
      <vt:lpstr>2021 BUSINESS MODEL</vt:lpstr>
      <vt:lpstr>DASHBOARD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Retail Analysis </dc:title>
  <dc:creator>FalcAug</dc:creator>
  <cp:lastModifiedBy>FalcAug</cp:lastModifiedBy>
  <cp:revision>11</cp:revision>
  <dcterms:created xsi:type="dcterms:W3CDTF">2022-09-11T07:53:01Z</dcterms:created>
  <dcterms:modified xsi:type="dcterms:W3CDTF">2022-09-11T17:26:21Z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