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92" r:id="rId3"/>
    <p:sldId id="291" r:id="rId4"/>
    <p:sldId id="306" r:id="rId5"/>
    <p:sldId id="260" r:id="rId6"/>
    <p:sldId id="293" r:id="rId7"/>
    <p:sldId id="294" r:id="rId8"/>
    <p:sldId id="295" r:id="rId9"/>
    <p:sldId id="271" r:id="rId10"/>
    <p:sldId id="273" r:id="rId11"/>
    <p:sldId id="263" r:id="rId12"/>
    <p:sldId id="266" r:id="rId13"/>
    <p:sldId id="310" r:id="rId14"/>
    <p:sldId id="274" r:id="rId15"/>
    <p:sldId id="299" r:id="rId16"/>
    <p:sldId id="303" r:id="rId17"/>
    <p:sldId id="305" r:id="rId18"/>
    <p:sldId id="308" r:id="rId19"/>
    <p:sldId id="277" r:id="rId20"/>
    <p:sldId id="311" r:id="rId21"/>
    <p:sldId id="301" r:id="rId22"/>
    <p:sldId id="278" r:id="rId23"/>
    <p:sldId id="275" r:id="rId24"/>
    <p:sldId id="3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92BD5-498D-47DB-BF8F-EE43D5C2A2FA}" v="171" dt="2025-05-16T08:49:49.013"/>
  </p1510:revLst>
</p1510:revInfo>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un Sahukari" userId="bc9180e679b1d64b" providerId="LiveId" clId="{1D40AF94-EFB9-4E22-8F31-FED354B9A8C4}"/>
    <pc:docChg chg="undo custSel modSld">
      <pc:chgData name="Tarun Sahukari" userId="bc9180e679b1d64b" providerId="LiveId" clId="{1D40AF94-EFB9-4E22-8F31-FED354B9A8C4}" dt="2025-03-10T06:47:27.010" v="185" actId="14100"/>
      <pc:docMkLst>
        <pc:docMk/>
      </pc:docMkLst>
      <pc:sldChg chg="modSp mod">
        <pc:chgData name="Tarun Sahukari" userId="bc9180e679b1d64b" providerId="LiveId" clId="{1D40AF94-EFB9-4E22-8F31-FED354B9A8C4}" dt="2025-03-08T04:53:51.809" v="160" actId="122"/>
        <pc:sldMkLst>
          <pc:docMk/>
          <pc:sldMk cId="145746833" sldId="266"/>
        </pc:sldMkLst>
        <pc:spChg chg="mod">
          <ac:chgData name="Tarun Sahukari" userId="bc9180e679b1d64b" providerId="LiveId" clId="{1D40AF94-EFB9-4E22-8F31-FED354B9A8C4}" dt="2025-03-08T04:53:51.809" v="160" actId="122"/>
          <ac:spMkLst>
            <pc:docMk/>
            <pc:sldMk cId="145746833" sldId="266"/>
            <ac:spMk id="2" creationId="{00000000-0000-0000-0000-000000000000}"/>
          </ac:spMkLst>
        </pc:spChg>
      </pc:sldChg>
      <pc:sldChg chg="modSp mod">
        <pc:chgData name="Tarun Sahukari" userId="bc9180e679b1d64b" providerId="LiveId" clId="{1D40AF94-EFB9-4E22-8F31-FED354B9A8C4}" dt="2025-03-08T04:52:52.684" v="153" actId="122"/>
        <pc:sldMkLst>
          <pc:docMk/>
          <pc:sldMk cId="678382953" sldId="267"/>
        </pc:sldMkLst>
      </pc:sldChg>
      <pc:sldChg chg="modSp mod">
        <pc:chgData name="Tarun Sahukari" userId="bc9180e679b1d64b" providerId="LiveId" clId="{1D40AF94-EFB9-4E22-8F31-FED354B9A8C4}" dt="2025-03-08T04:53:36.728" v="158" actId="122"/>
        <pc:sldMkLst>
          <pc:docMk/>
          <pc:sldMk cId="2534777487" sldId="271"/>
        </pc:sldMkLst>
        <pc:spChg chg="mod">
          <ac:chgData name="Tarun Sahukari" userId="bc9180e679b1d64b" providerId="LiveId" clId="{1D40AF94-EFB9-4E22-8F31-FED354B9A8C4}" dt="2025-03-08T04:53:36.728" v="158" actId="122"/>
          <ac:spMkLst>
            <pc:docMk/>
            <pc:sldMk cId="2534777487" sldId="271"/>
            <ac:spMk id="2" creationId="{00000000-0000-0000-0000-000000000000}"/>
          </ac:spMkLst>
        </pc:spChg>
        <pc:spChg chg="mod">
          <ac:chgData name="Tarun Sahukari" userId="bc9180e679b1d64b" providerId="LiveId" clId="{1D40AF94-EFB9-4E22-8F31-FED354B9A8C4}" dt="2025-03-08T03:33:23.663" v="152" actId="20577"/>
          <ac:spMkLst>
            <pc:docMk/>
            <pc:sldMk cId="2534777487" sldId="271"/>
            <ac:spMk id="4" creationId="{00000000-0000-0000-0000-000000000000}"/>
          </ac:spMkLst>
        </pc:spChg>
      </pc:sldChg>
      <pc:sldChg chg="modSp mod">
        <pc:chgData name="Tarun Sahukari" userId="bc9180e679b1d64b" providerId="LiveId" clId="{1D40AF94-EFB9-4E22-8F31-FED354B9A8C4}" dt="2025-03-08T04:52:56.851" v="154" actId="122"/>
        <pc:sldMkLst>
          <pc:docMk/>
          <pc:sldMk cId="2593113820" sldId="272"/>
        </pc:sldMkLst>
      </pc:sldChg>
      <pc:sldChg chg="addSp modSp mod">
        <pc:chgData name="Tarun Sahukari" userId="bc9180e679b1d64b" providerId="LiveId" clId="{1D40AF94-EFB9-4E22-8F31-FED354B9A8C4}" dt="2025-03-08T04:53:08.175" v="155" actId="122"/>
        <pc:sldMkLst>
          <pc:docMk/>
          <pc:sldMk cId="1876667458" sldId="273"/>
        </pc:sldMkLst>
        <pc:spChg chg="mod">
          <ac:chgData name="Tarun Sahukari" userId="bc9180e679b1d64b" providerId="LiveId" clId="{1D40AF94-EFB9-4E22-8F31-FED354B9A8C4}" dt="2025-03-08T04:53:08.175" v="155" actId="122"/>
          <ac:spMkLst>
            <pc:docMk/>
            <pc:sldMk cId="1876667458" sldId="273"/>
            <ac:spMk id="2" creationId="{00000000-0000-0000-0000-000000000000}"/>
          </ac:spMkLst>
        </pc:spChg>
        <pc:spChg chg="mod">
          <ac:chgData name="Tarun Sahukari" userId="bc9180e679b1d64b" providerId="LiveId" clId="{1D40AF94-EFB9-4E22-8F31-FED354B9A8C4}" dt="2025-03-07T16:40:56.596" v="127" actId="20577"/>
          <ac:spMkLst>
            <pc:docMk/>
            <pc:sldMk cId="1876667458" sldId="273"/>
            <ac:spMk id="3" creationId="{00000000-0000-0000-0000-000000000000}"/>
          </ac:spMkLst>
        </pc:spChg>
      </pc:sldChg>
      <pc:sldChg chg="addSp delSp modSp mod">
        <pc:chgData name="Tarun Sahukari" userId="bc9180e679b1d64b" providerId="LiveId" clId="{1D40AF94-EFB9-4E22-8F31-FED354B9A8C4}" dt="2025-03-10T06:47:27.010" v="185" actId="14100"/>
        <pc:sldMkLst>
          <pc:docMk/>
          <pc:sldMk cId="1067727835" sldId="274"/>
        </pc:sldMkLst>
        <pc:spChg chg="mod">
          <ac:chgData name="Tarun Sahukari" userId="bc9180e679b1d64b" providerId="LiveId" clId="{1D40AF94-EFB9-4E22-8F31-FED354B9A8C4}" dt="2025-03-08T04:53:46.454" v="159" actId="122"/>
          <ac:spMkLst>
            <pc:docMk/>
            <pc:sldMk cId="1067727835" sldId="274"/>
            <ac:spMk id="2" creationId="{00000000-0000-0000-0000-000000000000}"/>
          </ac:spMkLst>
        </pc:spChg>
        <pc:spChg chg="add mod">
          <ac:chgData name="Tarun Sahukari" userId="bc9180e679b1d64b" providerId="LiveId" clId="{1D40AF94-EFB9-4E22-8F31-FED354B9A8C4}" dt="2025-03-08T06:35:55.637" v="172" actId="208"/>
          <ac:spMkLst>
            <pc:docMk/>
            <pc:sldMk cId="1067727835" sldId="274"/>
            <ac:spMk id="4" creationId="{7554CA11-FC0D-EAF9-3D5C-5A4B8362A7B9}"/>
          </ac:spMkLst>
        </pc:spChg>
      </pc:sldChg>
      <pc:sldChg chg="modSp mod">
        <pc:chgData name="Tarun Sahukari" userId="bc9180e679b1d64b" providerId="LiveId" clId="{1D40AF94-EFB9-4E22-8F31-FED354B9A8C4}" dt="2025-03-08T04:53:59.664" v="161" actId="122"/>
        <pc:sldMkLst>
          <pc:docMk/>
          <pc:sldMk cId="1411210239" sldId="275"/>
        </pc:sldMkLst>
        <pc:spChg chg="mod">
          <ac:chgData name="Tarun Sahukari" userId="bc9180e679b1d64b" providerId="LiveId" clId="{1D40AF94-EFB9-4E22-8F31-FED354B9A8C4}" dt="2025-03-08T04:53:59.664" v="161" actId="122"/>
          <ac:spMkLst>
            <pc:docMk/>
            <pc:sldMk cId="1411210239" sldId="275"/>
            <ac:spMk id="2" creationId="{00000000-0000-0000-0000-000000000000}"/>
          </ac:spMkLst>
        </pc:spChg>
      </pc:sldChg>
      <pc:sldChg chg="modSp mod">
        <pc:chgData name="Tarun Sahukari" userId="bc9180e679b1d64b" providerId="LiveId" clId="{1D40AF94-EFB9-4E22-8F31-FED354B9A8C4}" dt="2025-03-08T04:53:21.211" v="157" actId="2711"/>
        <pc:sldMkLst>
          <pc:docMk/>
          <pc:sldMk cId="627733050" sldId="288"/>
        </pc:sldMkLst>
      </pc:sldChg>
    </pc:docChg>
  </pc:docChgLst>
  <pc:docChgLst>
    <pc:chgData name="Tarun Sahukari" userId="bc9180e679b1d64b" providerId="LiveId" clId="{66D59D3F-0489-45C2-8E17-55742030427A}"/>
    <pc:docChg chg="undo redo custSel addSld delSld modSld sldOrd">
      <pc:chgData name="Tarun Sahukari" userId="bc9180e679b1d64b" providerId="LiveId" clId="{66D59D3F-0489-45C2-8E17-55742030427A}" dt="2025-03-06T19:54:26.957" v="1456" actId="1076"/>
      <pc:docMkLst>
        <pc:docMk/>
      </pc:docMkLst>
      <pc:sldChg chg="modSp mod">
        <pc:chgData name="Tarun Sahukari" userId="bc9180e679b1d64b" providerId="LiveId" clId="{66D59D3F-0489-45C2-8E17-55742030427A}" dt="2025-03-06T16:26:54.159" v="345" actId="20577"/>
        <pc:sldMkLst>
          <pc:docMk/>
          <pc:sldMk cId="1384888605" sldId="257"/>
        </pc:sldMkLst>
        <pc:spChg chg="mod">
          <ac:chgData name="Tarun Sahukari" userId="bc9180e679b1d64b" providerId="LiveId" clId="{66D59D3F-0489-45C2-8E17-55742030427A}" dt="2025-03-06T16:21:45.003" v="184" actId="1076"/>
          <ac:spMkLst>
            <pc:docMk/>
            <pc:sldMk cId="1384888605" sldId="257"/>
            <ac:spMk id="2" creationId="{E2C1A935-AA8F-8495-173B-3433F7127C97}"/>
          </ac:spMkLst>
        </pc:spChg>
        <pc:spChg chg="mod">
          <ac:chgData name="Tarun Sahukari" userId="bc9180e679b1d64b" providerId="LiveId" clId="{66D59D3F-0489-45C2-8E17-55742030427A}" dt="2025-03-06T16:26:54.159" v="345" actId="20577"/>
          <ac:spMkLst>
            <pc:docMk/>
            <pc:sldMk cId="1384888605" sldId="257"/>
            <ac:spMk id="3" creationId="{759E688D-BEE1-FD63-6053-D7D6280B078B}"/>
          </ac:spMkLst>
        </pc:spChg>
        <pc:spChg chg="mod">
          <ac:chgData name="Tarun Sahukari" userId="bc9180e679b1d64b" providerId="LiveId" clId="{66D59D3F-0489-45C2-8E17-55742030427A}" dt="2025-03-06T16:21:40.843" v="183" actId="1076"/>
          <ac:spMkLst>
            <pc:docMk/>
            <pc:sldMk cId="1384888605" sldId="257"/>
            <ac:spMk id="7" creationId="{254F03F9-F413-309E-0946-A0F5F29E558E}"/>
          </ac:spMkLst>
        </pc:spChg>
        <pc:spChg chg="mod">
          <ac:chgData name="Tarun Sahukari" userId="bc9180e679b1d64b" providerId="LiveId" clId="{66D59D3F-0489-45C2-8E17-55742030427A}" dt="2025-03-06T16:26:18.150" v="320" actId="20577"/>
          <ac:spMkLst>
            <pc:docMk/>
            <pc:sldMk cId="1384888605" sldId="257"/>
            <ac:spMk id="8" creationId="{9877CE36-59E3-EE52-6823-E7B1AB3479A3}"/>
          </ac:spMkLst>
        </pc:spChg>
        <pc:picChg chg="mod">
          <ac:chgData name="Tarun Sahukari" userId="bc9180e679b1d64b" providerId="LiveId" clId="{66D59D3F-0489-45C2-8E17-55742030427A}" dt="2025-03-06T16:20:37.003" v="173" actId="14100"/>
          <ac:picMkLst>
            <pc:docMk/>
            <pc:sldMk cId="1384888605" sldId="257"/>
            <ac:picMk id="4" creationId="{891C99C5-EE30-4E83-020F-AB107AAFED02}"/>
          </ac:picMkLst>
        </pc:picChg>
        <pc:picChg chg="mod">
          <ac:chgData name="Tarun Sahukari" userId="bc9180e679b1d64b" providerId="LiveId" clId="{66D59D3F-0489-45C2-8E17-55742030427A}" dt="2025-03-06T16:20:31.531" v="172" actId="14100"/>
          <ac:picMkLst>
            <pc:docMk/>
            <pc:sldMk cId="1384888605" sldId="257"/>
            <ac:picMk id="5" creationId="{2FB9D22F-B0F6-BCE5-6536-DDB169F4A802}"/>
          </ac:picMkLst>
        </pc:picChg>
      </pc:sldChg>
      <pc:sldChg chg="modSp mod">
        <pc:chgData name="Tarun Sahukari" userId="bc9180e679b1d64b" providerId="LiveId" clId="{66D59D3F-0489-45C2-8E17-55742030427A}" dt="2025-03-06T17:23:44.213" v="631" actId="404"/>
        <pc:sldMkLst>
          <pc:docMk/>
          <pc:sldMk cId="2040630604" sldId="261"/>
        </pc:sldMkLst>
      </pc:sldChg>
      <pc:sldChg chg="modSp mod">
        <pc:chgData name="Tarun Sahukari" userId="bc9180e679b1d64b" providerId="LiveId" clId="{66D59D3F-0489-45C2-8E17-55742030427A}" dt="2025-03-06T18:02:44.267" v="837" actId="20577"/>
        <pc:sldMkLst>
          <pc:docMk/>
          <pc:sldMk cId="145746833" sldId="266"/>
        </pc:sldMkLst>
        <pc:spChg chg="mod">
          <ac:chgData name="Tarun Sahukari" userId="bc9180e679b1d64b" providerId="LiveId" clId="{66D59D3F-0489-45C2-8E17-55742030427A}" dt="2025-03-06T18:02:44.267" v="837" actId="20577"/>
          <ac:spMkLst>
            <pc:docMk/>
            <pc:sldMk cId="145746833" sldId="266"/>
            <ac:spMk id="4" creationId="{00000000-0000-0000-0000-000000000000}"/>
          </ac:spMkLst>
        </pc:spChg>
      </pc:sldChg>
      <pc:sldChg chg="addSp delSp modSp mod">
        <pc:chgData name="Tarun Sahukari" userId="bc9180e679b1d64b" providerId="LiveId" clId="{66D59D3F-0489-45C2-8E17-55742030427A}" dt="2025-03-06T17:20:26.410" v="598" actId="403"/>
        <pc:sldMkLst>
          <pc:docMk/>
          <pc:sldMk cId="678382953" sldId="267"/>
        </pc:sldMkLst>
      </pc:sldChg>
      <pc:sldChg chg="modSp del mod">
        <pc:chgData name="Tarun Sahukari" userId="bc9180e679b1d64b" providerId="LiveId" clId="{66D59D3F-0489-45C2-8E17-55742030427A}" dt="2025-03-06T17:58:28.405" v="823" actId="47"/>
        <pc:sldMkLst>
          <pc:docMk/>
          <pc:sldMk cId="378304983" sldId="269"/>
        </pc:sldMkLst>
      </pc:sldChg>
      <pc:sldChg chg="del">
        <pc:chgData name="Tarun Sahukari" userId="bc9180e679b1d64b" providerId="LiveId" clId="{66D59D3F-0489-45C2-8E17-55742030427A}" dt="2025-03-06T17:58:30.339" v="824" actId="47"/>
        <pc:sldMkLst>
          <pc:docMk/>
          <pc:sldMk cId="3277184375" sldId="270"/>
        </pc:sldMkLst>
      </pc:sldChg>
      <pc:sldChg chg="addSp delSp modSp mod chgLayout">
        <pc:chgData name="Tarun Sahukari" userId="bc9180e679b1d64b" providerId="LiveId" clId="{66D59D3F-0489-45C2-8E17-55742030427A}" dt="2025-03-06T19:54:26.957" v="1456" actId="1076"/>
        <pc:sldMkLst>
          <pc:docMk/>
          <pc:sldMk cId="2534777487" sldId="271"/>
        </pc:sldMkLst>
        <pc:spChg chg="mod ord">
          <ac:chgData name="Tarun Sahukari" userId="bc9180e679b1d64b" providerId="LiveId" clId="{66D59D3F-0489-45C2-8E17-55742030427A}" dt="2025-03-06T19:52:31.904" v="1434" actId="1076"/>
          <ac:spMkLst>
            <pc:docMk/>
            <pc:sldMk cId="2534777487" sldId="271"/>
            <ac:spMk id="2" creationId="{00000000-0000-0000-0000-000000000000}"/>
          </ac:spMkLst>
        </pc:spChg>
        <pc:spChg chg="mod ord">
          <ac:chgData name="Tarun Sahukari" userId="bc9180e679b1d64b" providerId="LiveId" clId="{66D59D3F-0489-45C2-8E17-55742030427A}" dt="2025-03-06T19:54:26.957" v="1456" actId="1076"/>
          <ac:spMkLst>
            <pc:docMk/>
            <pc:sldMk cId="2534777487" sldId="271"/>
            <ac:spMk id="4" creationId="{00000000-0000-0000-0000-000000000000}"/>
          </ac:spMkLst>
        </pc:spChg>
      </pc:sldChg>
      <pc:sldChg chg="modSp mod">
        <pc:chgData name="Tarun Sahukari" userId="bc9180e679b1d64b" providerId="LiveId" clId="{66D59D3F-0489-45C2-8E17-55742030427A}" dt="2025-03-06T17:21:32.837" v="607"/>
        <pc:sldMkLst>
          <pc:docMk/>
          <pc:sldMk cId="2593113820" sldId="272"/>
        </pc:sldMkLst>
      </pc:sldChg>
      <pc:sldChg chg="modSp mod">
        <pc:chgData name="Tarun Sahukari" userId="bc9180e679b1d64b" providerId="LiveId" clId="{66D59D3F-0489-45C2-8E17-55742030427A}" dt="2025-03-06T16:54:23.437" v="514" actId="1076"/>
        <pc:sldMkLst>
          <pc:docMk/>
          <pc:sldMk cId="1876667458" sldId="273"/>
        </pc:sldMkLst>
        <pc:spChg chg="mod">
          <ac:chgData name="Tarun Sahukari" userId="bc9180e679b1d64b" providerId="LiveId" clId="{66D59D3F-0489-45C2-8E17-55742030427A}" dt="2025-03-06T16:54:18.675" v="513" actId="14100"/>
          <ac:spMkLst>
            <pc:docMk/>
            <pc:sldMk cId="1876667458" sldId="273"/>
            <ac:spMk id="2" creationId="{00000000-0000-0000-0000-000000000000}"/>
          </ac:spMkLst>
        </pc:spChg>
        <pc:spChg chg="mod">
          <ac:chgData name="Tarun Sahukari" userId="bc9180e679b1d64b" providerId="LiveId" clId="{66D59D3F-0489-45C2-8E17-55742030427A}" dt="2025-03-06T16:54:23.437" v="514" actId="1076"/>
          <ac:spMkLst>
            <pc:docMk/>
            <pc:sldMk cId="1876667458" sldId="273"/>
            <ac:spMk id="3" creationId="{00000000-0000-0000-0000-000000000000}"/>
          </ac:spMkLst>
        </pc:spChg>
      </pc:sldChg>
      <pc:sldChg chg="modSp mod ord">
        <pc:chgData name="Tarun Sahukari" userId="bc9180e679b1d64b" providerId="LiveId" clId="{66D59D3F-0489-45C2-8E17-55742030427A}" dt="2025-03-06T19:48:43.865" v="1416"/>
        <pc:sldMkLst>
          <pc:docMk/>
          <pc:sldMk cId="1411210239" sldId="275"/>
        </pc:sldMkLst>
        <pc:spChg chg="mod">
          <ac:chgData name="Tarun Sahukari" userId="bc9180e679b1d64b" providerId="LiveId" clId="{66D59D3F-0489-45C2-8E17-55742030427A}" dt="2025-03-06T19:48:30.015" v="1414" actId="14100"/>
          <ac:spMkLst>
            <pc:docMk/>
            <pc:sldMk cId="1411210239" sldId="275"/>
            <ac:spMk id="2" creationId="{00000000-0000-0000-0000-000000000000}"/>
          </ac:spMkLst>
        </pc:spChg>
        <pc:spChg chg="mod">
          <ac:chgData name="Tarun Sahukari" userId="bc9180e679b1d64b" providerId="LiveId" clId="{66D59D3F-0489-45C2-8E17-55742030427A}" dt="2025-03-06T19:48:24.929" v="1413" actId="1076"/>
          <ac:spMkLst>
            <pc:docMk/>
            <pc:sldMk cId="1411210239" sldId="275"/>
            <ac:spMk id="5" creationId="{00000000-0000-0000-0000-000000000000}"/>
          </ac:spMkLst>
        </pc:spChg>
      </pc:sldChg>
      <pc:sldChg chg="modSp add mod ord">
        <pc:chgData name="Tarun Sahukari" userId="bc9180e679b1d64b" providerId="LiveId" clId="{66D59D3F-0489-45C2-8E17-55742030427A}" dt="2025-03-06T19:43:25.107" v="1384" actId="123"/>
        <pc:sldMkLst>
          <pc:docMk/>
          <pc:sldMk cId="627733050" sldId="288"/>
        </pc:sldMkLst>
      </pc:sldChg>
      <pc:sldChg chg="modSp add mod">
        <pc:chgData name="Tarun Sahukari" userId="bc9180e679b1d64b" providerId="LiveId" clId="{66D59D3F-0489-45C2-8E17-55742030427A}" dt="2025-03-06T19:43:12.832" v="1383" actId="123"/>
        <pc:sldMkLst>
          <pc:docMk/>
          <pc:sldMk cId="1587135655" sldId="289"/>
        </pc:sldMkLst>
      </pc:sldChg>
      <pc:sldChg chg="modSp add mod">
        <pc:chgData name="Tarun Sahukari" userId="bc9180e679b1d64b" providerId="LiveId" clId="{66D59D3F-0489-45C2-8E17-55742030427A}" dt="2025-03-06T19:42:59.825" v="1382" actId="123"/>
        <pc:sldMkLst>
          <pc:docMk/>
          <pc:sldMk cId="2264331679" sldId="290"/>
        </pc:sldMkLst>
      </pc:sldChg>
    </pc:docChg>
  </pc:docChgLst>
  <pc:docChgLst>
    <pc:chgData name="Tarun Sahukari" userId="bc9180e679b1d64b" providerId="LiveId" clId="{C8692BD5-498D-47DB-BF8F-EE43D5C2A2FA}"/>
    <pc:docChg chg="undo redo custSel addSld delSld modSld sldOrd">
      <pc:chgData name="Tarun Sahukari" userId="bc9180e679b1d64b" providerId="LiveId" clId="{C8692BD5-498D-47DB-BF8F-EE43D5C2A2FA}" dt="2025-05-18T12:04:29.959" v="1968" actId="404"/>
      <pc:docMkLst>
        <pc:docMk/>
      </pc:docMkLst>
      <pc:sldChg chg="modSp mod">
        <pc:chgData name="Tarun Sahukari" userId="bc9180e679b1d64b" providerId="LiveId" clId="{C8692BD5-498D-47DB-BF8F-EE43D5C2A2FA}" dt="2025-05-18T12:04:29.959" v="1968" actId="404"/>
        <pc:sldMkLst>
          <pc:docMk/>
          <pc:sldMk cId="1384888605" sldId="257"/>
        </pc:sldMkLst>
        <pc:spChg chg="mod">
          <ac:chgData name="Tarun Sahukari" userId="bc9180e679b1d64b" providerId="LiveId" clId="{C8692BD5-498D-47DB-BF8F-EE43D5C2A2FA}" dt="2025-05-18T12:04:29.959" v="1968" actId="404"/>
          <ac:spMkLst>
            <pc:docMk/>
            <pc:sldMk cId="1384888605" sldId="257"/>
            <ac:spMk id="3" creationId="{759E688D-BEE1-FD63-6053-D7D6280B078B}"/>
          </ac:spMkLst>
        </pc:spChg>
      </pc:sldChg>
      <pc:sldChg chg="del">
        <pc:chgData name="Tarun Sahukari" userId="bc9180e679b1d64b" providerId="LiveId" clId="{C8692BD5-498D-47DB-BF8F-EE43D5C2A2FA}" dt="2025-04-07T05:20:31.533" v="136" actId="47"/>
        <pc:sldMkLst>
          <pc:docMk/>
          <pc:sldMk cId="3538274185" sldId="258"/>
        </pc:sldMkLst>
      </pc:sldChg>
      <pc:sldChg chg="modSp add mod">
        <pc:chgData name="Tarun Sahukari" userId="bc9180e679b1d64b" providerId="LiveId" clId="{C8692BD5-498D-47DB-BF8F-EE43D5C2A2FA}" dt="2025-05-16T15:57:14.409" v="1965" actId="20577"/>
        <pc:sldMkLst>
          <pc:docMk/>
          <pc:sldMk cId="0" sldId="260"/>
        </pc:sldMkLst>
        <pc:graphicFrameChg chg="mod modGraphic">
          <ac:chgData name="Tarun Sahukari" userId="bc9180e679b1d64b" providerId="LiveId" clId="{C8692BD5-498D-47DB-BF8F-EE43D5C2A2FA}" dt="2025-05-16T15:57:14.409" v="1965" actId="20577"/>
          <ac:graphicFrameMkLst>
            <pc:docMk/>
            <pc:sldMk cId="0" sldId="260"/>
            <ac:graphicFrameMk id="7" creationId="{00000000-0000-0000-0000-000000000000}"/>
          </ac:graphicFrameMkLst>
        </pc:graphicFrameChg>
      </pc:sldChg>
      <pc:sldChg chg="modSp del mod">
        <pc:chgData name="Tarun Sahukari" userId="bc9180e679b1d64b" providerId="LiveId" clId="{C8692BD5-498D-47DB-BF8F-EE43D5C2A2FA}" dt="2025-04-07T05:28:35.417" v="229" actId="47"/>
        <pc:sldMkLst>
          <pc:docMk/>
          <pc:sldMk cId="2040630604" sldId="261"/>
        </pc:sldMkLst>
      </pc:sldChg>
      <pc:sldChg chg="modSp add mod">
        <pc:chgData name="Tarun Sahukari" userId="bc9180e679b1d64b" providerId="LiveId" clId="{C8692BD5-498D-47DB-BF8F-EE43D5C2A2FA}" dt="2025-05-16T11:18:47.276" v="1832" actId="20577"/>
        <pc:sldMkLst>
          <pc:docMk/>
          <pc:sldMk cId="1398567401" sldId="263"/>
        </pc:sldMkLst>
        <pc:spChg chg="mod">
          <ac:chgData name="Tarun Sahukari" userId="bc9180e679b1d64b" providerId="LiveId" clId="{C8692BD5-498D-47DB-BF8F-EE43D5C2A2FA}" dt="2025-05-16T11:18:47.276" v="1832" actId="20577"/>
          <ac:spMkLst>
            <pc:docMk/>
            <pc:sldMk cId="1398567401" sldId="263"/>
            <ac:spMk id="3" creationId="{00000000-0000-0000-0000-000000000000}"/>
          </ac:spMkLst>
        </pc:spChg>
      </pc:sldChg>
      <pc:sldChg chg="del">
        <pc:chgData name="Tarun Sahukari" userId="bc9180e679b1d64b" providerId="LiveId" clId="{C8692BD5-498D-47DB-BF8F-EE43D5C2A2FA}" dt="2025-04-12T16:38:15.531" v="1292" actId="47"/>
        <pc:sldMkLst>
          <pc:docMk/>
          <pc:sldMk cId="1660307416" sldId="264"/>
        </pc:sldMkLst>
      </pc:sldChg>
      <pc:sldChg chg="addSp delSp modSp mod ord">
        <pc:chgData name="Tarun Sahukari" userId="bc9180e679b1d64b" providerId="LiveId" clId="{C8692BD5-498D-47DB-BF8F-EE43D5C2A2FA}" dt="2025-05-16T08:27:56.459" v="1445" actId="21"/>
        <pc:sldMkLst>
          <pc:docMk/>
          <pc:sldMk cId="145746833" sldId="266"/>
        </pc:sldMkLst>
        <pc:spChg chg="mod">
          <ac:chgData name="Tarun Sahukari" userId="bc9180e679b1d64b" providerId="LiveId" clId="{C8692BD5-498D-47DB-BF8F-EE43D5C2A2FA}" dt="2025-04-12T16:51:51.083" v="1319" actId="14100"/>
          <ac:spMkLst>
            <pc:docMk/>
            <pc:sldMk cId="145746833" sldId="266"/>
            <ac:spMk id="2" creationId="{00000000-0000-0000-0000-000000000000}"/>
          </ac:spMkLst>
        </pc:spChg>
        <pc:spChg chg="mod">
          <ac:chgData name="Tarun Sahukari" userId="bc9180e679b1d64b" providerId="LiveId" clId="{C8692BD5-498D-47DB-BF8F-EE43D5C2A2FA}" dt="2025-05-16T08:27:56.459" v="1445" actId="21"/>
          <ac:spMkLst>
            <pc:docMk/>
            <pc:sldMk cId="145746833" sldId="266"/>
            <ac:spMk id="4" creationId="{00000000-0000-0000-0000-000000000000}"/>
          </ac:spMkLst>
        </pc:spChg>
      </pc:sldChg>
      <pc:sldChg chg="modSp del mod">
        <pc:chgData name="Tarun Sahukari" userId="bc9180e679b1d64b" providerId="LiveId" clId="{C8692BD5-498D-47DB-BF8F-EE43D5C2A2FA}" dt="2025-04-07T05:10:55.378" v="4" actId="47"/>
        <pc:sldMkLst>
          <pc:docMk/>
          <pc:sldMk cId="678382953" sldId="267"/>
        </pc:sldMkLst>
      </pc:sldChg>
      <pc:sldChg chg="del">
        <pc:chgData name="Tarun Sahukari" userId="bc9180e679b1d64b" providerId="LiveId" clId="{C8692BD5-498D-47DB-BF8F-EE43D5C2A2FA}" dt="2025-04-07T05:18:03.761" v="135" actId="47"/>
        <pc:sldMkLst>
          <pc:docMk/>
          <pc:sldMk cId="2593113820" sldId="272"/>
        </pc:sldMkLst>
      </pc:sldChg>
      <pc:sldChg chg="modSp mod ord">
        <pc:chgData name="Tarun Sahukari" userId="bc9180e679b1d64b" providerId="LiveId" clId="{C8692BD5-498D-47DB-BF8F-EE43D5C2A2FA}" dt="2025-05-16T08:25:11.193" v="1443" actId="20577"/>
        <pc:sldMkLst>
          <pc:docMk/>
          <pc:sldMk cId="1876667458" sldId="273"/>
        </pc:sldMkLst>
        <pc:spChg chg="mod">
          <ac:chgData name="Tarun Sahukari" userId="bc9180e679b1d64b" providerId="LiveId" clId="{C8692BD5-498D-47DB-BF8F-EE43D5C2A2FA}" dt="2025-05-16T08:25:11.193" v="1443" actId="20577"/>
          <ac:spMkLst>
            <pc:docMk/>
            <pc:sldMk cId="1876667458" sldId="273"/>
            <ac:spMk id="3" creationId="{00000000-0000-0000-0000-000000000000}"/>
          </ac:spMkLst>
        </pc:spChg>
        <pc:picChg chg="mod">
          <ac:chgData name="Tarun Sahukari" userId="bc9180e679b1d64b" providerId="LiveId" clId="{C8692BD5-498D-47DB-BF8F-EE43D5C2A2FA}" dt="2025-05-16T08:24:37.562" v="1430" actId="14100"/>
          <ac:picMkLst>
            <pc:docMk/>
            <pc:sldMk cId="1876667458" sldId="273"/>
            <ac:picMk id="5" creationId="{8DF5616C-EB14-600C-F739-D89EC69978B6}"/>
          </ac:picMkLst>
        </pc:picChg>
      </pc:sldChg>
      <pc:sldChg chg="addSp delSp modSp mod">
        <pc:chgData name="Tarun Sahukari" userId="bc9180e679b1d64b" providerId="LiveId" clId="{C8692BD5-498D-47DB-BF8F-EE43D5C2A2FA}" dt="2025-05-17T04:51:33.132" v="1966" actId="14100"/>
        <pc:sldMkLst>
          <pc:docMk/>
          <pc:sldMk cId="1067727835" sldId="274"/>
        </pc:sldMkLst>
        <pc:spChg chg="mod">
          <ac:chgData name="Tarun Sahukari" userId="bc9180e679b1d64b" providerId="LiveId" clId="{C8692BD5-498D-47DB-BF8F-EE43D5C2A2FA}" dt="2025-04-12T17:31:54.121" v="1410" actId="14100"/>
          <ac:spMkLst>
            <pc:docMk/>
            <pc:sldMk cId="1067727835" sldId="274"/>
            <ac:spMk id="2" creationId="{00000000-0000-0000-0000-000000000000}"/>
          </ac:spMkLst>
        </pc:spChg>
        <pc:picChg chg="add mod">
          <ac:chgData name="Tarun Sahukari" userId="bc9180e679b1d64b" providerId="LiveId" clId="{C8692BD5-498D-47DB-BF8F-EE43D5C2A2FA}" dt="2025-05-17T04:51:33.132" v="1966" actId="14100"/>
          <ac:picMkLst>
            <pc:docMk/>
            <pc:sldMk cId="1067727835" sldId="274"/>
            <ac:picMk id="7" creationId="{80F10DBE-D4EA-DA61-53DC-0ECD2169A5B2}"/>
          </ac:picMkLst>
        </pc:picChg>
      </pc:sldChg>
      <pc:sldChg chg="addSp modSp">
        <pc:chgData name="Tarun Sahukari" userId="bc9180e679b1d64b" providerId="LiveId" clId="{C8692BD5-498D-47DB-BF8F-EE43D5C2A2FA}" dt="2025-05-16T08:49:25.307" v="1593"/>
        <pc:sldMkLst>
          <pc:docMk/>
          <pc:sldMk cId="1411210239" sldId="275"/>
        </pc:sldMkLst>
      </pc:sldChg>
      <pc:sldChg chg="addSp delSp modSp add mod">
        <pc:chgData name="Tarun Sahukari" userId="bc9180e679b1d64b" providerId="LiveId" clId="{C8692BD5-498D-47DB-BF8F-EE43D5C2A2FA}" dt="2025-05-16T08:48:43.904" v="1591" actId="14100"/>
        <pc:sldMkLst>
          <pc:docMk/>
          <pc:sldMk cId="4241962024" sldId="277"/>
        </pc:sldMkLst>
        <pc:spChg chg="mod">
          <ac:chgData name="Tarun Sahukari" userId="bc9180e679b1d64b" providerId="LiveId" clId="{C8692BD5-498D-47DB-BF8F-EE43D5C2A2FA}" dt="2025-04-12T16:09:48.262" v="1112" actId="20577"/>
          <ac:spMkLst>
            <pc:docMk/>
            <pc:sldMk cId="4241962024" sldId="277"/>
            <ac:spMk id="3" creationId="{00000000-0000-0000-0000-000000000000}"/>
          </ac:spMkLst>
        </pc:spChg>
        <pc:picChg chg="add mod">
          <ac:chgData name="Tarun Sahukari" userId="bc9180e679b1d64b" providerId="LiveId" clId="{C8692BD5-498D-47DB-BF8F-EE43D5C2A2FA}" dt="2025-05-16T08:48:43.904" v="1591" actId="14100"/>
          <ac:picMkLst>
            <pc:docMk/>
            <pc:sldMk cId="4241962024" sldId="277"/>
            <ac:picMk id="4" creationId="{736F42F4-3FF6-7F8D-BB8E-B365221C569B}"/>
          </ac:picMkLst>
        </pc:picChg>
        <pc:picChg chg="add mod">
          <ac:chgData name="Tarun Sahukari" userId="bc9180e679b1d64b" providerId="LiveId" clId="{C8692BD5-498D-47DB-BF8F-EE43D5C2A2FA}" dt="2025-05-16T08:48:39.011" v="1590" actId="14100"/>
          <ac:picMkLst>
            <pc:docMk/>
            <pc:sldMk cId="4241962024" sldId="277"/>
            <ac:picMk id="6" creationId="{3CD045A9-078C-93FE-F1F2-C528388907E5}"/>
          </ac:picMkLst>
        </pc:picChg>
        <pc:picChg chg="add mod">
          <ac:chgData name="Tarun Sahukari" userId="bc9180e679b1d64b" providerId="LiveId" clId="{C8692BD5-498D-47DB-BF8F-EE43D5C2A2FA}" dt="2025-04-12T14:23:35.319" v="1030" actId="1076"/>
          <ac:picMkLst>
            <pc:docMk/>
            <pc:sldMk cId="4241962024" sldId="277"/>
            <ac:picMk id="8" creationId="{33A6FD87-352B-501D-5DF1-7B64E6399E0A}"/>
          </ac:picMkLst>
        </pc:picChg>
        <pc:picChg chg="add mod">
          <ac:chgData name="Tarun Sahukari" userId="bc9180e679b1d64b" providerId="LiveId" clId="{C8692BD5-498D-47DB-BF8F-EE43D5C2A2FA}" dt="2025-04-12T14:24:30.834" v="1035" actId="1076"/>
          <ac:picMkLst>
            <pc:docMk/>
            <pc:sldMk cId="4241962024" sldId="277"/>
            <ac:picMk id="12" creationId="{C03C4675-900C-A924-AA35-8B8DB46826BD}"/>
          </ac:picMkLst>
        </pc:picChg>
      </pc:sldChg>
      <pc:sldChg chg="addSp delSp modSp add mod">
        <pc:chgData name="Tarun Sahukari" userId="bc9180e679b1d64b" providerId="LiveId" clId="{C8692BD5-498D-47DB-BF8F-EE43D5C2A2FA}" dt="2025-04-12T16:21:49.419" v="1214" actId="255"/>
        <pc:sldMkLst>
          <pc:docMk/>
          <pc:sldMk cId="610331380" sldId="278"/>
        </pc:sldMkLst>
        <pc:spChg chg="add del">
          <ac:chgData name="Tarun Sahukari" userId="bc9180e679b1d64b" providerId="LiveId" clId="{C8692BD5-498D-47DB-BF8F-EE43D5C2A2FA}" dt="2025-04-11T17:37:05.710" v="931" actId="21"/>
          <ac:spMkLst>
            <pc:docMk/>
            <pc:sldMk cId="610331380" sldId="278"/>
            <ac:spMk id="2" creationId="{00000000-0000-0000-0000-000000000000}"/>
          </ac:spMkLst>
        </pc:spChg>
        <pc:spChg chg="add del mod">
          <ac:chgData name="Tarun Sahukari" userId="bc9180e679b1d64b" providerId="LiveId" clId="{C8692BD5-498D-47DB-BF8F-EE43D5C2A2FA}" dt="2025-04-12T16:21:49.419" v="1214" actId="255"/>
          <ac:spMkLst>
            <pc:docMk/>
            <pc:sldMk cId="610331380" sldId="278"/>
            <ac:spMk id="3" creationId="{00000000-0000-0000-0000-000000000000}"/>
          </ac:spMkLst>
        </pc:spChg>
      </pc:sldChg>
      <pc:sldChg chg="add del">
        <pc:chgData name="Tarun Sahukari" userId="bc9180e679b1d64b" providerId="LiveId" clId="{C8692BD5-498D-47DB-BF8F-EE43D5C2A2FA}" dt="2025-05-16T08:49:44.251" v="1595" actId="47"/>
        <pc:sldMkLst>
          <pc:docMk/>
          <pc:sldMk cId="704038147" sldId="287"/>
        </pc:sldMkLst>
      </pc:sldChg>
      <pc:sldChg chg="modSp del mod ord">
        <pc:chgData name="Tarun Sahukari" userId="bc9180e679b1d64b" providerId="LiveId" clId="{C8692BD5-498D-47DB-BF8F-EE43D5C2A2FA}" dt="2025-04-10T05:40:27.312" v="522" actId="47"/>
        <pc:sldMkLst>
          <pc:docMk/>
          <pc:sldMk cId="627733050" sldId="288"/>
        </pc:sldMkLst>
      </pc:sldChg>
      <pc:sldChg chg="modSp del mod ord">
        <pc:chgData name="Tarun Sahukari" userId="bc9180e679b1d64b" providerId="LiveId" clId="{C8692BD5-498D-47DB-BF8F-EE43D5C2A2FA}" dt="2025-04-10T05:40:28.026" v="523" actId="47"/>
        <pc:sldMkLst>
          <pc:docMk/>
          <pc:sldMk cId="1587135655" sldId="289"/>
        </pc:sldMkLst>
      </pc:sldChg>
      <pc:sldChg chg="modSp del ord">
        <pc:chgData name="Tarun Sahukari" userId="bc9180e679b1d64b" providerId="LiveId" clId="{C8692BD5-498D-47DB-BF8F-EE43D5C2A2FA}" dt="2025-04-10T05:40:29.697" v="524" actId="47"/>
        <pc:sldMkLst>
          <pc:docMk/>
          <pc:sldMk cId="2264331679" sldId="290"/>
        </pc:sldMkLst>
      </pc:sldChg>
      <pc:sldChg chg="addSp delSp modSp new mod">
        <pc:chgData name="Tarun Sahukari" userId="bc9180e679b1d64b" providerId="LiveId" clId="{C8692BD5-498D-47DB-BF8F-EE43D5C2A2FA}" dt="2025-05-16T08:21:17.488" v="1429"/>
        <pc:sldMkLst>
          <pc:docMk/>
          <pc:sldMk cId="3669755405" sldId="291"/>
        </pc:sldMkLst>
        <pc:spChg chg="mod">
          <ac:chgData name="Tarun Sahukari" userId="bc9180e679b1d64b" providerId="LiveId" clId="{C8692BD5-498D-47DB-BF8F-EE43D5C2A2FA}" dt="2025-05-16T08:21:17.488" v="1429"/>
          <ac:spMkLst>
            <pc:docMk/>
            <pc:sldMk cId="3669755405" sldId="291"/>
            <ac:spMk id="3" creationId="{816DD51C-65AA-2A7A-2004-E024C090B830}"/>
          </ac:spMkLst>
        </pc:spChg>
      </pc:sldChg>
      <pc:sldChg chg="add">
        <pc:chgData name="Tarun Sahukari" userId="bc9180e679b1d64b" providerId="LiveId" clId="{C8692BD5-498D-47DB-BF8F-EE43D5C2A2FA}" dt="2025-04-07T05:20:33.936" v="137"/>
        <pc:sldMkLst>
          <pc:docMk/>
          <pc:sldMk cId="0" sldId="292"/>
        </pc:sldMkLst>
      </pc:sldChg>
      <pc:sldChg chg="addSp modSp new del mod">
        <pc:chgData name="Tarun Sahukari" userId="bc9180e679b1d64b" providerId="LiveId" clId="{C8692BD5-498D-47DB-BF8F-EE43D5C2A2FA}" dt="2025-04-07T05:11:28.030" v="12" actId="47"/>
        <pc:sldMkLst>
          <pc:docMk/>
          <pc:sldMk cId="155163886" sldId="292"/>
        </pc:sldMkLst>
      </pc:sldChg>
      <pc:sldChg chg="new del">
        <pc:chgData name="Tarun Sahukari" userId="bc9180e679b1d64b" providerId="LiveId" clId="{C8692BD5-498D-47DB-BF8F-EE43D5C2A2FA}" dt="2025-04-07T05:21:29.208" v="139" actId="47"/>
        <pc:sldMkLst>
          <pc:docMk/>
          <pc:sldMk cId="706741451" sldId="293"/>
        </pc:sldMkLst>
      </pc:sldChg>
      <pc:sldChg chg="delSp modSp new del mod">
        <pc:chgData name="Tarun Sahukari" userId="bc9180e679b1d64b" providerId="LiveId" clId="{C8692BD5-498D-47DB-BF8F-EE43D5C2A2FA}" dt="2025-04-07T05:27:20.893" v="209" actId="47"/>
        <pc:sldMkLst>
          <pc:docMk/>
          <pc:sldMk cId="1335347567" sldId="293"/>
        </pc:sldMkLst>
      </pc:sldChg>
      <pc:sldChg chg="new del">
        <pc:chgData name="Tarun Sahukari" userId="bc9180e679b1d64b" providerId="LiveId" clId="{C8692BD5-498D-47DB-BF8F-EE43D5C2A2FA}" dt="2025-04-07T05:21:35.785" v="141" actId="47"/>
        <pc:sldMkLst>
          <pc:docMk/>
          <pc:sldMk cId="2293380635" sldId="293"/>
        </pc:sldMkLst>
      </pc:sldChg>
      <pc:sldChg chg="addSp delSp modSp new del mod">
        <pc:chgData name="Tarun Sahukari" userId="bc9180e679b1d64b" providerId="LiveId" clId="{C8692BD5-498D-47DB-BF8F-EE43D5C2A2FA}" dt="2025-04-07T05:22:11.086" v="151" actId="680"/>
        <pc:sldMkLst>
          <pc:docMk/>
          <pc:sldMk cId="2682457562" sldId="293"/>
        </pc:sldMkLst>
      </pc:sldChg>
      <pc:sldChg chg="modSp add mod">
        <pc:chgData name="Tarun Sahukari" userId="bc9180e679b1d64b" providerId="LiveId" clId="{C8692BD5-498D-47DB-BF8F-EE43D5C2A2FA}" dt="2025-04-25T16:23:56.587" v="1418" actId="1076"/>
        <pc:sldMkLst>
          <pc:docMk/>
          <pc:sldMk cId="4047772798" sldId="293"/>
        </pc:sldMkLst>
        <pc:spChg chg="mod">
          <ac:chgData name="Tarun Sahukari" userId="bc9180e679b1d64b" providerId="LiveId" clId="{C8692BD5-498D-47DB-BF8F-EE43D5C2A2FA}" dt="2025-04-10T05:51:35.344" v="530" actId="2711"/>
          <ac:spMkLst>
            <pc:docMk/>
            <pc:sldMk cId="4047772798" sldId="293"/>
            <ac:spMk id="2" creationId="{9F86FD83-CF86-82FF-DC30-720D4798CDDE}"/>
          </ac:spMkLst>
        </pc:spChg>
        <pc:graphicFrameChg chg="mod modGraphic">
          <ac:chgData name="Tarun Sahukari" userId="bc9180e679b1d64b" providerId="LiveId" clId="{C8692BD5-498D-47DB-BF8F-EE43D5C2A2FA}" dt="2025-04-25T16:23:56.587" v="1418" actId="1076"/>
          <ac:graphicFrameMkLst>
            <pc:docMk/>
            <pc:sldMk cId="4047772798" sldId="293"/>
            <ac:graphicFrameMk id="7" creationId="{1C1BEBC2-26A6-3D1F-D906-ECD2F410357F}"/>
          </ac:graphicFrameMkLst>
        </pc:graphicFrameChg>
      </pc:sldChg>
      <pc:sldChg chg="modSp add mod ord">
        <pc:chgData name="Tarun Sahukari" userId="bc9180e679b1d64b" providerId="LiveId" clId="{C8692BD5-498D-47DB-BF8F-EE43D5C2A2FA}" dt="2025-04-13T10:28:03.497" v="1416"/>
        <pc:sldMkLst>
          <pc:docMk/>
          <pc:sldMk cId="2076488836" sldId="294"/>
        </pc:sldMkLst>
        <pc:graphicFrameChg chg="mod modGraphic">
          <ac:chgData name="Tarun Sahukari" userId="bc9180e679b1d64b" providerId="LiveId" clId="{C8692BD5-498D-47DB-BF8F-EE43D5C2A2FA}" dt="2025-04-10T06:12:30.001" v="579" actId="14734"/>
          <ac:graphicFrameMkLst>
            <pc:docMk/>
            <pc:sldMk cId="2076488836" sldId="294"/>
            <ac:graphicFrameMk id="5" creationId="{E74F80D7-E7A1-4E08-84A5-66EF07A9D77D}"/>
          </ac:graphicFrameMkLst>
        </pc:graphicFrameChg>
      </pc:sldChg>
      <pc:sldChg chg="modSp add mod">
        <pc:chgData name="Tarun Sahukari" userId="bc9180e679b1d64b" providerId="LiveId" clId="{C8692BD5-498D-47DB-BF8F-EE43D5C2A2FA}" dt="2025-04-10T06:09:02.022" v="575" actId="14734"/>
        <pc:sldMkLst>
          <pc:docMk/>
          <pc:sldMk cId="1226048012" sldId="295"/>
        </pc:sldMkLst>
        <pc:graphicFrameChg chg="mod modGraphic">
          <ac:chgData name="Tarun Sahukari" userId="bc9180e679b1d64b" providerId="LiveId" clId="{C8692BD5-498D-47DB-BF8F-EE43D5C2A2FA}" dt="2025-04-10T06:09:02.022" v="575" actId="14734"/>
          <ac:graphicFrameMkLst>
            <pc:docMk/>
            <pc:sldMk cId="1226048012" sldId="295"/>
            <ac:graphicFrameMk id="5" creationId="{0F05E667-260C-D4AA-B713-7A33F7680CBC}"/>
          </ac:graphicFrameMkLst>
        </pc:graphicFrameChg>
      </pc:sldChg>
      <pc:sldChg chg="delSp del mod ord">
        <pc:chgData name="Tarun Sahukari" userId="bc9180e679b1d64b" providerId="LiveId" clId="{C8692BD5-498D-47DB-BF8F-EE43D5C2A2FA}" dt="2025-04-12T16:38:07.905" v="1291" actId="47"/>
        <pc:sldMkLst>
          <pc:docMk/>
          <pc:sldMk cId="2568339461" sldId="296"/>
        </pc:sldMkLst>
      </pc:sldChg>
      <pc:sldChg chg="modSp mod">
        <pc:chgData name="Tarun Sahukari" userId="bc9180e679b1d64b" providerId="LiveId" clId="{C8692BD5-498D-47DB-BF8F-EE43D5C2A2FA}" dt="2025-04-12T16:35:32.449" v="1275" actId="1076"/>
        <pc:sldMkLst>
          <pc:docMk/>
          <pc:sldMk cId="652789248" sldId="299"/>
        </pc:sldMkLst>
        <pc:spChg chg="mod">
          <ac:chgData name="Tarun Sahukari" userId="bc9180e679b1d64b" providerId="LiveId" clId="{C8692BD5-498D-47DB-BF8F-EE43D5C2A2FA}" dt="2025-04-12T16:35:24.829" v="1274" actId="1076"/>
          <ac:spMkLst>
            <pc:docMk/>
            <pc:sldMk cId="652789248" sldId="299"/>
            <ac:spMk id="2" creationId="{43806F4B-1CC6-B01A-B2AE-8F05F3F8C7BB}"/>
          </ac:spMkLst>
        </pc:spChg>
        <pc:spChg chg="mod">
          <ac:chgData name="Tarun Sahukari" userId="bc9180e679b1d64b" providerId="LiveId" clId="{C8692BD5-498D-47DB-BF8F-EE43D5C2A2FA}" dt="2025-04-12T16:35:32.449" v="1275" actId="1076"/>
          <ac:spMkLst>
            <pc:docMk/>
            <pc:sldMk cId="652789248" sldId="299"/>
            <ac:spMk id="3" creationId="{47CDE137-6D9A-150B-245A-5F02CD7C88F0}"/>
          </ac:spMkLst>
        </pc:spChg>
      </pc:sldChg>
      <pc:sldChg chg="addSp delSp modSp add mod">
        <pc:chgData name="Tarun Sahukari" userId="bc9180e679b1d64b" providerId="LiveId" clId="{C8692BD5-498D-47DB-BF8F-EE43D5C2A2FA}" dt="2025-04-12T16:34:34.850" v="1257" actId="404"/>
        <pc:sldMkLst>
          <pc:docMk/>
          <pc:sldMk cId="329361948" sldId="301"/>
        </pc:sldMkLst>
        <pc:spChg chg="mod">
          <ac:chgData name="Tarun Sahukari" userId="bc9180e679b1d64b" providerId="LiveId" clId="{C8692BD5-498D-47DB-BF8F-EE43D5C2A2FA}" dt="2025-04-12T16:13:39.134" v="1120" actId="1076"/>
          <ac:spMkLst>
            <pc:docMk/>
            <pc:sldMk cId="329361948" sldId="301"/>
            <ac:spMk id="2" creationId="{89670D73-D28F-0337-3CDE-2E14F87C91E0}"/>
          </ac:spMkLst>
        </pc:spChg>
        <pc:spChg chg="mod">
          <ac:chgData name="Tarun Sahukari" userId="bc9180e679b1d64b" providerId="LiveId" clId="{C8692BD5-498D-47DB-BF8F-EE43D5C2A2FA}" dt="2025-04-12T16:34:34.850" v="1257" actId="404"/>
          <ac:spMkLst>
            <pc:docMk/>
            <pc:sldMk cId="329361948" sldId="301"/>
            <ac:spMk id="3" creationId="{EFB55377-747F-7B00-EBB3-6343E61D188A}"/>
          </ac:spMkLst>
        </pc:spChg>
      </pc:sldChg>
      <pc:sldChg chg="addSp delSp modSp add mod">
        <pc:chgData name="Tarun Sahukari" userId="bc9180e679b1d64b" providerId="LiveId" clId="{C8692BD5-498D-47DB-BF8F-EE43D5C2A2FA}" dt="2025-04-12T16:35:50.823" v="1279" actId="403"/>
        <pc:sldMkLst>
          <pc:docMk/>
          <pc:sldMk cId="129530711" sldId="303"/>
        </pc:sldMkLst>
        <pc:spChg chg="mod">
          <ac:chgData name="Tarun Sahukari" userId="bc9180e679b1d64b" providerId="LiveId" clId="{C8692BD5-498D-47DB-BF8F-EE43D5C2A2FA}" dt="2025-04-12T16:35:50.823" v="1279" actId="403"/>
          <ac:spMkLst>
            <pc:docMk/>
            <pc:sldMk cId="129530711" sldId="303"/>
            <ac:spMk id="3" creationId="{F2797FB2-3520-491E-46C9-6604214552B9}"/>
          </ac:spMkLst>
        </pc:spChg>
      </pc:sldChg>
      <pc:sldChg chg="delSp add del mod">
        <pc:chgData name="Tarun Sahukari" userId="bc9180e679b1d64b" providerId="LiveId" clId="{C8692BD5-498D-47DB-BF8F-EE43D5C2A2FA}" dt="2025-04-11T16:50:46.297" v="759" actId="47"/>
        <pc:sldMkLst>
          <pc:docMk/>
          <pc:sldMk cId="1688959991" sldId="304"/>
        </pc:sldMkLst>
      </pc:sldChg>
      <pc:sldChg chg="addSp delSp modSp add mod">
        <pc:chgData name="Tarun Sahukari" userId="bc9180e679b1d64b" providerId="LiveId" clId="{C8692BD5-498D-47DB-BF8F-EE43D5C2A2FA}" dt="2025-05-16T08:48:24.188" v="1589" actId="14100"/>
        <pc:sldMkLst>
          <pc:docMk/>
          <pc:sldMk cId="1250468405" sldId="305"/>
        </pc:sldMkLst>
        <pc:spChg chg="mod">
          <ac:chgData name="Tarun Sahukari" userId="bc9180e679b1d64b" providerId="LiveId" clId="{C8692BD5-498D-47DB-BF8F-EE43D5C2A2FA}" dt="2025-05-16T08:40:48.585" v="1476" actId="1076"/>
          <ac:spMkLst>
            <pc:docMk/>
            <pc:sldMk cId="1250468405" sldId="305"/>
            <ac:spMk id="2" creationId="{00000000-0000-0000-0000-000000000000}"/>
          </ac:spMkLst>
        </pc:spChg>
        <pc:spChg chg="mod">
          <ac:chgData name="Tarun Sahukari" userId="bc9180e679b1d64b" providerId="LiveId" clId="{C8692BD5-498D-47DB-BF8F-EE43D5C2A2FA}" dt="2025-05-16T08:41:01.383" v="1490" actId="14100"/>
          <ac:spMkLst>
            <pc:docMk/>
            <pc:sldMk cId="1250468405" sldId="305"/>
            <ac:spMk id="3" creationId="{00000000-0000-0000-0000-000000000000}"/>
          </ac:spMkLst>
        </pc:spChg>
        <pc:picChg chg="add mod">
          <ac:chgData name="Tarun Sahukari" userId="bc9180e679b1d64b" providerId="LiveId" clId="{C8692BD5-498D-47DB-BF8F-EE43D5C2A2FA}" dt="2025-05-16T08:48:24.188" v="1589" actId="14100"/>
          <ac:picMkLst>
            <pc:docMk/>
            <pc:sldMk cId="1250468405" sldId="305"/>
            <ac:picMk id="5" creationId="{692649B9-CC9D-95B9-C027-2B005383373F}"/>
          </ac:picMkLst>
        </pc:picChg>
        <pc:picChg chg="add mod">
          <ac:chgData name="Tarun Sahukari" userId="bc9180e679b1d64b" providerId="LiveId" clId="{C8692BD5-498D-47DB-BF8F-EE43D5C2A2FA}" dt="2025-05-16T08:43:21.561" v="1515" actId="1076"/>
          <ac:picMkLst>
            <pc:docMk/>
            <pc:sldMk cId="1250468405" sldId="305"/>
            <ac:picMk id="7" creationId="{B3CE9BA5-E504-54A1-A19E-56F06B114B4D}"/>
          </ac:picMkLst>
        </pc:picChg>
      </pc:sldChg>
      <pc:sldChg chg="add del">
        <pc:chgData name="Tarun Sahukari" userId="bc9180e679b1d64b" providerId="LiveId" clId="{C8692BD5-498D-47DB-BF8F-EE43D5C2A2FA}" dt="2025-04-11T17:25:29.356" v="820" actId="47"/>
        <pc:sldMkLst>
          <pc:docMk/>
          <pc:sldMk cId="1786534619" sldId="306"/>
        </pc:sldMkLst>
      </pc:sldChg>
      <pc:sldChg chg="modSp add del mod">
        <pc:chgData name="Tarun Sahukari" userId="bc9180e679b1d64b" providerId="LiveId" clId="{C8692BD5-498D-47DB-BF8F-EE43D5C2A2FA}" dt="2025-04-11T17:34:03.139" v="903" actId="47"/>
        <pc:sldMkLst>
          <pc:docMk/>
          <pc:sldMk cId="3116764649" sldId="306"/>
        </pc:sldMkLst>
      </pc:sldChg>
      <pc:sldChg chg="modSp new mod">
        <pc:chgData name="Tarun Sahukari" userId="bc9180e679b1d64b" providerId="LiveId" clId="{C8692BD5-498D-47DB-BF8F-EE43D5C2A2FA}" dt="2025-05-16T08:16:57.580" v="1427" actId="20577"/>
        <pc:sldMkLst>
          <pc:docMk/>
          <pc:sldMk cId="4268883131" sldId="306"/>
        </pc:sldMkLst>
        <pc:spChg chg="mod">
          <ac:chgData name="Tarun Sahukari" userId="bc9180e679b1d64b" providerId="LiveId" clId="{C8692BD5-498D-47DB-BF8F-EE43D5C2A2FA}" dt="2025-05-16T08:16:38.361" v="1422" actId="20577"/>
          <ac:spMkLst>
            <pc:docMk/>
            <pc:sldMk cId="4268883131" sldId="306"/>
            <ac:spMk id="2" creationId="{746DB990-0F44-2624-1A89-FC32ADDE92F8}"/>
          </ac:spMkLst>
        </pc:spChg>
        <pc:spChg chg="mod">
          <ac:chgData name="Tarun Sahukari" userId="bc9180e679b1d64b" providerId="LiveId" clId="{C8692BD5-498D-47DB-BF8F-EE43D5C2A2FA}" dt="2025-05-16T08:16:57.580" v="1427" actId="20577"/>
          <ac:spMkLst>
            <pc:docMk/>
            <pc:sldMk cId="4268883131" sldId="306"/>
            <ac:spMk id="3" creationId="{3486C3A3-C37B-A008-B790-C6F99558D4DF}"/>
          </ac:spMkLst>
        </pc:spChg>
      </pc:sldChg>
      <pc:sldChg chg="new add del">
        <pc:chgData name="Tarun Sahukari" userId="bc9180e679b1d64b" providerId="LiveId" clId="{C8692BD5-498D-47DB-BF8F-EE43D5C2A2FA}" dt="2025-05-16T08:40:54.095" v="1480" actId="680"/>
        <pc:sldMkLst>
          <pc:docMk/>
          <pc:sldMk cId="365746960" sldId="307"/>
        </pc:sldMkLst>
      </pc:sldChg>
      <pc:sldChg chg="addSp delSp modSp new del mod">
        <pc:chgData name="Tarun Sahukari" userId="bc9180e679b1d64b" providerId="LiveId" clId="{C8692BD5-498D-47DB-BF8F-EE43D5C2A2FA}" dt="2025-05-16T08:45:20.286" v="1572" actId="47"/>
        <pc:sldMkLst>
          <pc:docMk/>
          <pc:sldMk cId="4230264116" sldId="307"/>
        </pc:sldMkLst>
      </pc:sldChg>
      <pc:sldChg chg="addSp delSp modSp new mod">
        <pc:chgData name="Tarun Sahukari" userId="bc9180e679b1d64b" providerId="LiveId" clId="{C8692BD5-498D-47DB-BF8F-EE43D5C2A2FA}" dt="2025-05-16T08:47:47.538" v="1588" actId="14100"/>
        <pc:sldMkLst>
          <pc:docMk/>
          <pc:sldMk cId="1534077364" sldId="308"/>
        </pc:sldMkLst>
        <pc:spChg chg="mod">
          <ac:chgData name="Tarun Sahukari" userId="bc9180e679b1d64b" providerId="LiveId" clId="{C8692BD5-498D-47DB-BF8F-EE43D5C2A2FA}" dt="2025-05-16T08:45:47.936" v="1580" actId="404"/>
          <ac:spMkLst>
            <pc:docMk/>
            <pc:sldMk cId="1534077364" sldId="308"/>
            <ac:spMk id="3" creationId="{3838F008-3372-6DC8-3848-F357DEB88B4D}"/>
          </ac:spMkLst>
        </pc:spChg>
        <pc:spChg chg="mod">
          <ac:chgData name="Tarun Sahukari" userId="bc9180e679b1d64b" providerId="LiveId" clId="{C8692BD5-498D-47DB-BF8F-EE43D5C2A2FA}" dt="2025-05-16T08:45:36.650" v="1577" actId="404"/>
          <ac:spMkLst>
            <pc:docMk/>
            <pc:sldMk cId="1534077364" sldId="308"/>
            <ac:spMk id="4" creationId="{4AF49156-52B9-1CEA-79AD-0E96289A9D3C}"/>
          </ac:spMkLst>
        </pc:spChg>
        <pc:picChg chg="add mod">
          <ac:chgData name="Tarun Sahukari" userId="bc9180e679b1d64b" providerId="LiveId" clId="{C8692BD5-498D-47DB-BF8F-EE43D5C2A2FA}" dt="2025-05-16T08:45:57.700" v="1581" actId="1076"/>
          <ac:picMkLst>
            <pc:docMk/>
            <pc:sldMk cId="1534077364" sldId="308"/>
            <ac:picMk id="5" creationId="{1A65633C-F215-D032-B1E9-D4E18C5DE892}"/>
          </ac:picMkLst>
        </pc:picChg>
        <pc:picChg chg="add mod">
          <ac:chgData name="Tarun Sahukari" userId="bc9180e679b1d64b" providerId="LiveId" clId="{C8692BD5-498D-47DB-BF8F-EE43D5C2A2FA}" dt="2025-05-16T08:47:47.538" v="1588" actId="14100"/>
          <ac:picMkLst>
            <pc:docMk/>
            <pc:sldMk cId="1534077364" sldId="308"/>
            <ac:picMk id="7" creationId="{ECBF8281-589A-988A-A608-3D89DCD36E8B}"/>
          </ac:picMkLst>
        </pc:picChg>
      </pc:sldChg>
      <pc:sldChg chg="new del">
        <pc:chgData name="Tarun Sahukari" userId="bc9180e679b1d64b" providerId="LiveId" clId="{C8692BD5-498D-47DB-BF8F-EE43D5C2A2FA}" dt="2025-05-16T08:44:13.179" v="1521" actId="47"/>
        <pc:sldMkLst>
          <pc:docMk/>
          <pc:sldMk cId="2460104412" sldId="308"/>
        </pc:sldMkLst>
      </pc:sldChg>
      <pc:sldChg chg="addSp modSp new">
        <pc:chgData name="Tarun Sahukari" userId="bc9180e679b1d64b" providerId="LiveId" clId="{C8692BD5-498D-47DB-BF8F-EE43D5C2A2FA}" dt="2025-05-16T08:49:49.013" v="1597"/>
        <pc:sldMkLst>
          <pc:docMk/>
          <pc:sldMk cId="2245808824" sldId="309"/>
        </pc:sldMkLst>
        <pc:picChg chg="add mod">
          <ac:chgData name="Tarun Sahukari" userId="bc9180e679b1d64b" providerId="LiveId" clId="{C8692BD5-498D-47DB-BF8F-EE43D5C2A2FA}" dt="2025-05-16T08:49:49.013" v="1597"/>
          <ac:picMkLst>
            <pc:docMk/>
            <pc:sldMk cId="2245808824" sldId="309"/>
            <ac:picMk id="4" creationId="{27546B29-70F1-2684-BFD1-278303DC17D2}"/>
          </ac:picMkLst>
        </pc:picChg>
      </pc:sldChg>
      <pc:sldChg chg="addSp delSp modSp new mod">
        <pc:chgData name="Tarun Sahukari" userId="bc9180e679b1d64b" providerId="LiveId" clId="{C8692BD5-498D-47DB-BF8F-EE43D5C2A2FA}" dt="2025-05-16T11:14:42.595" v="1766" actId="1076"/>
        <pc:sldMkLst>
          <pc:docMk/>
          <pc:sldMk cId="4081608982" sldId="310"/>
        </pc:sldMkLst>
        <pc:spChg chg="add del mod">
          <ac:chgData name="Tarun Sahukari" userId="bc9180e679b1d64b" providerId="LiveId" clId="{C8692BD5-498D-47DB-BF8F-EE43D5C2A2FA}" dt="2025-05-16T11:14:36.592" v="1765" actId="1076"/>
          <ac:spMkLst>
            <pc:docMk/>
            <pc:sldMk cId="4081608982" sldId="310"/>
            <ac:spMk id="2" creationId="{EFEA76C5-EDF0-AD5D-9BE7-21B4DD09E5F9}"/>
          </ac:spMkLst>
        </pc:spChg>
        <pc:spChg chg="mod">
          <ac:chgData name="Tarun Sahukari" userId="bc9180e679b1d64b" providerId="LiveId" clId="{C8692BD5-498D-47DB-BF8F-EE43D5C2A2FA}" dt="2025-05-16T11:14:27.909" v="1763" actId="14100"/>
          <ac:spMkLst>
            <pc:docMk/>
            <pc:sldMk cId="4081608982" sldId="310"/>
            <ac:spMk id="3" creationId="{D88DF736-2508-A263-50F7-45F174F66B38}"/>
          </ac:spMkLst>
        </pc:spChg>
        <pc:picChg chg="add mod">
          <ac:chgData name="Tarun Sahukari" userId="bc9180e679b1d64b" providerId="LiveId" clId="{C8692BD5-498D-47DB-BF8F-EE43D5C2A2FA}" dt="2025-05-16T11:14:30.697" v="1764" actId="1076"/>
          <ac:picMkLst>
            <pc:docMk/>
            <pc:sldMk cId="4081608982" sldId="310"/>
            <ac:picMk id="5" creationId="{BB550E76-0993-08AD-4884-EEDBA9B57E99}"/>
          </ac:picMkLst>
        </pc:picChg>
        <pc:picChg chg="add mod">
          <ac:chgData name="Tarun Sahukari" userId="bc9180e679b1d64b" providerId="LiveId" clId="{C8692BD5-498D-47DB-BF8F-EE43D5C2A2FA}" dt="2025-05-16T11:14:42.595" v="1766" actId="1076"/>
          <ac:picMkLst>
            <pc:docMk/>
            <pc:sldMk cId="4081608982" sldId="310"/>
            <ac:picMk id="9" creationId="{CFA72905-CECF-E179-7294-17C84D63A789}"/>
          </ac:picMkLst>
        </pc:picChg>
      </pc:sldChg>
      <pc:sldChg chg="addSp delSp modSp new mod ord">
        <pc:chgData name="Tarun Sahukari" userId="bc9180e679b1d64b" providerId="LiveId" clId="{C8692BD5-498D-47DB-BF8F-EE43D5C2A2FA}" dt="2025-05-16T11:26:32.066" v="1959"/>
        <pc:sldMkLst>
          <pc:docMk/>
          <pc:sldMk cId="3663239299" sldId="311"/>
        </pc:sldMkLst>
        <pc:spChg chg="mod">
          <ac:chgData name="Tarun Sahukari" userId="bc9180e679b1d64b" providerId="LiveId" clId="{C8692BD5-498D-47DB-BF8F-EE43D5C2A2FA}" dt="2025-05-16T11:20:26.627" v="1897" actId="20577"/>
          <ac:spMkLst>
            <pc:docMk/>
            <pc:sldMk cId="3663239299" sldId="311"/>
            <ac:spMk id="2" creationId="{0A5E9B05-54A2-7891-F21E-A407C3EB809F}"/>
          </ac:spMkLst>
        </pc:spChg>
        <pc:picChg chg="add mod ord">
          <ac:chgData name="Tarun Sahukari" userId="bc9180e679b1d64b" providerId="LiveId" clId="{C8692BD5-498D-47DB-BF8F-EE43D5C2A2FA}" dt="2025-05-16T11:24:32.048" v="1939" actId="14100"/>
          <ac:picMkLst>
            <pc:docMk/>
            <pc:sldMk cId="3663239299" sldId="311"/>
            <ac:picMk id="5" creationId="{D1A12CA3-8F3F-3A45-AE28-E41F6A2E0958}"/>
          </ac:picMkLst>
        </pc:picChg>
        <pc:picChg chg="add mod">
          <ac:chgData name="Tarun Sahukari" userId="bc9180e679b1d64b" providerId="LiveId" clId="{C8692BD5-498D-47DB-BF8F-EE43D5C2A2FA}" dt="2025-05-16T11:24:36.280" v="1940" actId="14100"/>
          <ac:picMkLst>
            <pc:docMk/>
            <pc:sldMk cId="3663239299" sldId="311"/>
            <ac:picMk id="9" creationId="{7D5D5F51-1686-185C-97AC-27E52E8B1EA9}"/>
          </ac:picMkLst>
        </pc:picChg>
        <pc:picChg chg="add mod">
          <ac:chgData name="Tarun Sahukari" userId="bc9180e679b1d64b" providerId="LiveId" clId="{C8692BD5-498D-47DB-BF8F-EE43D5C2A2FA}" dt="2025-05-16T11:24:17.069" v="1936" actId="1076"/>
          <ac:picMkLst>
            <pc:docMk/>
            <pc:sldMk cId="3663239299" sldId="311"/>
            <ac:picMk id="11" creationId="{C534DF9D-EDA1-2F66-F672-DDA40BB023F1}"/>
          </ac:picMkLst>
        </pc:picChg>
        <pc:picChg chg="add mod">
          <ac:chgData name="Tarun Sahukari" userId="bc9180e679b1d64b" providerId="LiveId" clId="{C8692BD5-498D-47DB-BF8F-EE43D5C2A2FA}" dt="2025-05-16T11:24:06.976" v="1933" actId="1076"/>
          <ac:picMkLst>
            <pc:docMk/>
            <pc:sldMk cId="3663239299" sldId="311"/>
            <ac:picMk id="13" creationId="{09883DC7-0067-A44B-B8B5-1D3300B4562F}"/>
          </ac:picMkLst>
        </pc:picChg>
        <pc:picChg chg="add mod">
          <ac:chgData name="Tarun Sahukari" userId="bc9180e679b1d64b" providerId="LiveId" clId="{C8692BD5-498D-47DB-BF8F-EE43D5C2A2FA}" dt="2025-05-16T11:25:16.788" v="1948" actId="14100"/>
          <ac:picMkLst>
            <pc:docMk/>
            <pc:sldMk cId="3663239299" sldId="311"/>
            <ac:picMk id="15" creationId="{4F8D14A3-9173-E45C-0FF8-C1635AA46027}"/>
          </ac:picMkLst>
        </pc:picChg>
        <pc:picChg chg="add mod">
          <ac:chgData name="Tarun Sahukari" userId="bc9180e679b1d64b" providerId="LiveId" clId="{C8692BD5-498D-47DB-BF8F-EE43D5C2A2FA}" dt="2025-05-16T11:26:10.938" v="1957" actId="1076"/>
          <ac:picMkLst>
            <pc:docMk/>
            <pc:sldMk cId="3663239299" sldId="311"/>
            <ac:picMk id="17" creationId="{111176B1-D2EC-946F-61E2-3F1DF06F5B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57F067-7C56-4E07-857A-F40F4C92B9E6}" type="datetimeFigureOut">
              <a:rPr lang="en-IN" smtClean="0"/>
              <a:t>18-05-2025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33804-CDCC-4C3F-B1E2-6D01A35ADB3D}" type="slidenum">
              <a:rPr lang="en-IN" smtClean="0"/>
              <a:t>‹#›</a:t>
            </a:fld>
            <a:endParaRPr lang="en-IN"/>
          </a:p>
        </p:txBody>
      </p:sp>
    </p:spTree>
    <p:extLst>
      <p:ext uri="{BB962C8B-B14F-4D97-AF65-F5344CB8AC3E}">
        <p14:creationId xmlns:p14="http://schemas.microsoft.com/office/powerpoint/2010/main" val="3267093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A8CDCB4-C3A6-465E-B602-0E3F171CF814}"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8C279-680E-4C61-86D5-BC08D4F99862}" type="slidenum">
              <a:rPr lang="en-IN" smtClean="0"/>
              <a:t>‹#›</a:t>
            </a:fld>
            <a:endParaRPr lang="en-IN"/>
          </a:p>
        </p:txBody>
      </p:sp>
    </p:spTree>
    <p:extLst>
      <p:ext uri="{BB962C8B-B14F-4D97-AF65-F5344CB8AC3E}">
        <p14:creationId xmlns:p14="http://schemas.microsoft.com/office/powerpoint/2010/main" val="387692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8CDCB4-C3A6-465E-B602-0E3F171CF814}"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8C279-680E-4C61-86D5-BC08D4F99862}" type="slidenum">
              <a:rPr lang="en-IN" smtClean="0"/>
              <a:t>‹#›</a:t>
            </a:fld>
            <a:endParaRPr lang="en-IN"/>
          </a:p>
        </p:txBody>
      </p:sp>
    </p:spTree>
    <p:extLst>
      <p:ext uri="{BB962C8B-B14F-4D97-AF65-F5344CB8AC3E}">
        <p14:creationId xmlns:p14="http://schemas.microsoft.com/office/powerpoint/2010/main" val="3015263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8CDCB4-C3A6-465E-B602-0E3F171CF814}"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8C279-680E-4C61-86D5-BC08D4F99862}" type="slidenum">
              <a:rPr lang="en-IN" smtClean="0"/>
              <a:t>‹#›</a:t>
            </a:fld>
            <a:endParaRPr lang="en-IN"/>
          </a:p>
        </p:txBody>
      </p:sp>
    </p:spTree>
    <p:extLst>
      <p:ext uri="{BB962C8B-B14F-4D97-AF65-F5344CB8AC3E}">
        <p14:creationId xmlns:p14="http://schemas.microsoft.com/office/powerpoint/2010/main" val="161136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A8CDCB4-C3A6-465E-B602-0E3F171CF814}"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8C279-680E-4C61-86D5-BC08D4F99862}" type="slidenum">
              <a:rPr lang="en-IN" smtClean="0"/>
              <a:t>‹#›</a:t>
            </a:fld>
            <a:endParaRPr lang="en-IN"/>
          </a:p>
        </p:txBody>
      </p:sp>
    </p:spTree>
    <p:extLst>
      <p:ext uri="{BB962C8B-B14F-4D97-AF65-F5344CB8AC3E}">
        <p14:creationId xmlns:p14="http://schemas.microsoft.com/office/powerpoint/2010/main" val="3108757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8CDCB4-C3A6-465E-B602-0E3F171CF814}"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A8C279-680E-4C61-86D5-BC08D4F99862}" type="slidenum">
              <a:rPr lang="en-IN" smtClean="0"/>
              <a:t>‹#›</a:t>
            </a:fld>
            <a:endParaRPr lang="en-IN"/>
          </a:p>
        </p:txBody>
      </p:sp>
    </p:spTree>
    <p:extLst>
      <p:ext uri="{BB962C8B-B14F-4D97-AF65-F5344CB8AC3E}">
        <p14:creationId xmlns:p14="http://schemas.microsoft.com/office/powerpoint/2010/main" val="3553968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A8CDCB4-C3A6-465E-B602-0E3F171CF814}"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8C279-680E-4C61-86D5-BC08D4F99862}" type="slidenum">
              <a:rPr lang="en-IN" smtClean="0"/>
              <a:t>‹#›</a:t>
            </a:fld>
            <a:endParaRPr lang="en-IN"/>
          </a:p>
        </p:txBody>
      </p:sp>
    </p:spTree>
    <p:extLst>
      <p:ext uri="{BB962C8B-B14F-4D97-AF65-F5344CB8AC3E}">
        <p14:creationId xmlns:p14="http://schemas.microsoft.com/office/powerpoint/2010/main" val="234876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A8CDCB4-C3A6-465E-B602-0E3F171CF814}" type="datetimeFigureOut">
              <a:rPr lang="en-IN" smtClean="0"/>
              <a:t>18-05-2025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A8C279-680E-4C61-86D5-BC08D4F99862}" type="slidenum">
              <a:rPr lang="en-IN" smtClean="0"/>
              <a:t>‹#›</a:t>
            </a:fld>
            <a:endParaRPr lang="en-IN"/>
          </a:p>
        </p:txBody>
      </p:sp>
    </p:spTree>
    <p:extLst>
      <p:ext uri="{BB962C8B-B14F-4D97-AF65-F5344CB8AC3E}">
        <p14:creationId xmlns:p14="http://schemas.microsoft.com/office/powerpoint/2010/main" val="1696947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A8CDCB4-C3A6-465E-B602-0E3F171CF814}" type="datetimeFigureOut">
              <a:rPr lang="en-IN" smtClean="0"/>
              <a:t>18-05-2025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A8C279-680E-4C61-86D5-BC08D4F99862}" type="slidenum">
              <a:rPr lang="en-IN" smtClean="0"/>
              <a:t>‹#›</a:t>
            </a:fld>
            <a:endParaRPr lang="en-IN"/>
          </a:p>
        </p:txBody>
      </p:sp>
    </p:spTree>
    <p:extLst>
      <p:ext uri="{BB962C8B-B14F-4D97-AF65-F5344CB8AC3E}">
        <p14:creationId xmlns:p14="http://schemas.microsoft.com/office/powerpoint/2010/main" val="1313369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CDCB4-C3A6-465E-B602-0E3F171CF814}" type="datetimeFigureOut">
              <a:rPr lang="en-IN" smtClean="0"/>
              <a:t>18-05-2025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A8C279-680E-4C61-86D5-BC08D4F99862}" type="slidenum">
              <a:rPr lang="en-IN" smtClean="0"/>
              <a:t>‹#›</a:t>
            </a:fld>
            <a:endParaRPr lang="en-IN"/>
          </a:p>
        </p:txBody>
      </p:sp>
    </p:spTree>
    <p:extLst>
      <p:ext uri="{BB962C8B-B14F-4D97-AF65-F5344CB8AC3E}">
        <p14:creationId xmlns:p14="http://schemas.microsoft.com/office/powerpoint/2010/main" val="219709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8CDCB4-C3A6-465E-B602-0E3F171CF814}"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8C279-680E-4C61-86D5-BC08D4F99862}" type="slidenum">
              <a:rPr lang="en-IN" smtClean="0"/>
              <a:t>‹#›</a:t>
            </a:fld>
            <a:endParaRPr lang="en-IN"/>
          </a:p>
        </p:txBody>
      </p:sp>
    </p:spTree>
    <p:extLst>
      <p:ext uri="{BB962C8B-B14F-4D97-AF65-F5344CB8AC3E}">
        <p14:creationId xmlns:p14="http://schemas.microsoft.com/office/powerpoint/2010/main" val="265474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8CDCB4-C3A6-465E-B602-0E3F171CF814}"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A8C279-680E-4C61-86D5-BC08D4F99862}" type="slidenum">
              <a:rPr lang="en-IN" smtClean="0"/>
              <a:t>‹#›</a:t>
            </a:fld>
            <a:endParaRPr lang="en-IN"/>
          </a:p>
        </p:txBody>
      </p:sp>
    </p:spTree>
    <p:extLst>
      <p:ext uri="{BB962C8B-B14F-4D97-AF65-F5344CB8AC3E}">
        <p14:creationId xmlns:p14="http://schemas.microsoft.com/office/powerpoint/2010/main" val="383426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CDCB4-C3A6-465E-B602-0E3F171CF814}" type="datetimeFigureOut">
              <a:rPr lang="en-IN" smtClean="0"/>
              <a:t>18-05-2025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8C279-680E-4C61-86D5-BC08D4F99862}" type="slidenum">
              <a:rPr lang="en-IN" smtClean="0"/>
              <a:t>‹#›</a:t>
            </a:fld>
            <a:endParaRPr lang="en-IN"/>
          </a:p>
        </p:txBody>
      </p:sp>
    </p:spTree>
    <p:extLst>
      <p:ext uri="{BB962C8B-B14F-4D97-AF65-F5344CB8AC3E}">
        <p14:creationId xmlns:p14="http://schemas.microsoft.com/office/powerpoint/2010/main" val="3953164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datasets/sumn2u/garbage-classification-v2/dat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A935-AA8F-8495-173B-3433F7127C97}"/>
              </a:ext>
            </a:extLst>
          </p:cNvPr>
          <p:cNvSpPr>
            <a:spLocks noGrp="1"/>
          </p:cNvSpPr>
          <p:nvPr/>
        </p:nvSpPr>
        <p:spPr>
          <a:xfrm>
            <a:off x="481631" y="1723014"/>
            <a:ext cx="10838641"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Smart Waste Classification and Recycling using</a:t>
            </a:r>
          </a:p>
          <a:p>
            <a:r>
              <a:rPr lang="en-US" sz="4000" b="1" dirty="0">
                <a:solidFill>
                  <a:srgbClr val="00B050"/>
                </a:solidFill>
                <a:latin typeface="Times New Roman" panose="02020603050405020304" pitchFamily="18" charset="0"/>
                <a:cs typeface="Times New Roman" panose="02020603050405020304" pitchFamily="18" charset="0"/>
              </a:rPr>
              <a:t>Deep Learning</a:t>
            </a:r>
          </a:p>
        </p:txBody>
      </p:sp>
      <p:sp>
        <p:nvSpPr>
          <p:cNvPr id="3" name="Subtitle 2">
            <a:extLst>
              <a:ext uri="{FF2B5EF4-FFF2-40B4-BE49-F238E27FC236}">
                <a16:creationId xmlns:a16="http://schemas.microsoft.com/office/drawing/2014/main" id="{759E688D-BEE1-FD63-6053-D7D6280B078B}"/>
              </a:ext>
            </a:extLst>
          </p:cNvPr>
          <p:cNvSpPr>
            <a:spLocks noGrp="1"/>
          </p:cNvSpPr>
          <p:nvPr/>
        </p:nvSpPr>
        <p:spPr>
          <a:xfrm>
            <a:off x="2150433" y="3800392"/>
            <a:ext cx="8153401" cy="1752600"/>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5700" dirty="0">
                <a:solidFill>
                  <a:schemeClr val="tx1"/>
                </a:solidFill>
                <a:latin typeface="Times New Roman" panose="02020603050405020304" pitchFamily="18" charset="0"/>
                <a:cs typeface="Times New Roman" panose="02020603050405020304" pitchFamily="18" charset="0"/>
              </a:rPr>
              <a:t>PRESENTED BY</a:t>
            </a:r>
          </a:p>
          <a:p>
            <a:r>
              <a:rPr lang="en-US" sz="5000" b="1" dirty="0">
                <a:solidFill>
                  <a:srgbClr val="7030A0"/>
                </a:solidFill>
                <a:latin typeface="Tahoma" panose="020B0604030504040204" pitchFamily="34" charset="0"/>
                <a:ea typeface="Tahoma" panose="020B0604030504040204" pitchFamily="34" charset="0"/>
                <a:cs typeface="Tahoma" panose="020B0604030504040204" pitchFamily="34" charset="0"/>
              </a:rPr>
              <a:t>  </a:t>
            </a:r>
            <a:r>
              <a:rPr lang="en-US" sz="3400" b="1"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a:t>Mr. Tarun Sahukari (228W1A1257)</a:t>
            </a:r>
          </a:p>
          <a:p>
            <a:r>
              <a:rPr lang="en-US" sz="3400" b="1" dirty="0">
                <a:solidFill>
                  <a:srgbClr val="7030A0"/>
                </a:solidFill>
                <a:latin typeface="Times New Roman" panose="02020603050405020304" pitchFamily="18" charset="0"/>
                <a:ea typeface="Tahoma" panose="020B0604030504040204" pitchFamily="34" charset="0"/>
                <a:cs typeface="Times New Roman" panose="02020603050405020304" pitchFamily="18" charset="0"/>
              </a:rPr>
              <a:t>Mr. Jitin Venkata Sai Kamineni (228W1A1223)</a:t>
            </a:r>
          </a:p>
          <a:p>
            <a:endParaRPr lang="en-US" b="1" dirty="0">
              <a:solidFill>
                <a:srgbClr val="7030A0"/>
              </a:solidFill>
              <a:latin typeface="Tahoma" panose="020B0604030504040204" pitchFamily="34" charset="0"/>
              <a:ea typeface="Tahoma" panose="020B0604030504040204" pitchFamily="34" charset="0"/>
              <a:cs typeface="Tahoma" panose="020B0604030504040204" pitchFamily="34" charset="0"/>
            </a:endParaRPr>
          </a:p>
          <a:p>
            <a:endParaRPr lang="en-US" dirty="0"/>
          </a:p>
        </p:txBody>
      </p:sp>
      <p:pic>
        <p:nvPicPr>
          <p:cNvPr id="4" name="Picture 3">
            <a:extLst>
              <a:ext uri="{FF2B5EF4-FFF2-40B4-BE49-F238E27FC236}">
                <a16:creationId xmlns:a16="http://schemas.microsoft.com/office/drawing/2014/main" id="{891C99C5-EE30-4E83-020F-AB107AAFE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31" y="323556"/>
            <a:ext cx="1685335" cy="1189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Image result for vrsec">
            <a:extLst>
              <a:ext uri="{FF2B5EF4-FFF2-40B4-BE49-F238E27FC236}">
                <a16:creationId xmlns:a16="http://schemas.microsoft.com/office/drawing/2014/main" id="{2FB9D22F-B0F6-BCE5-6536-DDB169F4A80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3213" y="205380"/>
            <a:ext cx="1203323" cy="13078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6">
            <a:extLst>
              <a:ext uri="{FF2B5EF4-FFF2-40B4-BE49-F238E27FC236}">
                <a16:creationId xmlns:a16="http://schemas.microsoft.com/office/drawing/2014/main" id="{9D6A404E-7555-9ACA-CFC9-DC07B12A00CE}"/>
              </a:ext>
            </a:extLst>
          </p:cNvPr>
          <p:cNvSpPr txBox="1"/>
          <p:nvPr/>
        </p:nvSpPr>
        <p:spPr>
          <a:xfrm>
            <a:off x="3483934" y="290135"/>
            <a:ext cx="5486400" cy="758857"/>
          </a:xfrm>
          <a:prstGeom prst="rect">
            <a:avLst/>
          </a:prstGeom>
          <a:noFill/>
        </p:spPr>
        <p:txBody>
          <a:bodyPr wrap="square" lIns="19998" tIns="9999" rIns="19998" bIns="9999"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a:solidFill>
                  <a:srgbClr val="0000FF"/>
                </a:solidFill>
                <a:latin typeface="Times New Roman" panose="02020603050405020304" pitchFamily="18" charset="0"/>
                <a:cs typeface="Times New Roman" panose="02020603050405020304" pitchFamily="18" charset="0"/>
              </a:rPr>
              <a:t>Department of Information Technology</a:t>
            </a:r>
          </a:p>
          <a:p>
            <a:pPr algn="ctr"/>
            <a:r>
              <a:rPr lang="en-IN" sz="2400" b="1">
                <a:solidFill>
                  <a:srgbClr val="FF0000"/>
                </a:solidFill>
                <a:latin typeface="Times New Roman" panose="02020603050405020304" pitchFamily="18" charset="0"/>
                <a:cs typeface="Times New Roman" panose="02020603050405020304" pitchFamily="18" charset="0"/>
              </a:rPr>
              <a:t>V R Siddhartha Engineering College </a:t>
            </a:r>
          </a:p>
        </p:txBody>
      </p:sp>
      <p:sp>
        <p:nvSpPr>
          <p:cNvPr id="7" name="TextBox 7">
            <a:extLst>
              <a:ext uri="{FF2B5EF4-FFF2-40B4-BE49-F238E27FC236}">
                <a16:creationId xmlns:a16="http://schemas.microsoft.com/office/drawing/2014/main" id="{254F03F9-F413-309E-0946-A0F5F29E558E}"/>
              </a:ext>
            </a:extLst>
          </p:cNvPr>
          <p:cNvSpPr txBox="1"/>
          <p:nvPr/>
        </p:nvSpPr>
        <p:spPr>
          <a:xfrm>
            <a:off x="3467100" y="2788760"/>
            <a:ext cx="5257800"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err="1">
                <a:solidFill>
                  <a:srgbClr val="FF0000"/>
                </a:solidFill>
                <a:latin typeface="Times New Roman" panose="02020603050405020304" pitchFamily="18" charset="0"/>
                <a:cs typeface="Times New Roman" panose="02020603050405020304" pitchFamily="18" charset="0"/>
              </a:rPr>
              <a:t>B.Tech</a:t>
            </a:r>
            <a:r>
              <a:rPr lang="en-US" sz="2000" b="1" dirty="0">
                <a:solidFill>
                  <a:srgbClr val="FF0000"/>
                </a:solidFill>
                <a:latin typeface="Times New Roman" panose="02020603050405020304" pitchFamily="18" charset="0"/>
                <a:cs typeface="Times New Roman" panose="02020603050405020304" pitchFamily="18" charset="0"/>
              </a:rPr>
              <a:t> in Information Technology</a:t>
            </a:r>
          </a:p>
          <a:p>
            <a:pPr algn="ctr"/>
            <a:r>
              <a:rPr lang="en-US" sz="2000" b="1" dirty="0">
                <a:solidFill>
                  <a:srgbClr val="BF11A6"/>
                </a:solidFill>
                <a:latin typeface="Times New Roman" panose="02020603050405020304" pitchFamily="18" charset="0"/>
                <a:cs typeface="Times New Roman" panose="02020603050405020304" pitchFamily="18" charset="0"/>
              </a:rPr>
              <a:t>MINI-1 Project Review Presentation</a:t>
            </a:r>
          </a:p>
        </p:txBody>
      </p:sp>
      <p:sp>
        <p:nvSpPr>
          <p:cNvPr id="8" name="Rectangle 7">
            <a:extLst>
              <a:ext uri="{FF2B5EF4-FFF2-40B4-BE49-F238E27FC236}">
                <a16:creationId xmlns:a16="http://schemas.microsoft.com/office/drawing/2014/main" id="{9877CE36-59E3-EE52-6823-E7B1AB3479A3}"/>
              </a:ext>
            </a:extLst>
          </p:cNvPr>
          <p:cNvSpPr/>
          <p:nvPr/>
        </p:nvSpPr>
        <p:spPr>
          <a:xfrm>
            <a:off x="3941134" y="5552992"/>
            <a:ext cx="4572000" cy="984885"/>
          </a:xfrm>
          <a:prstGeom prst="rect">
            <a:avLst/>
          </a:prstGeom>
        </p:spPr>
        <p:txBody>
          <a:bodyPr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Times New Roman" panose="02020603050405020304" pitchFamily="18" charset="0"/>
                <a:cs typeface="Times New Roman" panose="02020603050405020304" pitchFamily="18" charset="0"/>
              </a:rPr>
              <a:t>Under the guidance of </a:t>
            </a:r>
          </a:p>
          <a:p>
            <a:pPr algn="ctr"/>
            <a:r>
              <a:rPr lang="en-US" sz="2000" dirty="0">
                <a:latin typeface="Times New Roman"/>
                <a:cs typeface="Times New Roman"/>
              </a:rPr>
              <a:t> </a:t>
            </a:r>
            <a:r>
              <a:rPr lang="en-US" b="1" dirty="0">
                <a:solidFill>
                  <a:srgbClr val="FF0000"/>
                </a:solidFill>
                <a:latin typeface="Times New Roman"/>
                <a:cs typeface="Times New Roman"/>
              </a:rPr>
              <a:t>Dr. Ramesh Mande</a:t>
            </a:r>
          </a:p>
          <a:p>
            <a:pPr algn="ctr"/>
            <a:r>
              <a:rPr lang="en-US" b="1" dirty="0">
                <a:solidFill>
                  <a:srgbClr val="FF0000"/>
                </a:solidFill>
                <a:latin typeface="Times New Roman" panose="02020603050405020304" pitchFamily="18" charset="0"/>
                <a:cs typeface="Times New Roman" panose="02020603050405020304" pitchFamily="18" charset="0"/>
              </a:rPr>
              <a:t>ASSISTANT PROFESSOR</a:t>
            </a:r>
          </a:p>
        </p:txBody>
      </p:sp>
    </p:spTree>
    <p:extLst>
      <p:ext uri="{BB962C8B-B14F-4D97-AF65-F5344CB8AC3E}">
        <p14:creationId xmlns:p14="http://schemas.microsoft.com/office/powerpoint/2010/main" val="1384888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6957" y="1"/>
            <a:ext cx="10515600" cy="1161288"/>
          </a:xfrm>
        </p:spPr>
        <p:txBody>
          <a:bodyPr>
            <a:normAutofit/>
          </a:bodyPr>
          <a:lstStyle/>
          <a:p>
            <a:pPr algn="ctr"/>
            <a:r>
              <a:rPr lang="en-US" sz="2800" b="1" dirty="0">
                <a:latin typeface="Times New Roman" panose="02020603050405020304" pitchFamily="18" charset="0"/>
                <a:cs typeface="Times New Roman" panose="02020603050405020304" pitchFamily="18" charset="0"/>
              </a:rPr>
              <a:t>DATASETS AND REQUIREMENTS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5775" y="804673"/>
            <a:ext cx="11220450" cy="5751576"/>
          </a:xfrm>
        </p:spPr>
        <p:txBody>
          <a:bodyPr>
            <a:noAutofit/>
          </a:bodyPr>
          <a:lstStyle/>
          <a:p>
            <a:r>
              <a:rPr lang="en-IN" sz="2000" dirty="0">
                <a:latin typeface="Times New Roman" panose="02020603050405020304" pitchFamily="18" charset="0"/>
                <a:cs typeface="Times New Roman" panose="02020603050405020304" pitchFamily="18" charset="0"/>
              </a:rPr>
              <a:t>DATASET:</a:t>
            </a:r>
          </a:p>
          <a:p>
            <a:pPr marL="0" indent="0">
              <a:buNone/>
            </a:pPr>
            <a:r>
              <a:rPr lang="en-IN" sz="2000" dirty="0">
                <a:latin typeface="Times New Roman" panose="02020603050405020304" pitchFamily="18" charset="0"/>
                <a:cs typeface="Times New Roman" panose="02020603050405020304" pitchFamily="18" charset="0"/>
              </a:rPr>
              <a:t>	Garbage Classification Dataset</a:t>
            </a:r>
          </a:p>
          <a:p>
            <a:pPr marL="0" indent="0">
              <a:buNone/>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dataset includes 10 distinct waste categories with a total of 19,762 images, making it suitable for training waste classification models and improving recycling efficiency.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classes include Metal (1,020 images), Glass (3,061), Biological waste (997), Paper (1,680), Battery (944), Trash (947), Cardboard (1,825), Shoes (1,977), Clothes (5,327), and Plastic (1,984). It is well-suited for developing classification or object detection models and creating AI-powered solutions for sustainable waste disposal.</a:t>
            </a:r>
            <a:endParaRPr lang="en-US" sz="18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SOURCE:     Kaggle - </a:t>
            </a:r>
            <a:r>
              <a:rPr lang="en-US" sz="2000" dirty="0">
                <a:solidFill>
                  <a:schemeClr val="accent1">
                    <a:lumMod val="75000"/>
                  </a:schemeClr>
                </a:solidFill>
                <a:latin typeface="Times New Roman" panose="02020603050405020304" pitchFamily="18" charset="0"/>
                <a:cs typeface="Times New Roman" panose="02020603050405020304" pitchFamily="18" charset="0"/>
                <a:hlinkClick r:id="rId2"/>
              </a:rPr>
              <a:t>https://www.kaggle.com/datasets/sumn2u/garbage-classification-v2/data</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a:p>
            <a:pPr marL="0" indent="0">
              <a:buNone/>
            </a:pPr>
            <a:endParaRPr lang="en-IN" sz="1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F5616C-EB14-600C-F739-D89EC69978B6}"/>
              </a:ext>
            </a:extLst>
          </p:cNvPr>
          <p:cNvPicPr>
            <a:picLocks noChangeAspect="1"/>
          </p:cNvPicPr>
          <p:nvPr/>
        </p:nvPicPr>
        <p:blipFill>
          <a:blip r:embed="rId3"/>
          <a:stretch>
            <a:fillRect/>
          </a:stretch>
        </p:blipFill>
        <p:spPr>
          <a:xfrm>
            <a:off x="864516" y="4155440"/>
            <a:ext cx="10090816" cy="2136078"/>
          </a:xfrm>
          <a:prstGeom prst="rect">
            <a:avLst/>
          </a:prstGeom>
        </p:spPr>
      </p:pic>
    </p:spTree>
    <p:extLst>
      <p:ext uri="{BB962C8B-B14F-4D97-AF65-F5344CB8AC3E}">
        <p14:creationId xmlns:p14="http://schemas.microsoft.com/office/powerpoint/2010/main" val="187666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60" y="355600"/>
            <a:ext cx="11694160" cy="6207760"/>
          </a:xfrm>
        </p:spPr>
        <p:txBody>
          <a:bodyPr>
            <a:normAutofit/>
          </a:bodyPr>
          <a:lstStyle/>
          <a:p>
            <a:pPr marL="0" indent="0" algn="just">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IN" sz="2400" b="1" dirty="0">
                <a:latin typeface="Times New Roman" panose="02020603050405020304" pitchFamily="18" charset="0"/>
                <a:cs typeface="Times New Roman" panose="02020603050405020304" pitchFamily="18" charset="0"/>
              </a:rPr>
              <a:t>REQUIREMENTS:</a:t>
            </a:r>
          </a:p>
          <a:p>
            <a:pPr algn="just" rtl="0">
              <a:spcBef>
                <a:spcPts val="400"/>
              </a:spcBef>
              <a:buNone/>
            </a:pPr>
            <a:br>
              <a:rPr lang="en-IN" sz="1600" b="0" dirty="0">
                <a:effectLst/>
              </a:rPr>
            </a:br>
            <a:r>
              <a:rPr lang="en-IN" sz="1800" b="1" i="0" u="none" strike="noStrike" dirty="0">
                <a:solidFill>
                  <a:srgbClr val="000000"/>
                </a:solidFill>
                <a:effectLst/>
                <a:latin typeface="Times New Roman" panose="02020603050405020304" pitchFamily="18" charset="0"/>
              </a:rPr>
              <a:t>  </a:t>
            </a:r>
            <a:r>
              <a:rPr lang="en-IN" sz="2200" b="1" i="0" u="none" strike="noStrike" dirty="0">
                <a:solidFill>
                  <a:srgbClr val="000000"/>
                </a:solidFill>
                <a:effectLst/>
                <a:latin typeface="Times New Roman" panose="02020603050405020304" pitchFamily="18" charset="0"/>
                <a:cs typeface="Times New Roman" panose="02020603050405020304" pitchFamily="18" charset="0"/>
              </a:rPr>
              <a:t> Hardware</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2200" b="0" dirty="0">
              <a:effectLst/>
              <a:latin typeface="Times New Roman" panose="02020603050405020304" pitchFamily="18" charset="0"/>
              <a:cs typeface="Times New Roman" panose="02020603050405020304" pitchFamily="18" charset="0"/>
            </a:endParaRPr>
          </a:p>
          <a:p>
            <a:pPr marL="812800" lvl="1" algn="just" fontAlgn="base">
              <a:spcBef>
                <a:spcPts val="400"/>
              </a:spcBef>
            </a:pPr>
            <a:r>
              <a:rPr lang="en-IN" sz="2200" b="0" i="0" u="none" strike="noStrike" dirty="0">
                <a:solidFill>
                  <a:srgbClr val="000000"/>
                </a:solidFill>
                <a:effectLst/>
                <a:latin typeface="Times New Roman" panose="02020603050405020304" pitchFamily="18" charset="0"/>
                <a:cs typeface="Times New Roman" panose="02020603050405020304" pitchFamily="18" charset="0"/>
              </a:rPr>
              <a:t>GPU-enabled system for faster training (e.g.  Google </a:t>
            </a:r>
            <a:r>
              <a:rPr lang="en-IN" sz="2200" b="0" i="0" u="none" strike="noStrike" dirty="0" err="1">
                <a:solidFill>
                  <a:srgbClr val="000000"/>
                </a:solidFill>
                <a:effectLst/>
                <a:latin typeface="Times New Roman" panose="02020603050405020304" pitchFamily="18" charset="0"/>
                <a:cs typeface="Times New Roman" panose="02020603050405020304" pitchFamily="18" charset="0"/>
              </a:rPr>
              <a:t>Colab</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 Kaggle )</a:t>
            </a:r>
          </a:p>
          <a:p>
            <a:pPr marL="812800" lvl="1" algn="just" fontAlgn="base">
              <a:spcBef>
                <a:spcPts val="400"/>
              </a:spcBef>
            </a:pPr>
            <a:r>
              <a:rPr lang="en-IN" sz="2200" b="0" i="0" u="none" strike="noStrike" dirty="0">
                <a:solidFill>
                  <a:srgbClr val="000000"/>
                </a:solidFill>
                <a:effectLst/>
                <a:latin typeface="Times New Roman" panose="02020603050405020304" pitchFamily="18" charset="0"/>
                <a:cs typeface="Times New Roman" panose="02020603050405020304" pitchFamily="18" charset="0"/>
              </a:rPr>
              <a:t>Minimum 16GB RAM</a:t>
            </a:r>
          </a:p>
          <a:p>
            <a:pPr marL="584200" lvl="1" indent="0" algn="just" fontAlgn="base">
              <a:spcBef>
                <a:spcPts val="400"/>
              </a:spcBef>
              <a:buNone/>
            </a:pPr>
            <a:endParaRPr lang="en-IN" sz="22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spcBef>
                <a:spcPts val="400"/>
              </a:spcBef>
              <a:buNone/>
            </a:pPr>
            <a:br>
              <a:rPr lang="en-IN" sz="2200" b="0" dirty="0">
                <a:effectLst/>
                <a:latin typeface="Times New Roman" panose="02020603050405020304" pitchFamily="18" charset="0"/>
                <a:cs typeface="Times New Roman" panose="02020603050405020304" pitchFamily="18" charset="0"/>
              </a:rPr>
            </a:br>
            <a:r>
              <a:rPr lang="en-IN" sz="2200" b="1" i="0" u="none" strike="noStrike" dirty="0">
                <a:solidFill>
                  <a:srgbClr val="000000"/>
                </a:solidFill>
                <a:effectLst/>
                <a:latin typeface="Times New Roman" panose="02020603050405020304" pitchFamily="18" charset="0"/>
                <a:cs typeface="Times New Roman" panose="02020603050405020304" pitchFamily="18" charset="0"/>
              </a:rPr>
              <a:t>  Software &amp; Frameworks</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2200" b="0" dirty="0">
              <a:effectLst/>
              <a:latin typeface="Times New Roman" panose="02020603050405020304" pitchFamily="18" charset="0"/>
              <a:cs typeface="Times New Roman" panose="02020603050405020304" pitchFamily="18" charset="0"/>
            </a:endParaRPr>
          </a:p>
          <a:p>
            <a:pPr marL="927100" lvl="1" indent="-342900" algn="just" fontAlgn="base">
              <a:spcBef>
                <a:spcPts val="400"/>
              </a:spcBef>
            </a:pPr>
            <a:r>
              <a:rPr lang="en-IN" sz="2200" b="1" i="0" u="none" strike="noStrike" dirty="0">
                <a:solidFill>
                  <a:srgbClr val="000000"/>
                </a:solidFill>
                <a:effectLst/>
                <a:latin typeface="Times New Roman" panose="02020603050405020304" pitchFamily="18" charset="0"/>
                <a:cs typeface="Times New Roman" panose="02020603050405020304" pitchFamily="18" charset="0"/>
              </a:rPr>
              <a:t>Deep Learning</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 TensorFlow, </a:t>
            </a:r>
            <a:r>
              <a:rPr lang="en-IN" sz="2200" b="0" i="0" u="none" strike="noStrike" dirty="0" err="1">
                <a:solidFill>
                  <a:srgbClr val="000000"/>
                </a:solidFill>
                <a:effectLst/>
                <a:latin typeface="Times New Roman" panose="02020603050405020304" pitchFamily="18" charset="0"/>
                <a:cs typeface="Times New Roman" panose="02020603050405020304" pitchFamily="18" charset="0"/>
              </a:rPr>
              <a:t>Keras</a:t>
            </a:r>
            <a:endParaRPr lang="en-IN" sz="2200" b="1" i="0" u="none" strike="noStrike" dirty="0">
              <a:solidFill>
                <a:srgbClr val="000000"/>
              </a:solidFill>
              <a:effectLst/>
              <a:latin typeface="Times New Roman" panose="02020603050405020304" pitchFamily="18" charset="0"/>
              <a:cs typeface="Times New Roman" panose="02020603050405020304" pitchFamily="18" charset="0"/>
            </a:endParaRPr>
          </a:p>
          <a:p>
            <a:pPr marL="927100" lvl="1" indent="-342900" algn="just" fontAlgn="base">
              <a:spcBef>
                <a:spcPts val="400"/>
              </a:spcBef>
            </a:pPr>
            <a:r>
              <a:rPr lang="en-IN" sz="2200" b="1" i="0" u="none" strike="noStrike" dirty="0">
                <a:solidFill>
                  <a:srgbClr val="000000"/>
                </a:solidFill>
                <a:effectLst/>
                <a:latin typeface="Times New Roman" panose="02020603050405020304" pitchFamily="18" charset="0"/>
                <a:cs typeface="Times New Roman" panose="02020603050405020304" pitchFamily="18" charset="0"/>
              </a:rPr>
              <a:t>Preprocessing</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 OpenCV, NumPy, Pandas</a:t>
            </a:r>
            <a:endParaRPr lang="en-IN" sz="2200" b="1" i="0" u="none" strike="noStrike" dirty="0">
              <a:solidFill>
                <a:srgbClr val="000000"/>
              </a:solidFill>
              <a:effectLst/>
              <a:latin typeface="Times New Roman" panose="02020603050405020304" pitchFamily="18" charset="0"/>
              <a:cs typeface="Times New Roman" panose="02020603050405020304" pitchFamily="18" charset="0"/>
            </a:endParaRPr>
          </a:p>
          <a:p>
            <a:pPr marL="927100" lvl="1" indent="-342900" algn="just" fontAlgn="base">
              <a:spcBef>
                <a:spcPts val="400"/>
              </a:spcBef>
            </a:pPr>
            <a:r>
              <a:rPr lang="en-IN" sz="2200" b="1" i="0" u="none" strike="noStrike" dirty="0">
                <a:solidFill>
                  <a:srgbClr val="000000"/>
                </a:solidFill>
                <a:effectLst/>
                <a:latin typeface="Times New Roman" panose="02020603050405020304" pitchFamily="18" charset="0"/>
                <a:cs typeface="Times New Roman" panose="02020603050405020304" pitchFamily="18" charset="0"/>
              </a:rPr>
              <a:t>Programming Language : </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Python</a:t>
            </a:r>
            <a:endParaRPr lang="en-IN" sz="2200" b="1" i="0" u="none" strike="noStrike" dirty="0">
              <a:solidFill>
                <a:srgbClr val="000000"/>
              </a:solidFill>
              <a:effectLst/>
              <a:latin typeface="Times New Roman" panose="02020603050405020304" pitchFamily="18" charset="0"/>
              <a:cs typeface="Times New Roman" panose="02020603050405020304" pitchFamily="18" charset="0"/>
            </a:endParaRPr>
          </a:p>
          <a:p>
            <a:pPr marL="927100" lvl="1" indent="-342900" algn="just" fontAlgn="base">
              <a:spcBef>
                <a:spcPts val="400"/>
              </a:spcBef>
            </a:pPr>
            <a:r>
              <a:rPr lang="en-IN" sz="2200" b="1" i="0" u="none" strike="noStrike" dirty="0">
                <a:solidFill>
                  <a:srgbClr val="000000"/>
                </a:solidFill>
                <a:effectLst/>
                <a:latin typeface="Times New Roman" panose="02020603050405020304" pitchFamily="18" charset="0"/>
                <a:cs typeface="Times New Roman" panose="02020603050405020304" pitchFamily="18" charset="0"/>
              </a:rPr>
              <a:t>Scikit-learn:</a:t>
            </a:r>
            <a:r>
              <a:rPr lang="en-IN" sz="2200" b="0" i="0" u="none" strike="noStrike" dirty="0">
                <a:solidFill>
                  <a:srgbClr val="000000"/>
                </a:solidFill>
                <a:effectLst/>
                <a:latin typeface="Times New Roman" panose="02020603050405020304" pitchFamily="18" charset="0"/>
                <a:cs typeface="Times New Roman" panose="02020603050405020304" pitchFamily="18" charset="0"/>
              </a:rPr>
              <a:t> Utilized for model evaluation metrics such as accuracy and dataset splitting.</a:t>
            </a:r>
            <a:endParaRPr lang="en-IN" sz="2200" b="1" i="0" u="none" strike="noStrike" dirty="0">
              <a:solidFill>
                <a:srgbClr val="000000"/>
              </a:solidFill>
              <a:effectLst/>
              <a:latin typeface="Times New Roman" panose="02020603050405020304" pitchFamily="18" charset="0"/>
              <a:cs typeface="Times New Roman" panose="02020603050405020304" pitchFamily="18" charset="0"/>
            </a:endParaRPr>
          </a:p>
          <a:p>
            <a:pPr>
              <a:buNone/>
            </a:pPr>
            <a:br>
              <a:rPr lang="en-IN" sz="2200" b="0" dirty="0">
                <a:effectLst/>
                <a:latin typeface="Times New Roman" panose="02020603050405020304" pitchFamily="18" charset="0"/>
                <a:cs typeface="Times New Roman" panose="02020603050405020304" pitchFamily="18" charset="0"/>
              </a:rPr>
            </a:br>
            <a:br>
              <a:rPr lang="en-IN" sz="1600" b="0" dirty="0">
                <a:effectLst/>
              </a:rPr>
            </a:br>
            <a:br>
              <a:rPr lang="en-IN" sz="1600" b="0" dirty="0">
                <a:effectLst/>
              </a:rPr>
            </a:br>
            <a:br>
              <a:rPr lang="en-IN" sz="1600" b="0" dirty="0">
                <a:effectLst/>
              </a:rPr>
            </a:br>
            <a:endParaRPr lang="en-IN" sz="20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139856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24" y="100584"/>
            <a:ext cx="10515600" cy="722376"/>
          </a:xfrm>
        </p:spPr>
        <p:txBody>
          <a:bodyPr>
            <a:normAutofit/>
          </a:bodyPr>
          <a:lstStyle/>
          <a:p>
            <a:pPr algn="ctr"/>
            <a:r>
              <a:rPr lang="en-US" sz="2800" b="1" dirty="0">
                <a:latin typeface="Times New Roman" panose="02020603050405020304" pitchFamily="18" charset="0"/>
                <a:cs typeface="Times New Roman" panose="02020603050405020304" pitchFamily="18" charset="0"/>
              </a:rPr>
              <a:t>ALGORITHMS INVOLVED</a:t>
            </a:r>
            <a:endParaRPr lang="en-IN" sz="2800" dirty="0"/>
          </a:p>
        </p:txBody>
      </p:sp>
      <p:sp>
        <p:nvSpPr>
          <p:cNvPr id="4" name="Rectangle 1"/>
          <p:cNvSpPr>
            <a:spLocks noGrp="1" noChangeArrowheads="1"/>
          </p:cNvSpPr>
          <p:nvPr>
            <p:ph idx="1"/>
          </p:nvPr>
        </p:nvSpPr>
        <p:spPr bwMode="auto">
          <a:xfrm>
            <a:off x="258064" y="727576"/>
            <a:ext cx="1135481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a:t>
            </a:r>
          </a:p>
          <a:p>
            <a:pPr eaLnBrk="0" fontAlgn="base" hangingPunct="0">
              <a:lnSpc>
                <a:spcPct val="100000"/>
              </a:lnSpc>
              <a:spcBef>
                <a:spcPct val="0"/>
              </a:spcBef>
              <a:spcAft>
                <a:spcPct val="0"/>
              </a:spcAft>
            </a:pPr>
            <a:r>
              <a:rPr lang="en-US" sz="2000" dirty="0">
                <a:latin typeface="Times New Roman" panose="02020603050405020304" pitchFamily="18" charset="0"/>
                <a:cs typeface="Times New Roman" panose="02020603050405020304" pitchFamily="18" charset="0"/>
              </a:rPr>
              <a:t>For this project, we use ResNet-50, a deep neural network, for accurate waste classification, leveraging residual learning to overcome the vanishing gradient problem and enable deep network training. For recycling, we implement a Rule-Based System, which applies predefined rules to determine proper disposal methods. This combination ensures efficient, automated waste sorting and recycling management.</a:t>
            </a:r>
          </a:p>
          <a:p>
            <a:pPr eaLnBrk="0" fontAlgn="base" hangingPunct="0">
              <a:lnSpc>
                <a:spcPct val="100000"/>
              </a:lnSpc>
              <a:spcBef>
                <a:spcPct val="0"/>
              </a:spcBef>
              <a:spcAft>
                <a:spcPct val="0"/>
              </a:spcAf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2000" b="1" dirty="0">
                <a:latin typeface="Times New Roman" panose="02020603050405020304" pitchFamily="18" charset="0"/>
                <a:cs typeface="Times New Roman" panose="02020603050405020304" pitchFamily="18" charset="0"/>
              </a:rPr>
              <a:t>ResNet-50 : </a:t>
            </a:r>
          </a:p>
          <a:p>
            <a:pPr eaLnBrk="0" fontAlgn="base" hangingPunct="0">
              <a:lnSpc>
                <a:spcPct val="100000"/>
              </a:lnSpc>
              <a:spcBef>
                <a:spcPct val="0"/>
              </a:spcBef>
              <a:spcAft>
                <a:spcPct val="0"/>
              </a:spcAft>
            </a:pPr>
            <a:r>
              <a:rPr lang="en-US" sz="2000" dirty="0">
                <a:latin typeface="Times New Roman" panose="02020603050405020304" pitchFamily="18" charset="0"/>
                <a:cs typeface="Times New Roman" panose="02020603050405020304" pitchFamily="18" charset="0"/>
              </a:rPr>
              <a:t>A deep residual learning model designed to improve accuracy in image classification. </a:t>
            </a:r>
          </a:p>
          <a:p>
            <a:pPr eaLnBrk="0" fontAlgn="base" hangingPunct="0">
              <a:lnSpc>
                <a:spcPct val="100000"/>
              </a:lnSpc>
              <a:spcBef>
                <a:spcPct val="0"/>
              </a:spcBef>
              <a:spcAft>
                <a:spcPct val="0"/>
              </a:spcAft>
            </a:pPr>
            <a:r>
              <a:rPr lang="en-US" sz="2000" dirty="0">
                <a:latin typeface="Times New Roman" panose="02020603050405020304" pitchFamily="18" charset="0"/>
                <a:cs typeface="Times New Roman" panose="02020603050405020304" pitchFamily="18" charset="0"/>
              </a:rPr>
              <a:t>Uses skip connections  to enable efficient training of deep networks. </a:t>
            </a:r>
          </a:p>
          <a:p>
            <a:pPr eaLnBrk="0" fontAlgn="base" hangingPunct="0">
              <a:lnSpc>
                <a:spcPct val="100000"/>
              </a:lnSpc>
              <a:spcBef>
                <a:spcPct val="0"/>
              </a:spcBef>
              <a:spcAft>
                <a:spcPct val="0"/>
              </a:spcAft>
            </a:pPr>
            <a:r>
              <a:rPr lang="en-US" sz="2000" dirty="0">
                <a:latin typeface="Times New Roman" panose="02020603050405020304" pitchFamily="18" charset="0"/>
                <a:cs typeface="Times New Roman" panose="02020603050405020304" pitchFamily="18" charset="0"/>
              </a:rPr>
              <a:t>Reduces the impact of vanishing gradients, allowing for better feature extraction. </a:t>
            </a:r>
          </a:p>
          <a:p>
            <a:pPr eaLnBrk="0" fontAlgn="base" hangingPunct="0">
              <a:lnSpc>
                <a:spcPct val="100000"/>
              </a:lnSpc>
              <a:spcBef>
                <a:spcPct val="0"/>
              </a:spcBef>
              <a:spcAft>
                <a:spcPct val="0"/>
              </a:spcAft>
            </a:pPr>
            <a:r>
              <a:rPr lang="en-US" sz="2000" dirty="0">
                <a:latin typeface="Times New Roman" panose="02020603050405020304" pitchFamily="18" charset="0"/>
                <a:cs typeface="Times New Roman" panose="02020603050405020304" pitchFamily="18" charset="0"/>
              </a:rPr>
              <a:t>Achieves high accuracy with optimized computational efficiency, making it ideal for waste classification and recycling management.</a:t>
            </a:r>
          </a:p>
          <a:p>
            <a:pPr eaLnBrk="0" fontAlgn="base" hangingPunct="0">
              <a:lnSpc>
                <a:spcPct val="100000"/>
              </a:lnSpc>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000" b="1" dirty="0" err="1">
                <a:latin typeface="Times New Roman" panose="02020603050405020304" pitchFamily="18" charset="0"/>
                <a:cs typeface="Times New Roman" panose="02020603050405020304" pitchFamily="18" charset="0"/>
              </a:rPr>
              <a:t>MobileNet</a:t>
            </a:r>
            <a:r>
              <a:rPr lang="en-US" sz="2000" b="1" dirty="0">
                <a:latin typeface="Times New Roman" panose="02020603050405020304" pitchFamily="18" charset="0"/>
                <a:cs typeface="Times New Roman" panose="02020603050405020304" pitchFamily="18" charset="0"/>
              </a:rPr>
              <a:t> :</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lightweight CNN optimized for mobile and embedded devices.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depthwise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separable convolutions to reduce size and computation.</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Ideal for real-time waste classification on low-power or edge devices.</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Maintains strong performance across waste categories with fast inference and minimal resource usage.</a:t>
            </a:r>
          </a:p>
        </p:txBody>
      </p:sp>
    </p:spTree>
    <p:extLst>
      <p:ext uri="{BB962C8B-B14F-4D97-AF65-F5344CB8AC3E}">
        <p14:creationId xmlns:p14="http://schemas.microsoft.com/office/powerpoint/2010/main" val="145746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A76C5-EDF0-AD5D-9BE7-21B4DD09E5F9}"/>
              </a:ext>
            </a:extLst>
          </p:cNvPr>
          <p:cNvSpPr>
            <a:spLocks noGrp="1"/>
          </p:cNvSpPr>
          <p:nvPr>
            <p:ph type="title"/>
          </p:nvPr>
        </p:nvSpPr>
        <p:spPr>
          <a:xfrm>
            <a:off x="472440" y="194842"/>
            <a:ext cx="10515600" cy="462597"/>
          </a:xfrm>
        </p:spPr>
        <p:txBody>
          <a:bodyPr>
            <a:normAutofit/>
          </a:bodyPr>
          <a:lstStyle/>
          <a:p>
            <a:r>
              <a:rPr lang="en-IN" sz="2000" b="1" dirty="0">
                <a:latin typeface="Times New Roman" panose="02020603050405020304" pitchFamily="18" charset="0"/>
                <a:cs typeface="Times New Roman" panose="02020603050405020304" pitchFamily="18" charset="0"/>
              </a:rPr>
              <a:t>FORMULAS:</a:t>
            </a:r>
          </a:p>
        </p:txBody>
      </p:sp>
      <p:sp>
        <p:nvSpPr>
          <p:cNvPr id="3" name="Content Placeholder 2">
            <a:extLst>
              <a:ext uri="{FF2B5EF4-FFF2-40B4-BE49-F238E27FC236}">
                <a16:creationId xmlns:a16="http://schemas.microsoft.com/office/drawing/2014/main" id="{D88DF736-2508-A263-50F7-45F174F66B38}"/>
              </a:ext>
            </a:extLst>
          </p:cNvPr>
          <p:cNvSpPr>
            <a:spLocks noGrp="1"/>
          </p:cNvSpPr>
          <p:nvPr>
            <p:ph idx="1"/>
          </p:nvPr>
        </p:nvSpPr>
        <p:spPr>
          <a:xfrm>
            <a:off x="838200" y="670560"/>
            <a:ext cx="10515600" cy="6187440"/>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Convolution Operation:</a:t>
            </a:r>
          </a:p>
          <a:p>
            <a:pPr marL="914400" lvl="2" indent="0">
              <a:buNone/>
            </a:pPr>
            <a:r>
              <a:rPr lang="pt-BR" dirty="0">
                <a:latin typeface="Times New Roman" panose="02020603050405020304" pitchFamily="18" charset="0"/>
                <a:cs typeface="Times New Roman" panose="02020603050405020304" pitchFamily="18" charset="0"/>
              </a:rPr>
              <a:t>(I∗K)(x,y)=m∑​n∑​I(x+m,y+n)⋅K(m,n)</a:t>
            </a:r>
          </a:p>
          <a:p>
            <a:pPr marL="914400" lvl="2" indent="0">
              <a:buNone/>
            </a:pPr>
            <a:endParaRPr lang="pt-BR"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Activation Function (</a:t>
            </a:r>
            <a:r>
              <a:rPr lang="en-IN" sz="2000" dirty="0" err="1">
                <a:latin typeface="Times New Roman" panose="02020603050405020304" pitchFamily="18" charset="0"/>
                <a:cs typeface="Times New Roman" panose="02020603050405020304" pitchFamily="18" charset="0"/>
              </a:rPr>
              <a:t>ReLU</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rPr>
              <a:t>f(x)=max(0,x)</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Global Average Pooling:</a:t>
            </a:r>
          </a:p>
          <a:p>
            <a:pPr marL="0" indent="0">
              <a:buNone/>
            </a:pPr>
            <a:r>
              <a:rPr lang="en-IN" sz="2000" dirty="0">
                <a:latin typeface="Times New Roman" panose="02020603050405020304" pitchFamily="18" charset="0"/>
                <a:cs typeface="Times New Roman" panose="02020603050405020304" pitchFamily="18" charset="0"/>
              </a:rPr>
              <a:t>	</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Fully Connected (Dense) Layer:</a:t>
            </a:r>
          </a:p>
          <a:p>
            <a:pPr>
              <a:buNone/>
            </a:pPr>
            <a:r>
              <a:rPr lang="en-US" sz="1800" dirty="0">
                <a:latin typeface="Times New Roman" panose="02020603050405020304" pitchFamily="18" charset="0"/>
                <a:cs typeface="Times New Roman" panose="02020603050405020304" pitchFamily="18" charset="0"/>
              </a:rPr>
              <a:t>		Y=f(</a:t>
            </a:r>
            <a:r>
              <a:rPr lang="en-US" sz="1800" dirty="0" err="1">
                <a:latin typeface="Times New Roman" panose="02020603050405020304" pitchFamily="18" charset="0"/>
                <a:cs typeface="Times New Roman" panose="02020603050405020304" pitchFamily="18" charset="0"/>
              </a:rPr>
              <a:t>WX+b</a:t>
            </a:r>
            <a:r>
              <a:rPr lang="en-US" sz="1800" dirty="0">
                <a:latin typeface="Times New Roman" panose="02020603050405020304" pitchFamily="18" charset="0"/>
                <a:cs typeface="Times New Roman" panose="02020603050405020304" pitchFamily="18" charset="0"/>
              </a:rPr>
              <a:t>)</a:t>
            </a:r>
          </a:p>
          <a:p>
            <a:pPr>
              <a:buNone/>
            </a:pPr>
            <a:endParaRPr lang="en-US" sz="1800" dirty="0">
              <a:latin typeface="Times New Roman" panose="02020603050405020304" pitchFamily="18" charset="0"/>
              <a:cs typeface="Times New Roman" panose="02020603050405020304" pitchFamily="18" charset="0"/>
            </a:endParaRPr>
          </a:p>
          <a:p>
            <a:pPr>
              <a:buNone/>
            </a:pPr>
            <a:r>
              <a:rPr lang="en-IN" sz="2000" dirty="0" err="1">
                <a:latin typeface="Times New Roman" panose="02020603050405020304" pitchFamily="18" charset="0"/>
                <a:cs typeface="Times New Roman" panose="02020603050405020304" pitchFamily="18" charset="0"/>
              </a:rPr>
              <a:t>Softmax</a:t>
            </a:r>
            <a:r>
              <a:rPr lang="en-IN" sz="2000" dirty="0">
                <a:latin typeface="Times New Roman" panose="02020603050405020304" pitchFamily="18" charset="0"/>
                <a:cs typeface="Times New Roman" panose="02020603050405020304" pitchFamily="18" charset="0"/>
              </a:rPr>
              <a:t> (Output Layer):</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p>
          <a:p>
            <a:pPr>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550E76-0993-08AD-4884-EEDBA9B57E99}"/>
              </a:ext>
            </a:extLst>
          </p:cNvPr>
          <p:cNvPicPr>
            <a:picLocks noChangeAspect="1"/>
          </p:cNvPicPr>
          <p:nvPr/>
        </p:nvPicPr>
        <p:blipFill>
          <a:blip r:embed="rId2"/>
          <a:stretch>
            <a:fillRect/>
          </a:stretch>
        </p:blipFill>
        <p:spPr>
          <a:xfrm>
            <a:off x="1542773" y="3429000"/>
            <a:ext cx="3486637" cy="781159"/>
          </a:xfrm>
          <a:prstGeom prst="rect">
            <a:avLst/>
          </a:prstGeom>
        </p:spPr>
      </p:pic>
      <p:pic>
        <p:nvPicPr>
          <p:cNvPr id="9" name="Picture 8">
            <a:extLst>
              <a:ext uri="{FF2B5EF4-FFF2-40B4-BE49-F238E27FC236}">
                <a16:creationId xmlns:a16="http://schemas.microsoft.com/office/drawing/2014/main" id="{CFA72905-CECF-E179-7294-17C84D63A789}"/>
              </a:ext>
            </a:extLst>
          </p:cNvPr>
          <p:cNvPicPr>
            <a:picLocks noChangeAspect="1"/>
          </p:cNvPicPr>
          <p:nvPr/>
        </p:nvPicPr>
        <p:blipFill>
          <a:blip r:embed="rId3"/>
          <a:stretch>
            <a:fillRect/>
          </a:stretch>
        </p:blipFill>
        <p:spPr>
          <a:xfrm>
            <a:off x="1893960" y="6133999"/>
            <a:ext cx="3048425" cy="724001"/>
          </a:xfrm>
          <a:prstGeom prst="rect">
            <a:avLst/>
          </a:prstGeom>
        </p:spPr>
      </p:pic>
    </p:spTree>
    <p:extLst>
      <p:ext uri="{BB962C8B-B14F-4D97-AF65-F5344CB8AC3E}">
        <p14:creationId xmlns:p14="http://schemas.microsoft.com/office/powerpoint/2010/main" val="408160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97280"/>
          </a:xfrm>
        </p:spPr>
        <p:txBody>
          <a:bodyPr>
            <a:normAutofit/>
          </a:bodyPr>
          <a:lstStyle/>
          <a:p>
            <a:pPr algn="ctr"/>
            <a:r>
              <a:rPr lang="en-US" sz="2800" b="1" dirty="0">
                <a:latin typeface="Times New Roman" panose="02020603050405020304" pitchFamily="18" charset="0"/>
                <a:cs typeface="Times New Roman" panose="02020603050405020304" pitchFamily="18" charset="0"/>
              </a:rPr>
              <a:t>ARCHITECTURE DIAGRAM</a:t>
            </a:r>
            <a:endParaRPr lang="en-IN" sz="2800" dirty="0"/>
          </a:p>
        </p:txBody>
      </p:sp>
      <p:sp>
        <p:nvSpPr>
          <p:cNvPr id="4" name="TextBox 3">
            <a:extLst>
              <a:ext uri="{FF2B5EF4-FFF2-40B4-BE49-F238E27FC236}">
                <a16:creationId xmlns:a16="http://schemas.microsoft.com/office/drawing/2014/main" id="{7554CA11-FC0D-EAF9-3D5C-5A4B8362A7B9}"/>
              </a:ext>
            </a:extLst>
          </p:cNvPr>
          <p:cNvSpPr txBox="1"/>
          <p:nvPr/>
        </p:nvSpPr>
        <p:spPr>
          <a:xfrm>
            <a:off x="838200" y="1690688"/>
            <a:ext cx="850393" cy="789004"/>
          </a:xfrm>
          <a:prstGeom prst="rect">
            <a:avLst/>
          </a:prstGeom>
          <a:solidFill>
            <a:schemeClr val="bg1"/>
          </a:solidFill>
          <a:ln>
            <a:solidFill>
              <a:schemeClr val="bg1"/>
            </a:solidFill>
          </a:ln>
        </p:spPr>
        <p:txBody>
          <a:bodyPr wrap="square" rtlCol="0">
            <a:spAutoFit/>
          </a:bodyPr>
          <a:lstStyle/>
          <a:p>
            <a:endParaRPr lang="en-IN" dirty="0"/>
          </a:p>
        </p:txBody>
      </p:sp>
      <p:pic>
        <p:nvPicPr>
          <p:cNvPr id="7" name="Content Placeholder 6">
            <a:extLst>
              <a:ext uri="{FF2B5EF4-FFF2-40B4-BE49-F238E27FC236}">
                <a16:creationId xmlns:a16="http://schemas.microsoft.com/office/drawing/2014/main" id="{80F10DBE-D4EA-DA61-53DC-0ECD2169A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3396" y="995680"/>
            <a:ext cx="9982992" cy="5162995"/>
          </a:xfrm>
        </p:spPr>
      </p:pic>
    </p:spTree>
    <p:extLst>
      <p:ext uri="{BB962C8B-B14F-4D97-AF65-F5344CB8AC3E}">
        <p14:creationId xmlns:p14="http://schemas.microsoft.com/office/powerpoint/2010/main" val="1067727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6F4B-1CC6-B01A-B2AE-8F05F3F8C7BB}"/>
              </a:ext>
            </a:extLst>
          </p:cNvPr>
          <p:cNvSpPr>
            <a:spLocks noGrp="1"/>
          </p:cNvSpPr>
          <p:nvPr>
            <p:ph type="title"/>
          </p:nvPr>
        </p:nvSpPr>
        <p:spPr>
          <a:xfrm>
            <a:off x="496277" y="0"/>
            <a:ext cx="10515600" cy="923925"/>
          </a:xfrm>
        </p:spPr>
        <p:txBody>
          <a:bodyPr>
            <a:normAutofit fontScale="90000"/>
          </a:bodyPr>
          <a:lstStyle/>
          <a:p>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Implementation steps and Execution</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7CDE137-6D9A-150B-245A-5F02CD7C88F0}"/>
              </a:ext>
            </a:extLst>
          </p:cNvPr>
          <p:cNvSpPr>
            <a:spLocks noGrp="1"/>
          </p:cNvSpPr>
          <p:nvPr>
            <p:ph idx="1"/>
          </p:nvPr>
        </p:nvSpPr>
        <p:spPr>
          <a:xfrm>
            <a:off x="496277" y="1014984"/>
            <a:ext cx="11199446" cy="6089904"/>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 </a:t>
            </a:r>
            <a:r>
              <a:rPr lang="en-IN" sz="2000" b="1" dirty="0">
                <a:latin typeface="Times New Roman" panose="02020603050405020304" pitchFamily="18" charset="0"/>
                <a:cs typeface="Times New Roman" panose="02020603050405020304" pitchFamily="18" charset="0"/>
              </a:rPr>
              <a:t>Dataset Collection:</a:t>
            </a:r>
          </a:p>
          <a:p>
            <a:r>
              <a:rPr lang="en-US" sz="2000" dirty="0">
                <a:latin typeface="Times New Roman" panose="02020603050405020304" pitchFamily="18" charset="0"/>
                <a:cs typeface="Times New Roman" panose="02020603050405020304" pitchFamily="18" charset="0"/>
              </a:rPr>
              <a:t>Used a Kaggle dataset for Garbage Classification containing 19,762 images.</a:t>
            </a:r>
          </a:p>
          <a:p>
            <a:r>
              <a:rPr lang="en-US" sz="2000" dirty="0">
                <a:latin typeface="Times New Roman" panose="02020603050405020304" pitchFamily="18" charset="0"/>
                <a:cs typeface="Times New Roman" panose="02020603050405020304" pitchFamily="18" charset="0"/>
              </a:rPr>
              <a:t> The dataset includes labeled images of various waste types for multi-class classification.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Data Preprocessing:</a:t>
            </a:r>
          </a:p>
          <a:p>
            <a:r>
              <a:rPr lang="en-US" sz="2000" dirty="0">
                <a:latin typeface="Times New Roman" panose="02020603050405020304" pitchFamily="18" charset="0"/>
                <a:cs typeface="Times New Roman" panose="02020603050405020304" pitchFamily="18" charset="0"/>
              </a:rPr>
              <a:t>Normalization: Scaled pixel values to the [0,1] range to ensure consistent input for the model.</a:t>
            </a:r>
          </a:p>
          <a:p>
            <a:r>
              <a:rPr lang="en-US" sz="2000" dirty="0">
                <a:latin typeface="Times New Roman" panose="02020603050405020304" pitchFamily="18" charset="0"/>
                <a:cs typeface="Times New Roman" panose="02020603050405020304" pitchFamily="18" charset="0"/>
              </a:rPr>
              <a:t>Resizing: Resized all images to 224×224 pixels to match the input size of the model.</a:t>
            </a:r>
          </a:p>
          <a:p>
            <a:r>
              <a:rPr lang="en-US" sz="2000" dirty="0">
                <a:latin typeface="Times New Roman" panose="02020603050405020304" pitchFamily="18" charset="0"/>
                <a:cs typeface="Times New Roman" panose="02020603050405020304" pitchFamily="18" charset="0"/>
              </a:rPr>
              <a:t>Augmentation: Applied transformations like rotation, zoom, shear, and flipping to enhance model generalization.</a:t>
            </a:r>
          </a:p>
          <a:p>
            <a:r>
              <a:rPr lang="en-US" sz="2000" dirty="0">
                <a:latin typeface="Times New Roman" panose="02020603050405020304" pitchFamily="18" charset="0"/>
                <a:cs typeface="Times New Roman" panose="02020603050405020304" pitchFamily="18" charset="0"/>
              </a:rPr>
              <a:t>Dataset split: Training – 70%, Testing – 15%, Validation – 15%.</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Model Selection and Architecture:</a:t>
            </a:r>
          </a:p>
          <a:p>
            <a:pPr marL="0" indent="0">
              <a:buNone/>
            </a:pPr>
            <a:r>
              <a:rPr lang="en-US" sz="2000" b="1" dirty="0">
                <a:latin typeface="Times New Roman" panose="02020603050405020304" pitchFamily="18" charset="0"/>
                <a:cs typeface="Times New Roman" panose="02020603050405020304" pitchFamily="18" charset="0"/>
              </a:rPr>
              <a:t>ResNet-50 :</a:t>
            </a:r>
          </a:p>
          <a:p>
            <a:pPr lvl="1"/>
            <a:r>
              <a:rPr lang="en-US" sz="2000" dirty="0">
                <a:latin typeface="Times New Roman" panose="02020603050405020304" pitchFamily="18" charset="0"/>
                <a:cs typeface="Times New Roman" panose="02020603050405020304" pitchFamily="18" charset="0"/>
              </a:rPr>
              <a:t>Used ResNet-50, a deep convolutional neural network pre-trained on ImageNet.</a:t>
            </a:r>
          </a:p>
          <a:p>
            <a:pPr lvl="1"/>
            <a:r>
              <a:rPr lang="en-US" sz="2000" dirty="0">
                <a:latin typeface="Times New Roman" panose="02020603050405020304" pitchFamily="18" charset="0"/>
                <a:cs typeface="Times New Roman" panose="02020603050405020304" pitchFamily="18" charset="0"/>
              </a:rPr>
              <a:t>Fine-tuned the model by adding custom dense layers for multi-class garbage classification.</a:t>
            </a:r>
          </a:p>
          <a:p>
            <a:pPr lvl="1"/>
            <a:r>
              <a:rPr lang="en-US" sz="2000" dirty="0">
                <a:latin typeface="Times New Roman" panose="02020603050405020304" pitchFamily="18" charset="0"/>
                <a:cs typeface="Times New Roman" panose="02020603050405020304" pitchFamily="18" charset="0"/>
              </a:rPr>
              <a:t>Unfroze the top layers of ResNet-50 for transfer learning to enhance feature learning and improve accuracy.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78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97FB2-3520-491E-46C9-6604214552B9}"/>
              </a:ext>
            </a:extLst>
          </p:cNvPr>
          <p:cNvSpPr>
            <a:spLocks noGrp="1"/>
          </p:cNvSpPr>
          <p:nvPr>
            <p:ph idx="1"/>
          </p:nvPr>
        </p:nvSpPr>
        <p:spPr>
          <a:xfrm>
            <a:off x="472440" y="82296"/>
            <a:ext cx="11277600" cy="6391656"/>
          </a:xfrm>
        </p:spPr>
        <p:txBody>
          <a:bodyPr>
            <a:normAutofit fontScale="92500" lnSpcReduction="20000"/>
          </a:bodyPr>
          <a:lstStyle/>
          <a:p>
            <a:pPr marL="0" indent="0">
              <a:buNone/>
            </a:pPr>
            <a:endParaRPr lang="en-US" sz="2000" dirty="0">
              <a:latin typeface="Times New Roman" panose="02020603050405020304" pitchFamily="18" charset="0"/>
              <a:cs typeface="Times New Roman" panose="02020603050405020304" pitchFamily="18" charset="0"/>
            </a:endParaRPr>
          </a:p>
          <a:p>
            <a:pPr>
              <a:buNone/>
            </a:pPr>
            <a:r>
              <a:rPr lang="en-US" sz="2400" b="1" dirty="0" err="1">
                <a:latin typeface="Times New Roman" panose="02020603050405020304" pitchFamily="18" charset="0"/>
                <a:cs typeface="Times New Roman" panose="02020603050405020304" pitchFamily="18" charset="0"/>
              </a:rPr>
              <a:t>MobileNet</a:t>
            </a:r>
            <a:r>
              <a:rPr lang="en-US" sz="2400" b="1" dirty="0">
                <a:latin typeface="Times New Roman" panose="02020603050405020304" pitchFamily="18" charset="0"/>
                <a:cs typeface="Times New Roman" panose="02020603050405020304" pitchFamily="18" charset="0"/>
              </a:rPr>
              <a:t>:</a:t>
            </a:r>
          </a:p>
          <a:p>
            <a:pPr lvl="1"/>
            <a:r>
              <a:rPr lang="en-US" sz="2200" dirty="0">
                <a:latin typeface="Times New Roman" panose="02020603050405020304" pitchFamily="18" charset="0"/>
                <a:cs typeface="Times New Roman" panose="02020603050405020304" pitchFamily="18" charset="0"/>
              </a:rPr>
              <a:t>Used </a:t>
            </a:r>
            <a:r>
              <a:rPr lang="en-US" sz="2200" dirty="0" err="1">
                <a:latin typeface="Times New Roman" panose="02020603050405020304" pitchFamily="18" charset="0"/>
                <a:cs typeface="Times New Roman" panose="02020603050405020304" pitchFamily="18" charset="0"/>
              </a:rPr>
              <a:t>MobileNet</a:t>
            </a:r>
            <a:r>
              <a:rPr lang="en-US" sz="2200" dirty="0">
                <a:latin typeface="Times New Roman" panose="02020603050405020304" pitchFamily="18" charset="0"/>
                <a:cs typeface="Times New Roman" panose="02020603050405020304" pitchFamily="18" charset="0"/>
              </a:rPr>
              <a:t>, a lightweight and efficient CNN pre-trained on ImageNet, ideal for mobile and real-time applications.</a:t>
            </a:r>
          </a:p>
          <a:p>
            <a:pPr lvl="1"/>
            <a:r>
              <a:rPr lang="en-US" sz="2200" dirty="0">
                <a:latin typeface="Times New Roman" panose="02020603050405020304" pitchFamily="18" charset="0"/>
                <a:cs typeface="Times New Roman" panose="02020603050405020304" pitchFamily="18" charset="0"/>
              </a:rPr>
              <a:t>Replaced top layers with custom dense layers for 10-class waste classification, including dropout and batch normalization for regularization.</a:t>
            </a:r>
          </a:p>
          <a:p>
            <a:pPr lvl="1"/>
            <a:r>
              <a:rPr lang="en-US" sz="2200" dirty="0">
                <a:latin typeface="Times New Roman" panose="02020603050405020304" pitchFamily="18" charset="0"/>
                <a:cs typeface="Times New Roman" panose="02020603050405020304" pitchFamily="18" charset="0"/>
              </a:rPr>
              <a:t>Fine-tuned upper layers of </a:t>
            </a:r>
            <a:r>
              <a:rPr lang="en-US" sz="2200" dirty="0" err="1">
                <a:latin typeface="Times New Roman" panose="02020603050405020304" pitchFamily="18" charset="0"/>
                <a:cs typeface="Times New Roman" panose="02020603050405020304" pitchFamily="18" charset="0"/>
              </a:rPr>
              <a:t>MobileNet</a:t>
            </a:r>
            <a:r>
              <a:rPr lang="en-US" sz="2200" dirty="0">
                <a:latin typeface="Times New Roman" panose="02020603050405020304" pitchFamily="18" charset="0"/>
                <a:cs typeface="Times New Roman" panose="02020603050405020304" pitchFamily="18" charset="0"/>
              </a:rPr>
              <a:t> to leverage transfer learning and improve classification accuracy.</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4.</a:t>
            </a:r>
            <a:r>
              <a:rPr lang="en-US" sz="2400" b="1" dirty="0">
                <a:latin typeface="Times New Roman" panose="02020603050405020304" pitchFamily="18" charset="0"/>
                <a:cs typeface="Times New Roman" panose="02020603050405020304" pitchFamily="18" charset="0"/>
              </a:rPr>
              <a:t>Training Process</a:t>
            </a:r>
            <a:r>
              <a:rPr lang="en-US" sz="2400" dirty="0">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Adam optimizer with an initial learning rate of 0.0001, adjusted via Exponential Decay Scheduling for fine-tuning.</a:t>
            </a:r>
          </a:p>
          <a:p>
            <a:pPr eaLnBrk="0" fontAlgn="base" hangingPunct="0">
              <a:lnSpc>
                <a:spcPct val="10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categorical cross-entropy loss and Early Stopping (patience = 5) to optimize learning and prevent overfitting.</a:t>
            </a:r>
          </a:p>
          <a:p>
            <a:pPr eaLnBrk="0" fontAlgn="base" hangingPunct="0">
              <a:lnSpc>
                <a:spcPct val="10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involved two phases: initial training with frozen ResNet-50 base, followed by fine-tuning the top 100 layers to boost performance.</a:t>
            </a:r>
          </a:p>
          <a:p>
            <a:pPr marL="0" marR="0" lvl="0" indent="0" algn="l" defTabSz="914400" rtl="0" eaLnBrk="0" fontAlgn="base" latinLnBrk="0" hangingPunct="0">
              <a:lnSpc>
                <a:spcPct val="100000"/>
              </a:lnSpc>
              <a:spcBef>
                <a:spcPct val="0"/>
              </a:spcBef>
              <a:spcAft>
                <a:spcPct val="0"/>
              </a:spcAft>
              <a:buClrTx/>
              <a:buSzTx/>
              <a:buNone/>
              <a:tabLst/>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5. Execution :</a:t>
            </a:r>
          </a:p>
          <a:p>
            <a:pPr eaLnBrk="0" fontAlgn="base" hangingPunct="0">
              <a:lnSpc>
                <a:spcPct val="10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entire pipeline—from data preprocessing to model training and evaluation—was executed on Kaggle's cloud platform.</a:t>
            </a:r>
          </a:p>
          <a:p>
            <a:pPr eaLnBrk="0" fontAlgn="base" hangingPunct="0">
              <a:lnSpc>
                <a:spcPct val="100000"/>
              </a:lnSpc>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Leveraged Kaggle's free GPU acceleration to significantly reduce training time and improve model efficiency.</a:t>
            </a:r>
          </a:p>
        </p:txBody>
      </p:sp>
    </p:spTree>
    <p:extLst>
      <p:ext uri="{BB962C8B-B14F-4D97-AF65-F5344CB8AC3E}">
        <p14:creationId xmlns:p14="http://schemas.microsoft.com/office/powerpoint/2010/main" val="129530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885" y="64549"/>
            <a:ext cx="5456387" cy="756131"/>
          </a:xfrm>
        </p:spPr>
        <p:txBody>
          <a:bodyPr>
            <a:normAutofit/>
          </a:bodyPr>
          <a:lstStyle/>
          <a:p>
            <a:r>
              <a:rPr lang="en-IN" sz="2800" b="1" dirty="0">
                <a:latin typeface="Times New Roman" panose="02020603050405020304" pitchFamily="18" charset="0"/>
                <a:cs typeface="Times New Roman" panose="02020603050405020304" pitchFamily="18" charset="0"/>
              </a:rPr>
              <a:t>RESULTS OBTAINED </a:t>
            </a:r>
          </a:p>
        </p:txBody>
      </p:sp>
      <p:sp>
        <p:nvSpPr>
          <p:cNvPr id="3" name="Content Placeholder 2"/>
          <p:cNvSpPr>
            <a:spLocks noGrp="1"/>
          </p:cNvSpPr>
          <p:nvPr>
            <p:ph idx="1"/>
          </p:nvPr>
        </p:nvSpPr>
        <p:spPr>
          <a:xfrm>
            <a:off x="476693" y="1162531"/>
            <a:ext cx="10515600" cy="4351338"/>
          </a:xfrm>
        </p:spPr>
        <p:txBody>
          <a:bodyPr>
            <a:normAutofit/>
          </a:bodyPr>
          <a:lstStyle/>
          <a:p>
            <a:r>
              <a:rPr lang="en-IN" sz="2400" b="1" dirty="0">
                <a:latin typeface="Times New Roman" panose="02020603050405020304" pitchFamily="18" charset="0"/>
                <a:cs typeface="Times New Roman" panose="02020603050405020304" pitchFamily="18" charset="0"/>
              </a:rPr>
              <a:t>ResNet50</a:t>
            </a:r>
          </a:p>
        </p:txBody>
      </p:sp>
      <p:pic>
        <p:nvPicPr>
          <p:cNvPr id="5" name="Picture 4">
            <a:extLst>
              <a:ext uri="{FF2B5EF4-FFF2-40B4-BE49-F238E27FC236}">
                <a16:creationId xmlns:a16="http://schemas.microsoft.com/office/drawing/2014/main" id="{692649B9-CC9D-95B9-C027-2B005383373F}"/>
              </a:ext>
            </a:extLst>
          </p:cNvPr>
          <p:cNvPicPr>
            <a:picLocks noChangeAspect="1"/>
          </p:cNvPicPr>
          <p:nvPr/>
        </p:nvPicPr>
        <p:blipFill>
          <a:blip r:embed="rId2"/>
          <a:stretch>
            <a:fillRect/>
          </a:stretch>
        </p:blipFill>
        <p:spPr>
          <a:xfrm>
            <a:off x="6133878" y="1918662"/>
            <a:ext cx="5712682" cy="3560151"/>
          </a:xfrm>
          <a:prstGeom prst="rect">
            <a:avLst/>
          </a:prstGeom>
        </p:spPr>
      </p:pic>
      <p:pic>
        <p:nvPicPr>
          <p:cNvPr id="7" name="Picture 6">
            <a:extLst>
              <a:ext uri="{FF2B5EF4-FFF2-40B4-BE49-F238E27FC236}">
                <a16:creationId xmlns:a16="http://schemas.microsoft.com/office/drawing/2014/main" id="{B3CE9BA5-E504-54A1-A19E-56F06B114B4D}"/>
              </a:ext>
            </a:extLst>
          </p:cNvPr>
          <p:cNvPicPr>
            <a:picLocks noChangeAspect="1"/>
          </p:cNvPicPr>
          <p:nvPr/>
        </p:nvPicPr>
        <p:blipFill>
          <a:blip r:embed="rId3"/>
          <a:stretch>
            <a:fillRect/>
          </a:stretch>
        </p:blipFill>
        <p:spPr>
          <a:xfrm>
            <a:off x="157885" y="1918662"/>
            <a:ext cx="5784419" cy="3560152"/>
          </a:xfrm>
          <a:prstGeom prst="rect">
            <a:avLst/>
          </a:prstGeom>
        </p:spPr>
      </p:pic>
    </p:spTree>
    <p:extLst>
      <p:ext uri="{BB962C8B-B14F-4D97-AF65-F5344CB8AC3E}">
        <p14:creationId xmlns:p14="http://schemas.microsoft.com/office/powerpoint/2010/main" val="1250468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38F008-3372-6DC8-3848-F357DEB88B4D}"/>
              </a:ext>
            </a:extLst>
          </p:cNvPr>
          <p:cNvSpPr>
            <a:spLocks noGrp="1"/>
          </p:cNvSpPr>
          <p:nvPr>
            <p:ph sz="half" idx="1"/>
          </p:nvPr>
        </p:nvSpPr>
        <p:spPr>
          <a:xfrm>
            <a:off x="838200" y="670560"/>
            <a:ext cx="5181600" cy="5506403"/>
          </a:xfrm>
        </p:spPr>
        <p:txBody>
          <a:bodyPr>
            <a:normAutofit/>
          </a:bodyPr>
          <a:lstStyle/>
          <a:p>
            <a:r>
              <a:rPr lang="en-IN" sz="2000" dirty="0">
                <a:latin typeface="Times New Roman" panose="02020603050405020304" pitchFamily="18" charset="0"/>
                <a:cs typeface="Times New Roman" panose="02020603050405020304" pitchFamily="18" charset="0"/>
              </a:rPr>
              <a:t>CONFUSION MATRIX</a:t>
            </a:r>
          </a:p>
          <a:p>
            <a:endParaRPr lang="en-IN" sz="20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AF49156-52B9-1CEA-79AD-0E96289A9D3C}"/>
              </a:ext>
            </a:extLst>
          </p:cNvPr>
          <p:cNvSpPr>
            <a:spLocks noGrp="1"/>
          </p:cNvSpPr>
          <p:nvPr>
            <p:ph sz="half" idx="2"/>
          </p:nvPr>
        </p:nvSpPr>
        <p:spPr>
          <a:xfrm>
            <a:off x="6172200" y="670560"/>
            <a:ext cx="5181600" cy="5506403"/>
          </a:xfrm>
        </p:spPr>
        <p:txBody>
          <a:bodyPr>
            <a:normAutofit/>
          </a:bodyPr>
          <a:lstStyle/>
          <a:p>
            <a:r>
              <a:rPr lang="en-IN" sz="2000" dirty="0">
                <a:latin typeface="Times New Roman" panose="02020603050405020304" pitchFamily="18" charset="0"/>
                <a:cs typeface="Times New Roman" panose="02020603050405020304" pitchFamily="18" charset="0"/>
              </a:rPr>
              <a:t>CLASSIFICATION REPORT</a:t>
            </a:r>
          </a:p>
        </p:txBody>
      </p:sp>
      <p:pic>
        <p:nvPicPr>
          <p:cNvPr id="5" name="Content Placeholder 4">
            <a:extLst>
              <a:ext uri="{FF2B5EF4-FFF2-40B4-BE49-F238E27FC236}">
                <a16:creationId xmlns:a16="http://schemas.microsoft.com/office/drawing/2014/main" id="{1A65633C-F215-D032-B1E9-D4E18C5DE892}"/>
              </a:ext>
            </a:extLst>
          </p:cNvPr>
          <p:cNvPicPr>
            <a:picLocks noChangeAspect="1"/>
          </p:cNvPicPr>
          <p:nvPr/>
        </p:nvPicPr>
        <p:blipFill>
          <a:blip r:embed="rId2"/>
          <a:stretch>
            <a:fillRect/>
          </a:stretch>
        </p:blipFill>
        <p:spPr>
          <a:xfrm>
            <a:off x="838200" y="1086496"/>
            <a:ext cx="4850765" cy="4351338"/>
          </a:xfrm>
          <a:prstGeom prst="rect">
            <a:avLst/>
          </a:prstGeom>
        </p:spPr>
      </p:pic>
      <p:pic>
        <p:nvPicPr>
          <p:cNvPr id="7" name="Picture 6">
            <a:extLst>
              <a:ext uri="{FF2B5EF4-FFF2-40B4-BE49-F238E27FC236}">
                <a16:creationId xmlns:a16="http://schemas.microsoft.com/office/drawing/2014/main" id="{ECBF8281-589A-988A-A608-3D89DCD36E8B}"/>
              </a:ext>
            </a:extLst>
          </p:cNvPr>
          <p:cNvPicPr>
            <a:picLocks noChangeAspect="1"/>
          </p:cNvPicPr>
          <p:nvPr/>
        </p:nvPicPr>
        <p:blipFill>
          <a:blip r:embed="rId3"/>
          <a:stretch>
            <a:fillRect/>
          </a:stretch>
        </p:blipFill>
        <p:spPr>
          <a:xfrm>
            <a:off x="6314733" y="1183712"/>
            <a:ext cx="4896533" cy="3642288"/>
          </a:xfrm>
          <a:prstGeom prst="rect">
            <a:avLst/>
          </a:prstGeom>
        </p:spPr>
      </p:pic>
    </p:spTree>
    <p:extLst>
      <p:ext uri="{BB962C8B-B14F-4D97-AF65-F5344CB8AC3E}">
        <p14:creationId xmlns:p14="http://schemas.microsoft.com/office/powerpoint/2010/main" val="1534077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372" y="210312"/>
            <a:ext cx="11458708" cy="6437376"/>
          </a:xfrm>
        </p:spPr>
        <p:txBody>
          <a:bodyPr>
            <a:normAutofit/>
          </a:bodyPr>
          <a:lstStyle/>
          <a:p>
            <a:r>
              <a:rPr lang="en-IN" sz="1800"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MobileNet</a:t>
            </a:r>
            <a:endParaRPr lang="en-IN" sz="1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36F42F4-3FF6-7F8D-BB8E-B365221C569B}"/>
              </a:ext>
            </a:extLst>
          </p:cNvPr>
          <p:cNvPicPr>
            <a:picLocks noChangeAspect="1"/>
          </p:cNvPicPr>
          <p:nvPr/>
        </p:nvPicPr>
        <p:blipFill>
          <a:blip r:embed="rId2"/>
          <a:stretch>
            <a:fillRect/>
          </a:stretch>
        </p:blipFill>
        <p:spPr>
          <a:xfrm>
            <a:off x="812594" y="492337"/>
            <a:ext cx="4379165" cy="3271230"/>
          </a:xfrm>
          <a:prstGeom prst="rect">
            <a:avLst/>
          </a:prstGeom>
        </p:spPr>
      </p:pic>
      <p:pic>
        <p:nvPicPr>
          <p:cNvPr id="6" name="Picture 5">
            <a:extLst>
              <a:ext uri="{FF2B5EF4-FFF2-40B4-BE49-F238E27FC236}">
                <a16:creationId xmlns:a16="http://schemas.microsoft.com/office/drawing/2014/main" id="{3CD045A9-078C-93FE-F1F2-C528388907E5}"/>
              </a:ext>
            </a:extLst>
          </p:cNvPr>
          <p:cNvPicPr>
            <a:picLocks noChangeAspect="1"/>
          </p:cNvPicPr>
          <p:nvPr/>
        </p:nvPicPr>
        <p:blipFill>
          <a:blip r:embed="rId3"/>
          <a:stretch>
            <a:fillRect/>
          </a:stretch>
        </p:blipFill>
        <p:spPr>
          <a:xfrm>
            <a:off x="6543040" y="351326"/>
            <a:ext cx="4258029" cy="3271229"/>
          </a:xfrm>
          <a:prstGeom prst="rect">
            <a:avLst/>
          </a:prstGeom>
        </p:spPr>
      </p:pic>
      <p:pic>
        <p:nvPicPr>
          <p:cNvPr id="8" name="Picture 7">
            <a:extLst>
              <a:ext uri="{FF2B5EF4-FFF2-40B4-BE49-F238E27FC236}">
                <a16:creationId xmlns:a16="http://schemas.microsoft.com/office/drawing/2014/main" id="{33A6FD87-352B-501D-5DF1-7B64E6399E0A}"/>
              </a:ext>
            </a:extLst>
          </p:cNvPr>
          <p:cNvPicPr>
            <a:picLocks noChangeAspect="1"/>
          </p:cNvPicPr>
          <p:nvPr/>
        </p:nvPicPr>
        <p:blipFill>
          <a:blip r:embed="rId4"/>
          <a:stretch>
            <a:fillRect/>
          </a:stretch>
        </p:blipFill>
        <p:spPr>
          <a:xfrm>
            <a:off x="7159699" y="3763569"/>
            <a:ext cx="4033780" cy="2884119"/>
          </a:xfrm>
          <a:prstGeom prst="rect">
            <a:avLst/>
          </a:prstGeom>
        </p:spPr>
      </p:pic>
      <p:pic>
        <p:nvPicPr>
          <p:cNvPr id="12" name="Picture 11">
            <a:extLst>
              <a:ext uri="{FF2B5EF4-FFF2-40B4-BE49-F238E27FC236}">
                <a16:creationId xmlns:a16="http://schemas.microsoft.com/office/drawing/2014/main" id="{C03C4675-900C-A924-AA35-8B8DB46826BD}"/>
              </a:ext>
            </a:extLst>
          </p:cNvPr>
          <p:cNvPicPr>
            <a:picLocks noChangeAspect="1"/>
          </p:cNvPicPr>
          <p:nvPr/>
        </p:nvPicPr>
        <p:blipFill>
          <a:blip r:embed="rId5"/>
          <a:stretch>
            <a:fillRect/>
          </a:stretch>
        </p:blipFill>
        <p:spPr>
          <a:xfrm>
            <a:off x="611372" y="3881990"/>
            <a:ext cx="5334931" cy="2647275"/>
          </a:xfrm>
          <a:prstGeom prst="rect">
            <a:avLst/>
          </a:prstGeom>
        </p:spPr>
      </p:pic>
    </p:spTree>
    <p:extLst>
      <p:ext uri="{BB962C8B-B14F-4D97-AF65-F5344CB8AC3E}">
        <p14:creationId xmlns:p14="http://schemas.microsoft.com/office/powerpoint/2010/main" val="424196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28575" y="-317"/>
            <a:ext cx="12220575" cy="814133"/>
          </a:xfrm>
        </p:spPr>
        <p:txBody>
          <a:bodyPr>
            <a:normAutofit/>
          </a:bodyPr>
          <a:lstStyle/>
          <a:p>
            <a:pPr algn="ctr"/>
            <a:r>
              <a:rPr lang="en-US" sz="4000" dirty="0">
                <a:latin typeface="Times New Roman" panose="02020603050405020304" pitchFamily="18" charset="0"/>
                <a:cs typeface="Times New Roman" panose="02020603050405020304" pitchFamily="18" charset="0"/>
              </a:rPr>
              <a:t>Contents </a:t>
            </a:r>
            <a:endParaRPr lang="en-IN" sz="4000" dirty="0">
              <a:latin typeface="Times New Roman" panose="02020603050405020304" pitchFamily="18" charset="0"/>
              <a:cs typeface="Times New Roman" panose="02020603050405020304" pitchFamily="18" charset="0"/>
            </a:endParaRPr>
          </a:p>
        </p:txBody>
      </p:sp>
      <p:sp>
        <p:nvSpPr>
          <p:cNvPr id="1048620" name="Content Placeholder 6"/>
          <p:cNvSpPr>
            <a:spLocks noGrp="1"/>
          </p:cNvSpPr>
          <p:nvPr>
            <p:ph idx="1"/>
          </p:nvPr>
        </p:nvSpPr>
        <p:spPr>
          <a:xfrm>
            <a:off x="187569" y="748323"/>
            <a:ext cx="11500138" cy="5361353"/>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Introduction and Problem Statement</a:t>
            </a:r>
          </a:p>
          <a:p>
            <a:pPr algn="just">
              <a:lnSpc>
                <a:spcPct val="150000"/>
              </a:lnSpc>
            </a:pPr>
            <a:r>
              <a:rPr lang="en-US" sz="1800" dirty="0">
                <a:latin typeface="Times New Roman" panose="02020603050405020304" pitchFamily="18" charset="0"/>
                <a:cs typeface="Times New Roman" panose="02020603050405020304" pitchFamily="18" charset="0"/>
              </a:rPr>
              <a:t>Objectives and Outcomes of the project</a:t>
            </a:r>
          </a:p>
          <a:p>
            <a:pPr algn="just">
              <a:lnSpc>
                <a:spcPct val="150000"/>
              </a:lnSpc>
            </a:pPr>
            <a:r>
              <a:rPr lang="en-US" sz="1800" dirty="0">
                <a:latin typeface="Times New Roman" panose="02020603050405020304" pitchFamily="18" charset="0"/>
                <a:cs typeface="Times New Roman" panose="02020603050405020304" pitchFamily="18" charset="0"/>
              </a:rPr>
              <a:t>Literature Review and Summary</a:t>
            </a:r>
          </a:p>
          <a:p>
            <a:pPr algn="just">
              <a:lnSpc>
                <a:spcPct val="150000"/>
              </a:lnSpc>
            </a:pPr>
            <a:r>
              <a:rPr lang="en-US" sz="1800" dirty="0">
                <a:latin typeface="Times New Roman" panose="02020603050405020304" pitchFamily="18" charset="0"/>
                <a:cs typeface="Times New Roman" panose="02020603050405020304" pitchFamily="18" charset="0"/>
              </a:rPr>
              <a:t>Datasets and Requirements</a:t>
            </a:r>
          </a:p>
          <a:p>
            <a:pPr algn="just">
              <a:lnSpc>
                <a:spcPct val="150000"/>
              </a:lnSpc>
            </a:pPr>
            <a:r>
              <a:rPr lang="en-US" sz="1800" dirty="0">
                <a:latin typeface="Times New Roman" panose="02020603050405020304" pitchFamily="18" charset="0"/>
                <a:cs typeface="Times New Roman" panose="02020603050405020304" pitchFamily="18" charset="0"/>
              </a:rPr>
              <a:t>Algorithms used in the project</a:t>
            </a:r>
          </a:p>
          <a:p>
            <a:pPr algn="just">
              <a:lnSpc>
                <a:spcPct val="150000"/>
              </a:lnSpc>
            </a:pPr>
            <a:r>
              <a:rPr lang="en-US" sz="1800" dirty="0">
                <a:latin typeface="Times New Roman" panose="02020603050405020304" pitchFamily="18" charset="0"/>
                <a:cs typeface="Times New Roman" panose="02020603050405020304" pitchFamily="18" charset="0"/>
              </a:rPr>
              <a:t>Architecture Diagram</a:t>
            </a:r>
          </a:p>
          <a:p>
            <a:pPr algn="just">
              <a:lnSpc>
                <a:spcPct val="150000"/>
              </a:lnSpc>
            </a:pPr>
            <a:r>
              <a:rPr lang="en-US" sz="1800" dirty="0">
                <a:latin typeface="Times New Roman" panose="02020603050405020304" pitchFamily="18" charset="0"/>
                <a:cs typeface="Times New Roman" panose="02020603050405020304" pitchFamily="18" charset="0"/>
              </a:rPr>
              <a:t>Implementation steps and Execution</a:t>
            </a:r>
          </a:p>
          <a:p>
            <a:pPr algn="just">
              <a:lnSpc>
                <a:spcPct val="150000"/>
              </a:lnSpc>
            </a:pPr>
            <a:r>
              <a:rPr lang="en-US" sz="1800" dirty="0">
                <a:latin typeface="Times New Roman" panose="02020603050405020304" pitchFamily="18" charset="0"/>
                <a:cs typeface="Times New Roman" panose="02020603050405020304" pitchFamily="18" charset="0"/>
              </a:rPr>
              <a:t>Results Obtained </a:t>
            </a:r>
          </a:p>
          <a:p>
            <a:pPr algn="just">
              <a:lnSpc>
                <a:spcPct val="150000"/>
              </a:lnSpc>
            </a:pPr>
            <a:r>
              <a:rPr lang="en-US" sz="1800" dirty="0">
                <a:latin typeface="Times New Roman" panose="02020603050405020304" pitchFamily="18" charset="0"/>
                <a:cs typeface="Times New Roman" panose="02020603050405020304" pitchFamily="18" charset="0"/>
              </a:rPr>
              <a:t>Results Analysis</a:t>
            </a:r>
          </a:p>
          <a:p>
            <a:pPr algn="just">
              <a:lnSpc>
                <a:spcPct val="150000"/>
              </a:lnSpc>
            </a:pPr>
            <a:r>
              <a:rPr lang="en-US" sz="1800" dirty="0">
                <a:latin typeface="Times New Roman" panose="02020603050405020304" pitchFamily="18" charset="0"/>
                <a:cs typeface="Times New Roman" panose="02020603050405020304" pitchFamily="18" charset="0"/>
              </a:rPr>
              <a:t>Conclusion</a:t>
            </a:r>
          </a:p>
          <a:p>
            <a:pPr algn="just">
              <a:lnSpc>
                <a:spcPct val="150000"/>
              </a:lnSpc>
            </a:pPr>
            <a:r>
              <a:rPr lang="en-US" sz="1800" dirty="0">
                <a:latin typeface="Times New Roman" panose="02020603050405020304" pitchFamily="18" charset="0"/>
                <a:cs typeface="Times New Roman" panose="02020603050405020304" pitchFamily="18" charset="0"/>
              </a:rPr>
              <a:t>References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9B05-54A2-7891-F21E-A407C3EB809F}"/>
              </a:ext>
            </a:extLst>
          </p:cNvPr>
          <p:cNvSpPr>
            <a:spLocks noGrp="1"/>
          </p:cNvSpPr>
          <p:nvPr>
            <p:ph type="title"/>
          </p:nvPr>
        </p:nvSpPr>
        <p:spPr>
          <a:xfrm>
            <a:off x="340360" y="81281"/>
            <a:ext cx="10515600" cy="680719"/>
          </a:xfrm>
        </p:spPr>
        <p:txBody>
          <a:bodyPr>
            <a:normAutofit/>
          </a:bodyPr>
          <a:lstStyle/>
          <a:p>
            <a:r>
              <a:rPr lang="en-IN" sz="2800" b="1" dirty="0">
                <a:latin typeface="Times New Roman" panose="02020603050405020304" pitchFamily="18" charset="0"/>
                <a:cs typeface="Times New Roman" panose="02020603050405020304" pitchFamily="18" charset="0"/>
              </a:rPr>
              <a:t>ResNet50 Model Prediction:</a:t>
            </a:r>
          </a:p>
        </p:txBody>
      </p:sp>
      <p:pic>
        <p:nvPicPr>
          <p:cNvPr id="5" name="Content Placeholder 4">
            <a:extLst>
              <a:ext uri="{FF2B5EF4-FFF2-40B4-BE49-F238E27FC236}">
                <a16:creationId xmlns:a16="http://schemas.microsoft.com/office/drawing/2014/main" id="{D1A12CA3-8F3F-3A45-AE28-E41F6A2E0958}"/>
              </a:ext>
            </a:extLst>
          </p:cNvPr>
          <p:cNvPicPr>
            <a:picLocks noGrp="1" noChangeAspect="1"/>
          </p:cNvPicPr>
          <p:nvPr>
            <p:ph idx="1"/>
          </p:nvPr>
        </p:nvPicPr>
        <p:blipFill>
          <a:blip r:embed="rId2"/>
          <a:stretch>
            <a:fillRect/>
          </a:stretch>
        </p:blipFill>
        <p:spPr>
          <a:xfrm>
            <a:off x="665481" y="761999"/>
            <a:ext cx="3520440" cy="2907299"/>
          </a:xfrm>
        </p:spPr>
      </p:pic>
      <p:pic>
        <p:nvPicPr>
          <p:cNvPr id="9" name="Picture 8">
            <a:extLst>
              <a:ext uri="{FF2B5EF4-FFF2-40B4-BE49-F238E27FC236}">
                <a16:creationId xmlns:a16="http://schemas.microsoft.com/office/drawing/2014/main" id="{7D5D5F51-1686-185C-97AC-27E52E8B1EA9}"/>
              </a:ext>
            </a:extLst>
          </p:cNvPr>
          <p:cNvPicPr>
            <a:picLocks noChangeAspect="1"/>
          </p:cNvPicPr>
          <p:nvPr/>
        </p:nvPicPr>
        <p:blipFill>
          <a:blip r:embed="rId3"/>
          <a:stretch>
            <a:fillRect/>
          </a:stretch>
        </p:blipFill>
        <p:spPr>
          <a:xfrm>
            <a:off x="4335780" y="761999"/>
            <a:ext cx="3520440" cy="2907299"/>
          </a:xfrm>
          <a:prstGeom prst="rect">
            <a:avLst/>
          </a:prstGeom>
        </p:spPr>
      </p:pic>
      <p:pic>
        <p:nvPicPr>
          <p:cNvPr id="11" name="Picture 10">
            <a:extLst>
              <a:ext uri="{FF2B5EF4-FFF2-40B4-BE49-F238E27FC236}">
                <a16:creationId xmlns:a16="http://schemas.microsoft.com/office/drawing/2014/main" id="{C534DF9D-EDA1-2F66-F672-DDA40BB023F1}"/>
              </a:ext>
            </a:extLst>
          </p:cNvPr>
          <p:cNvPicPr>
            <a:picLocks noChangeAspect="1"/>
          </p:cNvPicPr>
          <p:nvPr/>
        </p:nvPicPr>
        <p:blipFill>
          <a:blip r:embed="rId4"/>
          <a:stretch>
            <a:fillRect/>
          </a:stretch>
        </p:blipFill>
        <p:spPr>
          <a:xfrm>
            <a:off x="8271690" y="613242"/>
            <a:ext cx="3920310" cy="3204817"/>
          </a:xfrm>
          <a:prstGeom prst="rect">
            <a:avLst/>
          </a:prstGeom>
        </p:spPr>
      </p:pic>
      <p:pic>
        <p:nvPicPr>
          <p:cNvPr id="13" name="Picture 12">
            <a:extLst>
              <a:ext uri="{FF2B5EF4-FFF2-40B4-BE49-F238E27FC236}">
                <a16:creationId xmlns:a16="http://schemas.microsoft.com/office/drawing/2014/main" id="{09883DC7-0067-A44B-B8B5-1D3300B4562F}"/>
              </a:ext>
            </a:extLst>
          </p:cNvPr>
          <p:cNvPicPr>
            <a:picLocks noChangeAspect="1"/>
          </p:cNvPicPr>
          <p:nvPr/>
        </p:nvPicPr>
        <p:blipFill>
          <a:blip r:embed="rId5"/>
          <a:stretch>
            <a:fillRect/>
          </a:stretch>
        </p:blipFill>
        <p:spPr>
          <a:xfrm>
            <a:off x="665481" y="3988783"/>
            <a:ext cx="2906743" cy="2646100"/>
          </a:xfrm>
          <a:prstGeom prst="rect">
            <a:avLst/>
          </a:prstGeom>
        </p:spPr>
      </p:pic>
      <p:pic>
        <p:nvPicPr>
          <p:cNvPr id="15" name="Picture 14">
            <a:extLst>
              <a:ext uri="{FF2B5EF4-FFF2-40B4-BE49-F238E27FC236}">
                <a16:creationId xmlns:a16="http://schemas.microsoft.com/office/drawing/2014/main" id="{4F8D14A3-9173-E45C-0FF8-C1635AA46027}"/>
              </a:ext>
            </a:extLst>
          </p:cNvPr>
          <p:cNvPicPr>
            <a:picLocks noChangeAspect="1"/>
          </p:cNvPicPr>
          <p:nvPr/>
        </p:nvPicPr>
        <p:blipFill>
          <a:blip r:embed="rId6"/>
          <a:stretch>
            <a:fillRect/>
          </a:stretch>
        </p:blipFill>
        <p:spPr>
          <a:xfrm>
            <a:off x="4509589" y="4040456"/>
            <a:ext cx="2906743" cy="2594427"/>
          </a:xfrm>
          <a:prstGeom prst="rect">
            <a:avLst/>
          </a:prstGeom>
        </p:spPr>
      </p:pic>
      <p:pic>
        <p:nvPicPr>
          <p:cNvPr id="17" name="Picture 16">
            <a:extLst>
              <a:ext uri="{FF2B5EF4-FFF2-40B4-BE49-F238E27FC236}">
                <a16:creationId xmlns:a16="http://schemas.microsoft.com/office/drawing/2014/main" id="{111176B1-D2EC-946F-61E2-3F1DF06F5B0B}"/>
              </a:ext>
            </a:extLst>
          </p:cNvPr>
          <p:cNvPicPr>
            <a:picLocks noChangeAspect="1"/>
          </p:cNvPicPr>
          <p:nvPr/>
        </p:nvPicPr>
        <p:blipFill>
          <a:blip r:embed="rId7"/>
          <a:stretch>
            <a:fillRect/>
          </a:stretch>
        </p:blipFill>
        <p:spPr>
          <a:xfrm>
            <a:off x="8619778" y="4096424"/>
            <a:ext cx="2808218" cy="2680295"/>
          </a:xfrm>
          <a:prstGeom prst="rect">
            <a:avLst/>
          </a:prstGeom>
        </p:spPr>
      </p:pic>
    </p:spTree>
    <p:extLst>
      <p:ext uri="{BB962C8B-B14F-4D97-AF65-F5344CB8AC3E}">
        <p14:creationId xmlns:p14="http://schemas.microsoft.com/office/powerpoint/2010/main" val="3663239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0D73-D28F-0337-3CDE-2E14F87C91E0}"/>
              </a:ext>
            </a:extLst>
          </p:cNvPr>
          <p:cNvSpPr>
            <a:spLocks noGrp="1"/>
          </p:cNvSpPr>
          <p:nvPr>
            <p:ph type="title"/>
          </p:nvPr>
        </p:nvSpPr>
        <p:spPr>
          <a:xfrm>
            <a:off x="637032" y="201169"/>
            <a:ext cx="10515600" cy="895160"/>
          </a:xfrm>
        </p:spPr>
        <p:txBody>
          <a:bodyPr>
            <a:normAutofit fontScale="90000"/>
          </a:bodyPr>
          <a:lstStyle/>
          <a:p>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Results Analysis</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FB55377-747F-7B00-EBB3-6343E61D188A}"/>
              </a:ext>
            </a:extLst>
          </p:cNvPr>
          <p:cNvSpPr>
            <a:spLocks noGrp="1"/>
          </p:cNvSpPr>
          <p:nvPr>
            <p:ph idx="1"/>
          </p:nvPr>
        </p:nvSpPr>
        <p:spPr>
          <a:xfrm>
            <a:off x="838200" y="1096330"/>
            <a:ext cx="10408920" cy="5651942"/>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ResNet</a:t>
            </a:r>
            <a:r>
              <a:rPr lang="en-US" altLang="en-US" sz="2000" b="1" dirty="0">
                <a:latin typeface="Times New Roman" panose="02020603050405020304" pitchFamily="18" charset="0"/>
                <a:cs typeface="Times New Roman" panose="02020603050405020304" pitchFamily="18" charset="0"/>
              </a:rPr>
              <a:t>50 :</a:t>
            </a:r>
            <a:r>
              <a:rPr lang="en-US" altLang="en-US" sz="2000" dirty="0">
                <a:latin typeface="Times New Roman" panose="02020603050405020304" pitchFamily="18" charset="0"/>
                <a:cs typeface="Times New Roman" panose="02020603050405020304" pitchFamily="18" charset="0"/>
              </a:rPr>
              <a:t> </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achieved a final accuracy of 90.83%, effectively classifying various types of waste.</a:t>
            </a:r>
          </a:p>
          <a:p>
            <a:pPr eaLnBrk="0" fontAlgn="base" hangingPunct="0">
              <a:lnSpc>
                <a:spcPct val="100000"/>
              </a:lnSpc>
              <a:spcBef>
                <a:spcPct val="0"/>
              </a:spcBef>
              <a:spcAft>
                <a:spcPct val="0"/>
              </a:spcAft>
            </a:pPr>
            <a:r>
              <a:rPr lang="en-US" sz="2000" dirty="0">
                <a:latin typeface="Times New Roman" panose="02020603050405020304" pitchFamily="18" charset="0"/>
                <a:cs typeface="Times New Roman" panose="02020603050405020304" pitchFamily="18" charset="0"/>
              </a:rPr>
              <a:t>Performed best on clothes (F1: 0.96) and shoes (F1: 0.92), showing strong recognition of visually distinct items.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and validation accuracy improved consistently, showing strong learning and generalization.</a:t>
            </a: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Loss curves decreased steadily, indicating efficient error minimization during training.</a:t>
            </a:r>
          </a:p>
          <a:p>
            <a:pPr eaLnBrk="0" fontAlgn="base" hangingPunct="0">
              <a:lnSpc>
                <a:spcPct val="10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Along with classification, the model also recommends proper recycling methods for each waste type, enhancing its practical utility.</a:t>
            </a:r>
            <a:endParaRPr lang="en-US" altLang="en-US" sz="20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r>
              <a:rPr lang="en-US" sz="2000" b="1" dirty="0" err="1">
                <a:latin typeface="Times New Roman" panose="02020603050405020304" pitchFamily="18" charset="0"/>
                <a:cs typeface="Times New Roman" panose="02020603050405020304" pitchFamily="18" charset="0"/>
              </a:rPr>
              <a:t>MobileNet</a:t>
            </a:r>
            <a:r>
              <a:rPr lang="en-US" sz="2000" b="1"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Achieved a final accuracy of 87.37%, accurately classifying different waste types.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Training and validation accuracy improved steadily, showing good learning and generalization.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Loss reduced consistently, indicating stable and efficient training.</a:t>
            </a:r>
          </a:p>
          <a:p>
            <a:r>
              <a:rPr lang="en-US" sz="2000" dirty="0">
                <a:latin typeface="Times New Roman" panose="02020603050405020304" pitchFamily="18" charset="0"/>
                <a:cs typeface="Times New Roman" panose="02020603050405020304" pitchFamily="18" charset="0"/>
              </a:rPr>
              <a:t>Model maintained a balanced performance across most classes, ensuring no significant bias toward any particular waste category.</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61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865" y="-3213"/>
            <a:ext cx="10515600" cy="1325563"/>
          </a:xfrm>
        </p:spPr>
        <p:txBody>
          <a:bodyPr>
            <a:norm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354173" y="1115568"/>
            <a:ext cx="11245754" cy="5559552"/>
          </a:xfrm>
        </p:spPr>
        <p:txBody>
          <a:bodyPr>
            <a:normAutofit fontScale="92500" lnSpcReduction="20000"/>
          </a:bodyPr>
          <a:lstStyle/>
          <a:p>
            <a:pPr eaLnBrk="0" fontAlgn="base" hangingPunct="0">
              <a:lnSpc>
                <a:spcPct val="100000"/>
              </a:lnSpc>
              <a:spcBef>
                <a:spcPct val="0"/>
              </a:spcBef>
              <a:spcAft>
                <a:spcPct val="0"/>
              </a:spcAf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presented a robust deep learning solution for waste classification and recycling recommendation using image data.</a:t>
            </a:r>
          </a:p>
          <a:p>
            <a:pPr eaLnBrk="0" fontAlgn="base" hangingPunct="0">
              <a:lnSpc>
                <a:spcPct val="100000"/>
              </a:lnSpc>
              <a:spcBef>
                <a:spcPct val="0"/>
              </a:spcBef>
              <a:spcAft>
                <a:spcPct val="0"/>
              </a:spcAft>
            </a:pP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fine-tuned ResNet-50 CNN model was employed, achieving high accuracy across multiple waste categories.</a:t>
            </a:r>
          </a:p>
          <a:p>
            <a:pPr eaLnBrk="0" fontAlgn="base" hangingPunct="0">
              <a:lnSpc>
                <a:spcPct val="100000"/>
              </a:lnSpc>
              <a:spcBef>
                <a:spcPct val="0"/>
              </a:spcBef>
              <a:spcAft>
                <a:spcPct val="0"/>
              </a:spcAft>
            </a:pP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not only classifies waste but also suggests relevant recycling methods, enhancing its practical utility.</a:t>
            </a:r>
          </a:p>
          <a:p>
            <a:pPr eaLnBrk="0" fontAlgn="base" hangingPunct="0">
              <a:lnSpc>
                <a:spcPct val="100000"/>
              </a:lnSpc>
              <a:spcBef>
                <a:spcPct val="0"/>
              </a:spcBef>
              <a:spcAft>
                <a:spcPct val="0"/>
              </a:spcAft>
            </a:pP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lang="en-US" sz="2200" dirty="0">
                <a:latin typeface="Times New Roman" panose="02020603050405020304" pitchFamily="18" charset="0"/>
                <a:cs typeface="Times New Roman" panose="02020603050405020304" pitchFamily="18" charset="0"/>
              </a:rPr>
              <a:t>Two models were implemented and evaluated:</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ResNet-50 model, a deep CNN with residual connections, used as a strong baseline for waste classification.</a:t>
            </a:r>
          </a:p>
          <a:p>
            <a:pPr lvl="1" eaLnBrk="0" fontAlgn="base" hangingPunct="0">
              <a:lnSpc>
                <a:spcPct val="100000"/>
              </a:lnSpc>
              <a:spcBef>
                <a:spcPct val="0"/>
              </a:spcBef>
              <a:spcAft>
                <a:spcPct val="0"/>
              </a:spcAf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MobileNet</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designed for lightweight and efficient inference, fine-tuned for improved accuracy and real-time deployment.</a:t>
            </a:r>
          </a:p>
          <a:p>
            <a:pPr lvl="1" eaLnBrk="0" fontAlgn="base" hangingPunct="0">
              <a:lnSpc>
                <a:spcPct val="100000"/>
              </a:lnSpc>
              <a:spcBef>
                <a:spcPct val="0"/>
              </a:spcBef>
              <a:spcAft>
                <a:spcPct val="0"/>
              </a:spcAft>
            </a:pP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promotes automated, eco-friendly waste management, reducing manual effort and improving consistency in sorting.</a:t>
            </a:r>
          </a:p>
          <a:p>
            <a:pPr eaLnBrk="0" fontAlgn="base" hangingPunct="0">
              <a:lnSpc>
                <a:spcPct val="100000"/>
              </a:lnSpc>
              <a:spcBef>
                <a:spcPct val="0"/>
              </a:spcBef>
              <a:spcAft>
                <a:spcPct val="0"/>
              </a:spcAft>
            </a:pP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approach is scalable and adaptable, showing strong potential for smart city applications and sustainable environmental systems.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331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933" y="97404"/>
            <a:ext cx="10515600" cy="661547"/>
          </a:xfrm>
        </p:spPr>
        <p:txBody>
          <a:bodyPr>
            <a:normAutofit/>
          </a:bodyPr>
          <a:lstStyle/>
          <a:p>
            <a:pPr algn="ctr"/>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idx="1"/>
          </p:nvPr>
        </p:nvSpPr>
        <p:spPr bwMode="auto">
          <a:xfrm>
            <a:off x="404029" y="758952"/>
            <a:ext cx="1109064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IN" sz="1600" b="0" i="0" dirty="0">
                <a:solidFill>
                  <a:srgbClr val="222222"/>
                </a:solidFill>
                <a:effectLst/>
                <a:latin typeface="Times New Roman" panose="02020603050405020304" pitchFamily="18" charset="0"/>
                <a:cs typeface="Times New Roman" panose="02020603050405020304" pitchFamily="18" charset="0"/>
              </a:rPr>
              <a:t>[1] </a:t>
            </a:r>
            <a:r>
              <a:rPr lang="en-IN" sz="1600" b="0" i="0" dirty="0" err="1">
                <a:solidFill>
                  <a:srgbClr val="222222"/>
                </a:solidFill>
                <a:effectLst/>
                <a:latin typeface="Times New Roman" panose="02020603050405020304" pitchFamily="18" charset="0"/>
                <a:cs typeface="Times New Roman" panose="02020603050405020304" pitchFamily="18" charset="0"/>
              </a:rPr>
              <a:t>Hossen</a:t>
            </a:r>
            <a:r>
              <a:rPr lang="en-IN" sz="1600" b="0" i="0" dirty="0">
                <a:solidFill>
                  <a:srgbClr val="222222"/>
                </a:solidFill>
                <a:effectLst/>
                <a:latin typeface="Times New Roman" panose="02020603050405020304" pitchFamily="18" charset="0"/>
                <a:cs typeface="Times New Roman" panose="02020603050405020304" pitchFamily="18" charset="0"/>
              </a:rPr>
              <a:t>, M. M., Majid, M. E., </a:t>
            </a:r>
            <a:r>
              <a:rPr lang="en-IN" sz="1600" b="0" i="0" dirty="0" err="1">
                <a:solidFill>
                  <a:srgbClr val="222222"/>
                </a:solidFill>
                <a:effectLst/>
                <a:latin typeface="Times New Roman" panose="02020603050405020304" pitchFamily="18" charset="0"/>
                <a:cs typeface="Times New Roman" panose="02020603050405020304" pitchFamily="18" charset="0"/>
              </a:rPr>
              <a:t>Kashem</a:t>
            </a:r>
            <a:r>
              <a:rPr lang="en-IN" sz="1600" b="0" i="0" dirty="0">
                <a:solidFill>
                  <a:srgbClr val="222222"/>
                </a:solidFill>
                <a:effectLst/>
                <a:latin typeface="Times New Roman" panose="02020603050405020304" pitchFamily="18" charset="0"/>
                <a:cs typeface="Times New Roman" panose="02020603050405020304" pitchFamily="18" charset="0"/>
              </a:rPr>
              <a:t>, S. B. A., </a:t>
            </a:r>
            <a:r>
              <a:rPr lang="en-IN" sz="1600" b="0" i="0" dirty="0" err="1">
                <a:solidFill>
                  <a:srgbClr val="222222"/>
                </a:solidFill>
                <a:effectLst/>
                <a:latin typeface="Times New Roman" panose="02020603050405020304" pitchFamily="18" charset="0"/>
                <a:cs typeface="Times New Roman" panose="02020603050405020304" pitchFamily="18" charset="0"/>
              </a:rPr>
              <a:t>Khandakar</a:t>
            </a:r>
            <a:r>
              <a:rPr lang="en-IN" sz="1600" b="0" i="0" dirty="0">
                <a:solidFill>
                  <a:srgbClr val="222222"/>
                </a:solidFill>
                <a:effectLst/>
                <a:latin typeface="Times New Roman" panose="02020603050405020304" pitchFamily="18" charset="0"/>
                <a:cs typeface="Times New Roman" panose="02020603050405020304" pitchFamily="18" charset="0"/>
              </a:rPr>
              <a:t>, A., </a:t>
            </a:r>
            <a:r>
              <a:rPr lang="en-IN" sz="1600" b="0" i="0" dirty="0" err="1">
                <a:solidFill>
                  <a:srgbClr val="222222"/>
                </a:solidFill>
                <a:effectLst/>
                <a:latin typeface="Times New Roman" panose="02020603050405020304" pitchFamily="18" charset="0"/>
                <a:cs typeface="Times New Roman" panose="02020603050405020304" pitchFamily="18" charset="0"/>
              </a:rPr>
              <a:t>Nashbat</a:t>
            </a:r>
            <a:r>
              <a:rPr lang="en-IN" sz="1600" b="0" i="0" dirty="0">
                <a:solidFill>
                  <a:srgbClr val="222222"/>
                </a:solidFill>
                <a:effectLst/>
                <a:latin typeface="Times New Roman" panose="02020603050405020304" pitchFamily="18" charset="0"/>
                <a:cs typeface="Times New Roman" panose="02020603050405020304" pitchFamily="18" charset="0"/>
              </a:rPr>
              <a:t>, M., Ashraf, A., ... &amp; Chowdhury, M. E. (2024). A reliable and robust deep learning model for effective recyclable waste classification. </a:t>
            </a:r>
            <a:r>
              <a:rPr lang="en-IN" sz="1600" b="0" i="1" dirty="0">
                <a:solidFill>
                  <a:srgbClr val="222222"/>
                </a:solidFill>
                <a:effectLst/>
                <a:latin typeface="Times New Roman" panose="02020603050405020304" pitchFamily="18" charset="0"/>
                <a:cs typeface="Times New Roman" panose="02020603050405020304" pitchFamily="18" charset="0"/>
              </a:rPr>
              <a:t>IEEE Access</a:t>
            </a: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1" dirty="0">
                <a:solidFill>
                  <a:srgbClr val="222222"/>
                </a:solidFill>
                <a:effectLst/>
                <a:latin typeface="Times New Roman" panose="02020603050405020304" pitchFamily="18" charset="0"/>
                <a:cs typeface="Times New Roman" panose="02020603050405020304" pitchFamily="18" charset="0"/>
              </a:rPr>
              <a:t>12</a:t>
            </a:r>
            <a:r>
              <a:rPr lang="en-IN" sz="1600" b="0" i="0" dirty="0">
                <a:solidFill>
                  <a:srgbClr val="222222"/>
                </a:solidFill>
                <a:effectLst/>
                <a:latin typeface="Times New Roman" panose="02020603050405020304" pitchFamily="18" charset="0"/>
                <a:cs typeface="Times New Roman" panose="02020603050405020304" pitchFamily="18" charset="0"/>
              </a:rPr>
              <a:t>, 13809-13821.</a:t>
            </a:r>
          </a:p>
          <a:p>
            <a:pPr marL="0" lvl="0" indent="0" eaLnBrk="0" fontAlgn="base" hangingPunct="0">
              <a:lnSpc>
                <a:spcPct val="100000"/>
              </a:lnSpc>
              <a:spcBef>
                <a:spcPct val="0"/>
              </a:spcBef>
              <a:spcAft>
                <a:spcPct val="0"/>
              </a:spcAft>
              <a:buNone/>
            </a:pPr>
            <a:br>
              <a:rPr lang="en-IN" sz="1600" b="0" i="0" dirty="0">
                <a:solidFill>
                  <a:srgbClr val="222222"/>
                </a:solidFill>
                <a:effectLst/>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[2] </a:t>
            </a:r>
            <a:r>
              <a:rPr lang="en-IN" sz="1600" b="0" i="0" dirty="0" err="1">
                <a:solidFill>
                  <a:srgbClr val="222222"/>
                </a:solidFill>
                <a:effectLst/>
                <a:latin typeface="Times New Roman" panose="02020603050405020304" pitchFamily="18" charset="0"/>
                <a:cs typeface="Times New Roman" panose="02020603050405020304" pitchFamily="18" charset="0"/>
              </a:rPr>
              <a:t>Rastari</a:t>
            </a:r>
            <a:r>
              <a:rPr lang="en-IN" sz="1600" b="0" i="0" dirty="0">
                <a:solidFill>
                  <a:srgbClr val="222222"/>
                </a:solidFill>
                <a:effectLst/>
                <a:latin typeface="Times New Roman" panose="02020603050405020304" pitchFamily="18" charset="0"/>
                <a:cs typeface="Times New Roman" panose="02020603050405020304" pitchFamily="18" charset="0"/>
              </a:rPr>
              <a:t>, M. A. M., Roslan, R., Hamzah, R., Teo, N. H. I., </a:t>
            </a:r>
            <a:r>
              <a:rPr lang="en-IN" sz="1600" b="0" i="0" dirty="0" err="1">
                <a:solidFill>
                  <a:srgbClr val="222222"/>
                </a:solidFill>
                <a:effectLst/>
                <a:latin typeface="Times New Roman" panose="02020603050405020304" pitchFamily="18" charset="0"/>
                <a:cs typeface="Times New Roman" panose="02020603050405020304" pitchFamily="18" charset="0"/>
              </a:rPr>
              <a:t>Shahbudin</a:t>
            </a:r>
            <a:r>
              <a:rPr lang="en-IN" sz="1600" b="0" i="0" dirty="0">
                <a:solidFill>
                  <a:srgbClr val="222222"/>
                </a:solidFill>
                <a:effectLst/>
                <a:latin typeface="Times New Roman" panose="02020603050405020304" pitchFamily="18" charset="0"/>
                <a:cs typeface="Times New Roman" panose="02020603050405020304" pitchFamily="18" charset="0"/>
              </a:rPr>
              <a:t>, F. E., &amp; Samah, K. A. F. A. (2024, August). Recycle waste detection and classification model using YOLO-V8 for real-time waste management. In </a:t>
            </a:r>
            <a:r>
              <a:rPr lang="en-IN" sz="1600" b="0" i="1" dirty="0">
                <a:solidFill>
                  <a:srgbClr val="222222"/>
                </a:solidFill>
                <a:effectLst/>
                <a:latin typeface="Times New Roman" panose="02020603050405020304" pitchFamily="18" charset="0"/>
                <a:cs typeface="Times New Roman" panose="02020603050405020304" pitchFamily="18" charset="0"/>
              </a:rPr>
              <a:t>2024 IEEE International Conference on Artificial Intelligence in Engineering and Technology (IICAIET)</a:t>
            </a:r>
            <a:r>
              <a:rPr lang="en-IN" sz="1600" b="0" i="0" dirty="0">
                <a:solidFill>
                  <a:srgbClr val="222222"/>
                </a:solidFill>
                <a:effectLst/>
                <a:latin typeface="Times New Roman" panose="02020603050405020304" pitchFamily="18" charset="0"/>
                <a:cs typeface="Times New Roman" panose="02020603050405020304" pitchFamily="18" charset="0"/>
              </a:rPr>
              <a:t> (pp. 372-377). IEEE.</a:t>
            </a:r>
          </a:p>
          <a:p>
            <a:pPr marL="0" lvl="0" indent="0" eaLnBrk="0" fontAlgn="base" hangingPunct="0">
              <a:lnSpc>
                <a:spcPct val="100000"/>
              </a:lnSpc>
              <a:spcBef>
                <a:spcPct val="0"/>
              </a:spcBef>
              <a:spcAft>
                <a:spcPct val="0"/>
              </a:spcAft>
              <a:buNone/>
            </a:pPr>
            <a:endParaRPr lang="en-IN" sz="1200" b="0" i="0" dirty="0">
              <a:solidFill>
                <a:srgbClr val="222222"/>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IN" sz="1600" b="0" i="0" dirty="0">
                <a:solidFill>
                  <a:srgbClr val="222222"/>
                </a:solidFill>
                <a:effectLst/>
                <a:latin typeface="Times New Roman" panose="02020603050405020304" pitchFamily="18" charset="0"/>
                <a:cs typeface="Times New Roman" panose="02020603050405020304" pitchFamily="18" charset="0"/>
              </a:rPr>
              <a:t>[3] </a:t>
            </a:r>
            <a:r>
              <a:rPr lang="en-IN" sz="1600" b="0" i="0" dirty="0" err="1">
                <a:solidFill>
                  <a:srgbClr val="222222"/>
                </a:solidFill>
                <a:effectLst/>
                <a:latin typeface="Times New Roman" panose="02020603050405020304" pitchFamily="18" charset="0"/>
                <a:cs typeface="Times New Roman" panose="02020603050405020304" pitchFamily="18" charset="0"/>
              </a:rPr>
              <a:t>Sayem</a:t>
            </a:r>
            <a:r>
              <a:rPr lang="en-IN" sz="1600" b="0" i="0" dirty="0">
                <a:solidFill>
                  <a:srgbClr val="222222"/>
                </a:solidFill>
                <a:effectLst/>
                <a:latin typeface="Times New Roman" panose="02020603050405020304" pitchFamily="18" charset="0"/>
                <a:cs typeface="Times New Roman" panose="02020603050405020304" pitchFamily="18" charset="0"/>
              </a:rPr>
              <a:t>, F. R., Islam, M. S. B., </a:t>
            </a:r>
            <a:r>
              <a:rPr lang="en-IN" sz="1600" b="0" i="0" dirty="0" err="1">
                <a:solidFill>
                  <a:srgbClr val="222222"/>
                </a:solidFill>
                <a:effectLst/>
                <a:latin typeface="Times New Roman" panose="02020603050405020304" pitchFamily="18" charset="0"/>
                <a:cs typeface="Times New Roman" panose="02020603050405020304" pitchFamily="18" charset="0"/>
              </a:rPr>
              <a:t>Naznine</a:t>
            </a:r>
            <a:r>
              <a:rPr lang="en-IN" sz="1600" b="0" i="0" dirty="0">
                <a:solidFill>
                  <a:srgbClr val="222222"/>
                </a:solidFill>
                <a:effectLst/>
                <a:latin typeface="Times New Roman" panose="02020603050405020304" pitchFamily="18" charset="0"/>
                <a:cs typeface="Times New Roman" panose="02020603050405020304" pitchFamily="18" charset="0"/>
              </a:rPr>
              <a:t>, M., </a:t>
            </a:r>
            <a:r>
              <a:rPr lang="en-IN" sz="1600" b="0" i="0" dirty="0" err="1">
                <a:solidFill>
                  <a:srgbClr val="222222"/>
                </a:solidFill>
                <a:effectLst/>
                <a:latin typeface="Times New Roman" panose="02020603050405020304" pitchFamily="18" charset="0"/>
                <a:cs typeface="Times New Roman" panose="02020603050405020304" pitchFamily="18" charset="0"/>
              </a:rPr>
              <a:t>Nashbat</a:t>
            </a:r>
            <a:r>
              <a:rPr lang="en-IN" sz="1600" b="0" i="0" dirty="0">
                <a:solidFill>
                  <a:srgbClr val="222222"/>
                </a:solidFill>
                <a:effectLst/>
                <a:latin typeface="Times New Roman" panose="02020603050405020304" pitchFamily="18" charset="0"/>
                <a:cs typeface="Times New Roman" panose="02020603050405020304" pitchFamily="18" charset="0"/>
              </a:rPr>
              <a:t>, M., Hasan-Zia, M., Kunju, A. K. A., ... &amp; Chowdhury, M. E. (2024). Enhancing waste sorting and recycling efficiency: robust deep learning-based approach for classification and detection. </a:t>
            </a:r>
            <a:r>
              <a:rPr lang="en-IN" sz="1600" b="0" i="1" dirty="0">
                <a:solidFill>
                  <a:srgbClr val="222222"/>
                </a:solidFill>
                <a:effectLst/>
                <a:latin typeface="Times New Roman" panose="02020603050405020304" pitchFamily="18" charset="0"/>
                <a:cs typeface="Times New Roman" panose="02020603050405020304" pitchFamily="18" charset="0"/>
              </a:rPr>
              <a:t>Neural Computing and Applications</a:t>
            </a:r>
            <a:r>
              <a:rPr lang="en-IN" sz="1600" b="0" i="0" dirty="0">
                <a:solidFill>
                  <a:srgbClr val="222222"/>
                </a:solidFill>
                <a:effectLst/>
                <a:latin typeface="Times New Roman" panose="02020603050405020304" pitchFamily="18" charset="0"/>
                <a:cs typeface="Times New Roman" panose="02020603050405020304" pitchFamily="18" charset="0"/>
              </a:rPr>
              <a:t>, 1-17.</a:t>
            </a:r>
          </a:p>
          <a:p>
            <a:pPr marL="0" lvl="0" indent="0" eaLnBrk="0" fontAlgn="base" hangingPunct="0">
              <a:lnSpc>
                <a:spcPct val="100000"/>
              </a:lnSpc>
              <a:spcBef>
                <a:spcPct val="0"/>
              </a:spcBef>
              <a:spcAft>
                <a:spcPct val="0"/>
              </a:spcAft>
              <a:buNone/>
            </a:pPr>
            <a:endParaRPr lang="en-IN" sz="1200" dirty="0">
              <a:solidFill>
                <a:srgbClr val="222222"/>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IN" sz="1600" b="0" i="0" dirty="0">
                <a:solidFill>
                  <a:srgbClr val="222222"/>
                </a:solidFill>
                <a:effectLst/>
                <a:latin typeface="Times New Roman" panose="02020603050405020304" pitchFamily="18" charset="0"/>
                <a:cs typeface="Times New Roman" panose="02020603050405020304" pitchFamily="18" charset="0"/>
              </a:rPr>
              <a:t>[4] Joseph, I. O., </a:t>
            </a:r>
            <a:r>
              <a:rPr lang="en-IN" sz="1600" b="0" i="0" dirty="0" err="1">
                <a:solidFill>
                  <a:srgbClr val="222222"/>
                </a:solidFill>
                <a:effectLst/>
                <a:latin typeface="Times New Roman" panose="02020603050405020304" pitchFamily="18" charset="0"/>
                <a:cs typeface="Times New Roman" panose="02020603050405020304" pitchFamily="18" charset="0"/>
              </a:rPr>
              <a:t>Wangare</a:t>
            </a:r>
            <a:r>
              <a:rPr lang="en-IN" sz="1600" b="0" i="0" dirty="0">
                <a:solidFill>
                  <a:srgbClr val="222222"/>
                </a:solidFill>
                <a:effectLst/>
                <a:latin typeface="Times New Roman" panose="02020603050405020304" pitchFamily="18" charset="0"/>
                <a:cs typeface="Times New Roman" panose="02020603050405020304" pitchFamily="18" charset="0"/>
              </a:rPr>
              <a:t>, N. L., </a:t>
            </a:r>
            <a:r>
              <a:rPr lang="en-IN" sz="1600" b="0" i="0" dirty="0" err="1">
                <a:solidFill>
                  <a:srgbClr val="222222"/>
                </a:solidFill>
                <a:effectLst/>
                <a:latin typeface="Times New Roman" panose="02020603050405020304" pitchFamily="18" charset="0"/>
                <a:cs typeface="Times New Roman" panose="02020603050405020304" pitchFamily="18" charset="0"/>
              </a:rPr>
              <a:t>Mahoque</a:t>
            </a:r>
            <a:r>
              <a:rPr lang="en-IN" sz="1600" b="0" i="0" dirty="0">
                <a:solidFill>
                  <a:srgbClr val="222222"/>
                </a:solidFill>
                <a:effectLst/>
                <a:latin typeface="Times New Roman" panose="02020603050405020304" pitchFamily="18" charset="0"/>
                <a:cs typeface="Times New Roman" panose="02020603050405020304" pitchFamily="18" charset="0"/>
              </a:rPr>
              <a:t>, T. P., Tewari, P., &amp; Majumdar, S. (2023, July). E-Waste Intelligent Robotic Technology (EIRT): A Deep Learning approach for Electronic Waste Detection, Classification and Sorting. In </a:t>
            </a:r>
            <a:r>
              <a:rPr lang="en-IN" sz="1600" b="0" i="1" dirty="0">
                <a:solidFill>
                  <a:srgbClr val="222222"/>
                </a:solidFill>
                <a:effectLst/>
                <a:latin typeface="Times New Roman" panose="02020603050405020304" pitchFamily="18" charset="0"/>
                <a:cs typeface="Times New Roman" panose="02020603050405020304" pitchFamily="18" charset="0"/>
              </a:rPr>
              <a:t>2023 14th International Conference on Computing Communication and Networking Technologies (ICCCNT)</a:t>
            </a:r>
            <a:r>
              <a:rPr lang="en-IN" sz="1600" b="0" i="0" dirty="0">
                <a:solidFill>
                  <a:srgbClr val="222222"/>
                </a:solidFill>
                <a:effectLst/>
                <a:latin typeface="Times New Roman" panose="02020603050405020304" pitchFamily="18" charset="0"/>
                <a:cs typeface="Times New Roman" panose="02020603050405020304" pitchFamily="18" charset="0"/>
              </a:rPr>
              <a:t> (pp. 1-6). IEEE.</a:t>
            </a:r>
          </a:p>
          <a:p>
            <a:pPr marL="0" lvl="0" indent="0" eaLnBrk="0" fontAlgn="base" hangingPunct="0">
              <a:lnSpc>
                <a:spcPct val="100000"/>
              </a:lnSpc>
              <a:spcBef>
                <a:spcPct val="0"/>
              </a:spcBef>
              <a:spcAft>
                <a:spcPct val="0"/>
              </a:spcAft>
              <a:buNone/>
            </a:pPr>
            <a:endParaRPr lang="en-IN" sz="1200" b="0" i="0" dirty="0">
              <a:solidFill>
                <a:srgbClr val="222222"/>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IN" sz="1600" b="0" i="0" dirty="0">
                <a:solidFill>
                  <a:srgbClr val="222222"/>
                </a:solidFill>
                <a:effectLst/>
                <a:latin typeface="Times New Roman" panose="02020603050405020304" pitchFamily="18" charset="0"/>
                <a:cs typeface="Times New Roman" panose="02020603050405020304" pitchFamily="18" charset="0"/>
              </a:rPr>
              <a:t>[5] </a:t>
            </a:r>
            <a:r>
              <a:rPr lang="en-IN" sz="1600" b="0" i="0" dirty="0" err="1">
                <a:solidFill>
                  <a:srgbClr val="222222"/>
                </a:solidFill>
                <a:effectLst/>
                <a:latin typeface="Times New Roman" panose="02020603050405020304" pitchFamily="18" charset="0"/>
                <a:cs typeface="Times New Roman" panose="02020603050405020304" pitchFamily="18" charset="0"/>
              </a:rPr>
              <a:t>Polchan</a:t>
            </a:r>
            <a:r>
              <a:rPr lang="en-IN" sz="1600" b="0" i="0" dirty="0">
                <a:solidFill>
                  <a:srgbClr val="222222"/>
                </a:solidFill>
                <a:effectLst/>
                <a:latin typeface="Times New Roman" panose="02020603050405020304" pitchFamily="18" charset="0"/>
                <a:cs typeface="Times New Roman" panose="02020603050405020304" pitchFamily="18" charset="0"/>
              </a:rPr>
              <a:t>, M., </a:t>
            </a:r>
            <a:r>
              <a:rPr lang="en-IN" sz="1600" b="0" i="0" dirty="0" err="1">
                <a:solidFill>
                  <a:srgbClr val="222222"/>
                </a:solidFill>
                <a:effectLst/>
                <a:latin typeface="Times New Roman" panose="02020603050405020304" pitchFamily="18" charset="0"/>
                <a:cs typeface="Times New Roman" panose="02020603050405020304" pitchFamily="18" charset="0"/>
              </a:rPr>
              <a:t>Pukao</a:t>
            </a:r>
            <a:r>
              <a:rPr lang="en-IN" sz="1600" b="0" i="0" dirty="0">
                <a:solidFill>
                  <a:srgbClr val="222222"/>
                </a:solidFill>
                <a:effectLst/>
                <a:latin typeface="Times New Roman" panose="02020603050405020304" pitchFamily="18" charset="0"/>
                <a:cs typeface="Times New Roman" panose="02020603050405020304" pitchFamily="18" charset="0"/>
              </a:rPr>
              <a:t>, A., </a:t>
            </a:r>
            <a:r>
              <a:rPr lang="en-IN" sz="1600" b="0" i="0" dirty="0" err="1">
                <a:solidFill>
                  <a:srgbClr val="222222"/>
                </a:solidFill>
                <a:effectLst/>
                <a:latin typeface="Times New Roman" panose="02020603050405020304" pitchFamily="18" charset="0"/>
                <a:cs typeface="Times New Roman" panose="02020603050405020304" pitchFamily="18" charset="0"/>
              </a:rPr>
              <a:t>Cheunban</a:t>
            </a:r>
            <a:r>
              <a:rPr lang="en-IN" sz="1600" b="0" i="0" dirty="0">
                <a:solidFill>
                  <a:srgbClr val="222222"/>
                </a:solidFill>
                <a:effectLst/>
                <a:latin typeface="Times New Roman" panose="02020603050405020304" pitchFamily="18" charset="0"/>
                <a:cs typeface="Times New Roman" panose="02020603050405020304" pitchFamily="18" charset="0"/>
              </a:rPr>
              <a:t>, T., &amp; </a:t>
            </a:r>
            <a:r>
              <a:rPr lang="en-IN" sz="1600" b="0" i="0" dirty="0" err="1">
                <a:solidFill>
                  <a:srgbClr val="222222"/>
                </a:solidFill>
                <a:effectLst/>
                <a:latin typeface="Times New Roman" panose="02020603050405020304" pitchFamily="18" charset="0"/>
                <a:cs typeface="Times New Roman" panose="02020603050405020304" pitchFamily="18" charset="0"/>
              </a:rPr>
              <a:t>Sinthupuan</a:t>
            </a:r>
            <a:r>
              <a:rPr lang="en-IN" sz="1600" b="0" i="0" dirty="0">
                <a:solidFill>
                  <a:srgbClr val="222222"/>
                </a:solidFill>
                <a:effectLst/>
                <a:latin typeface="Times New Roman" panose="02020603050405020304" pitchFamily="18" charset="0"/>
                <a:cs typeface="Times New Roman" panose="02020603050405020304" pitchFamily="18" charset="0"/>
              </a:rPr>
              <a:t>, S. (2023, March). Waste Management System using Waste Classification on Mobile Application. In </a:t>
            </a:r>
            <a:r>
              <a:rPr lang="en-IN" sz="1600" b="0" i="1" dirty="0">
                <a:solidFill>
                  <a:srgbClr val="222222"/>
                </a:solidFill>
                <a:effectLst/>
                <a:latin typeface="Times New Roman" panose="02020603050405020304" pitchFamily="18" charset="0"/>
                <a:cs typeface="Times New Roman" panose="02020603050405020304" pitchFamily="18" charset="0"/>
              </a:rPr>
              <a:t>2023 Joint International Conference on Digital Arts, Media and Technology with ECTI Northern Section Conference on Electrical, Electronics, Computer and Telecommunications Engineering (ECTI DAMT &amp; NCON)</a:t>
            </a:r>
            <a:r>
              <a:rPr lang="en-IN" sz="1600" b="0" i="0" dirty="0">
                <a:solidFill>
                  <a:srgbClr val="222222"/>
                </a:solidFill>
                <a:effectLst/>
                <a:latin typeface="Times New Roman" panose="02020603050405020304" pitchFamily="18" charset="0"/>
                <a:cs typeface="Times New Roman" panose="02020603050405020304" pitchFamily="18" charset="0"/>
              </a:rPr>
              <a:t> (pp. 229-233). IEEE.</a:t>
            </a:r>
          </a:p>
          <a:p>
            <a:pPr marL="0" lvl="0" indent="0" eaLnBrk="0" fontAlgn="base" hangingPunct="0">
              <a:lnSpc>
                <a:spcPct val="100000"/>
              </a:lnSpc>
              <a:spcBef>
                <a:spcPct val="0"/>
              </a:spcBef>
              <a:spcAft>
                <a:spcPct val="0"/>
              </a:spcAft>
              <a:buNone/>
            </a:pPr>
            <a:endParaRPr lang="en-IN" sz="1200" dirty="0">
              <a:solidFill>
                <a:srgbClr val="222222"/>
              </a:solidFill>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IN" sz="1600" b="0" i="0" dirty="0">
                <a:solidFill>
                  <a:srgbClr val="222222"/>
                </a:solidFill>
                <a:effectLst/>
                <a:latin typeface="Times New Roman" panose="02020603050405020304" pitchFamily="18" charset="0"/>
                <a:cs typeface="Times New Roman" panose="02020603050405020304" pitchFamily="18" charset="0"/>
              </a:rPr>
              <a:t>[6] </a:t>
            </a:r>
            <a:r>
              <a:rPr lang="en-IN" sz="1600" b="0" i="0" dirty="0" err="1">
                <a:solidFill>
                  <a:srgbClr val="222222"/>
                </a:solidFill>
                <a:effectLst/>
                <a:latin typeface="Times New Roman" panose="02020603050405020304" pitchFamily="18" charset="0"/>
                <a:cs typeface="Times New Roman" panose="02020603050405020304" pitchFamily="18" charset="0"/>
              </a:rPr>
              <a:t>Thinakaran</a:t>
            </a:r>
            <a:r>
              <a:rPr lang="en-IN" sz="1600" b="0" i="0" dirty="0">
                <a:solidFill>
                  <a:srgbClr val="222222"/>
                </a:solidFill>
                <a:effectLst/>
                <a:latin typeface="Times New Roman" panose="02020603050405020304" pitchFamily="18" charset="0"/>
                <a:cs typeface="Times New Roman" panose="02020603050405020304" pitchFamily="18" charset="0"/>
              </a:rPr>
              <a:t>, R., </a:t>
            </a:r>
            <a:r>
              <a:rPr lang="en-IN" sz="1600" b="0" i="0" dirty="0" err="1">
                <a:solidFill>
                  <a:srgbClr val="222222"/>
                </a:solidFill>
                <a:effectLst/>
                <a:latin typeface="Times New Roman" panose="02020603050405020304" pitchFamily="18" charset="0"/>
                <a:cs typeface="Times New Roman" panose="02020603050405020304" pitchFamily="18" charset="0"/>
              </a:rPr>
              <a:t>Somasekar</a:t>
            </a:r>
            <a:r>
              <a:rPr lang="en-IN" sz="1600" b="0" i="0" dirty="0">
                <a:solidFill>
                  <a:srgbClr val="222222"/>
                </a:solidFill>
                <a:effectLst/>
                <a:latin typeface="Times New Roman" panose="02020603050405020304" pitchFamily="18" charset="0"/>
                <a:cs typeface="Times New Roman" panose="02020603050405020304" pitchFamily="18" charset="0"/>
              </a:rPr>
              <a:t>, J., </a:t>
            </a:r>
            <a:r>
              <a:rPr lang="en-IN" sz="1600" b="0" i="0" dirty="0" err="1">
                <a:solidFill>
                  <a:srgbClr val="222222"/>
                </a:solidFill>
                <a:effectLst/>
                <a:latin typeface="Times New Roman" panose="02020603050405020304" pitchFamily="18" charset="0"/>
                <a:cs typeface="Times New Roman" panose="02020603050405020304" pitchFamily="18" charset="0"/>
              </a:rPr>
              <a:t>Neerugatti</a:t>
            </a:r>
            <a:r>
              <a:rPr lang="en-IN" sz="1600" b="0" i="0" dirty="0">
                <a:solidFill>
                  <a:srgbClr val="222222"/>
                </a:solidFill>
                <a:effectLst/>
                <a:latin typeface="Times New Roman" panose="02020603050405020304" pitchFamily="18" charset="0"/>
                <a:cs typeface="Times New Roman" panose="02020603050405020304" pitchFamily="18" charset="0"/>
              </a:rPr>
              <a:t>, V., &amp; Saran, P. G. (2024, August). Automated Waste Classification using Convolutional Neural Network. In </a:t>
            </a:r>
            <a:r>
              <a:rPr lang="en-IN" sz="1600" b="0" i="1" dirty="0">
                <a:solidFill>
                  <a:srgbClr val="222222"/>
                </a:solidFill>
                <a:effectLst/>
                <a:latin typeface="Times New Roman" panose="02020603050405020304" pitchFamily="18" charset="0"/>
                <a:cs typeface="Times New Roman" panose="02020603050405020304" pitchFamily="18" charset="0"/>
              </a:rPr>
              <a:t>2024 14th International Conference on Software Technology and Engineering (ICSTE)</a:t>
            </a:r>
            <a:r>
              <a:rPr lang="en-IN" sz="1600" b="0" i="0" dirty="0">
                <a:solidFill>
                  <a:srgbClr val="222222"/>
                </a:solidFill>
                <a:effectLst/>
                <a:latin typeface="Times New Roman" panose="02020603050405020304" pitchFamily="18" charset="0"/>
                <a:cs typeface="Times New Roman" panose="02020603050405020304" pitchFamily="18" charset="0"/>
              </a:rPr>
              <a:t> (pp. 169-173). IEEE.</a:t>
            </a:r>
          </a:p>
          <a:p>
            <a:pPr marL="0" lvl="0" indent="0" eaLnBrk="0" fontAlgn="base" hangingPunct="0">
              <a:lnSpc>
                <a:spcPct val="100000"/>
              </a:lnSpc>
              <a:spcBef>
                <a:spcPct val="0"/>
              </a:spcBef>
              <a:spcAft>
                <a:spcPct val="0"/>
              </a:spcAft>
              <a:buNone/>
            </a:pPr>
            <a:endParaRPr lang="en-IN" sz="1200" b="0" i="0" dirty="0">
              <a:solidFill>
                <a:srgbClr val="222222"/>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sz="1600" b="0" i="0" dirty="0">
                <a:solidFill>
                  <a:srgbClr val="222222"/>
                </a:solidFill>
                <a:effectLst/>
                <a:latin typeface="Times New Roman" panose="02020603050405020304" pitchFamily="18" charset="0"/>
                <a:cs typeface="Times New Roman" panose="02020603050405020304" pitchFamily="18" charset="0"/>
              </a:rPr>
              <a:t>[7] </a:t>
            </a:r>
            <a:r>
              <a:rPr lang="en-IN" sz="1600" b="0" i="0" dirty="0">
                <a:solidFill>
                  <a:srgbClr val="222222"/>
                </a:solidFill>
                <a:effectLst/>
                <a:latin typeface="Times New Roman" panose="02020603050405020304" pitchFamily="18" charset="0"/>
                <a:cs typeface="Times New Roman" panose="02020603050405020304" pitchFamily="18" charset="0"/>
              </a:rPr>
              <a:t>Jain, E., &amp; Kumar, R. (2024, November). Harnessing Deep Learning for Sustainable Waste Classification: An Innovative Approach Using MobileNetV2 on a Diverse Bag Dataset. In </a:t>
            </a:r>
            <a:r>
              <a:rPr lang="en-IN" sz="1600" b="0" i="1" dirty="0">
                <a:solidFill>
                  <a:srgbClr val="222222"/>
                </a:solidFill>
                <a:effectLst/>
                <a:latin typeface="Times New Roman" panose="02020603050405020304" pitchFamily="18" charset="0"/>
                <a:cs typeface="Times New Roman" panose="02020603050405020304" pitchFamily="18" charset="0"/>
              </a:rPr>
              <a:t>2024 International Conference on Cybernation and Computation (CYBERCOM)</a:t>
            </a:r>
            <a:r>
              <a:rPr lang="en-IN" sz="1600" b="0" i="0" dirty="0">
                <a:solidFill>
                  <a:srgbClr val="222222"/>
                </a:solidFill>
                <a:effectLst/>
                <a:latin typeface="Times New Roman" panose="02020603050405020304" pitchFamily="18" charset="0"/>
                <a:cs typeface="Times New Roman" panose="02020603050405020304" pitchFamily="18" charset="0"/>
              </a:rPr>
              <a:t> (pp. 335-339). IEEE</a:t>
            </a:r>
            <a:r>
              <a:rPr lang="en-US" sz="1600" b="0" i="0" dirty="0">
                <a:solidFill>
                  <a:srgbClr val="222222"/>
                </a:solidFill>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210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EBC3-3BC6-918A-44B2-2F30DBE4C2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0E7F98-B9D5-F358-F6A2-0B198C78D3CB}"/>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7546B29-70F1-2684-BFD1-278303DC17D2}"/>
              </a:ext>
            </a:extLst>
          </p:cNvPr>
          <p:cNvPicPr>
            <a:picLocks noChangeAspect="1"/>
          </p:cNvPicPr>
          <p:nvPr/>
        </p:nvPicPr>
        <p:blipFill>
          <a:blip r:embed="rId2"/>
          <a:stretch>
            <a:fillRect/>
          </a:stretch>
        </p:blipFill>
        <p:spPr>
          <a:xfrm>
            <a:off x="0" y="-7088"/>
            <a:ext cx="12164291" cy="6734295"/>
          </a:xfrm>
          <a:prstGeom prst="rect">
            <a:avLst/>
          </a:prstGeom>
        </p:spPr>
      </p:pic>
    </p:spTree>
    <p:extLst>
      <p:ext uri="{BB962C8B-B14F-4D97-AF65-F5344CB8AC3E}">
        <p14:creationId xmlns:p14="http://schemas.microsoft.com/office/powerpoint/2010/main" val="2245808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DD51C-65AA-2A7A-2004-E024C090B830}"/>
              </a:ext>
            </a:extLst>
          </p:cNvPr>
          <p:cNvSpPr>
            <a:spLocks noGrp="1"/>
          </p:cNvSpPr>
          <p:nvPr>
            <p:ph idx="1"/>
          </p:nvPr>
        </p:nvSpPr>
        <p:spPr>
          <a:xfrm>
            <a:off x="545592" y="347471"/>
            <a:ext cx="10994136" cy="6163057"/>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Unsorted waste contaminates air, water, and soil, leading to health risks for communities and damage to wildlife habitats.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Relying on human sorting slows down processing plants and often results in misclassified items that contaminate recycling streams.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ResNet‑50 leverages deep residual learning to extract intricate visual patterns and classify waste types with high accuracy from images.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straightforward rule set then maps each identified material—like paper, plastic, metal, or glass—to its correct recycling pathway.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By combining automated image classification with clear disposal rules, the system accelerates throughput, minimizes contamination, and advances eco‑friendly waste management.</a:t>
            </a:r>
          </a:p>
          <a:p>
            <a:endParaRPr lang="en-US" sz="2000" dirty="0"/>
          </a:p>
          <a:p>
            <a:pPr marL="0" indent="0">
              <a:buNone/>
            </a:pPr>
            <a:endParaRPr lang="en-IN" sz="2000" dirty="0"/>
          </a:p>
        </p:txBody>
      </p:sp>
    </p:spTree>
    <p:extLst>
      <p:ext uri="{BB962C8B-B14F-4D97-AF65-F5344CB8AC3E}">
        <p14:creationId xmlns:p14="http://schemas.microsoft.com/office/powerpoint/2010/main" val="3669755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B990-0F44-2624-1A89-FC32ADDE92F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3486C3A3-C37B-A008-B790-C6F99558D4DF}"/>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Traditional waste management relies on manual sorting, which is time-consuming, error-prone, and inefficient in handling large-scale waste processing.</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Conventional methods struggle with inconsistent classification and improper recycling, leading to increased landfill waste and environmental impact.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This project proposes an AI-driven waste management system using Deep Learning for automated waste classification and a Rule-Based System for recycling prediction, ensuring efficient and sustainable waste processing.</a:t>
            </a: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4268883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custDataLst>
              <p:tags r:id="rId1"/>
            </p:custDataLst>
            <p:extLst>
              <p:ext uri="{D42A27DB-BD31-4B8C-83A1-F6EECF244321}">
                <p14:modId xmlns:p14="http://schemas.microsoft.com/office/powerpoint/2010/main" val="3734384711"/>
              </p:ext>
            </p:extLst>
          </p:nvPr>
        </p:nvGraphicFramePr>
        <p:xfrm>
          <a:off x="548640" y="830580"/>
          <a:ext cx="11052810" cy="5249588"/>
        </p:xfrm>
        <a:graphic>
          <a:graphicData uri="http://schemas.openxmlformats.org/drawingml/2006/table">
            <a:tbl>
              <a:tblPr firstRow="1" bandRow="1">
                <a:tableStyleId>{C4B1156A-380E-4F78-BDF5-A606A8083BF9}</a:tableStyleId>
              </a:tblPr>
              <a:tblGrid>
                <a:gridCol w="5487035">
                  <a:extLst>
                    <a:ext uri="{9D8B030D-6E8A-4147-A177-3AD203B41FA5}">
                      <a16:colId xmlns:a16="http://schemas.microsoft.com/office/drawing/2014/main" val="20000"/>
                    </a:ext>
                  </a:extLst>
                </a:gridCol>
                <a:gridCol w="5565775">
                  <a:extLst>
                    <a:ext uri="{9D8B030D-6E8A-4147-A177-3AD203B41FA5}">
                      <a16:colId xmlns:a16="http://schemas.microsoft.com/office/drawing/2014/main" val="20001"/>
                    </a:ext>
                  </a:extLst>
                </a:gridCol>
              </a:tblGrid>
              <a:tr h="1269773">
                <a:tc>
                  <a:txBody>
                    <a:bodyPr/>
                    <a:lstStyle/>
                    <a:p>
                      <a:pPr algn="ctr"/>
                      <a:r>
                        <a:rPr lang="en-IN" sz="4000"/>
                        <a:t>       </a:t>
                      </a:r>
                    </a:p>
                    <a:p>
                      <a:pPr algn="ctr"/>
                      <a:r>
                        <a:rPr lang="en-IN" sz="4000">
                          <a:latin typeface="Times New Roman" panose="02020603050405020304" pitchFamily="18" charset="0"/>
                          <a:cs typeface="Times New Roman" panose="02020603050405020304" pitchFamily="18" charset="0"/>
                        </a:rPr>
                        <a:t>Objectives</a:t>
                      </a:r>
                      <a:endParaRPr lang="en-IN" sz="40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IN"/>
                    </a:p>
                    <a:p>
                      <a:endParaRPr lang="en-IN"/>
                    </a:p>
                    <a:p>
                      <a:pPr algn="ctr"/>
                      <a:r>
                        <a:rPr lang="en-IN" sz="4000">
                          <a:latin typeface="Times New Roman" panose="02020603050405020304" pitchFamily="18" charset="0"/>
                          <a:cs typeface="Times New Roman" panose="02020603050405020304" pitchFamily="18" charset="0"/>
                        </a:rPr>
                        <a:t>Outcomes</a:t>
                      </a:r>
                      <a:endParaRPr lang="en-IN" sz="40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0"/>
                  </a:ext>
                </a:extLst>
              </a:tr>
              <a:tr h="3938948">
                <a:tc>
                  <a:txBody>
                    <a:bodyPr/>
                    <a:lstStyle/>
                    <a:p>
                      <a:pPr algn="just"/>
                      <a:endParaRPr lang="en-US" dirty="0"/>
                    </a:p>
                    <a:p>
                      <a:pPr algn="just"/>
                      <a:endParaRPr lang="en-US" dirty="0"/>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Implement deep learning (ResNet-50</a:t>
                      </a:r>
                      <a:r>
                        <a:rPr lang="en-US" sz="2000">
                          <a:latin typeface="Times New Roman" panose="02020603050405020304" pitchFamily="18" charset="0"/>
                          <a:cs typeface="Times New Roman" panose="02020603050405020304" pitchFamily="18" charset="0"/>
                        </a:rPr>
                        <a:t>) model </a:t>
                      </a:r>
                      <a:r>
                        <a:rPr lang="en-US" sz="2000" dirty="0">
                          <a:latin typeface="Times New Roman" panose="02020603050405020304" pitchFamily="18" charset="0"/>
                          <a:cs typeface="Times New Roman" panose="02020603050405020304" pitchFamily="18" charset="0"/>
                        </a:rPr>
                        <a:t>for accurate waste classification.</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Automate waste sorting to minimize manual intervention and errors.</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Use a Rule-Based System to determine optimal recycling methods.</a:t>
                      </a:r>
                    </a:p>
                  </a:txBody>
                  <a:tcPr>
                    <a:solidFill>
                      <a:schemeClr val="bg1"/>
                    </a:solidFill>
                  </a:tcPr>
                </a:tc>
                <a:tc>
                  <a:txBody>
                    <a:bodyPr/>
                    <a:lstStyle/>
                    <a:p>
                      <a:pPr algn="just"/>
                      <a:endParaRPr lang="en-US" dirty="0"/>
                    </a:p>
                    <a:p>
                      <a:pPr algn="just"/>
                      <a:endParaRPr lang="en-US" dirty="0"/>
                    </a:p>
                    <a:p>
                      <a:pPr marL="342900" indent="-342900">
                        <a:buFont typeface="+mj-lt"/>
                        <a:buAutoNum type="arabicPeriod"/>
                      </a:pPr>
                      <a:r>
                        <a:rPr lang="en-US" sz="2000" b="0" dirty="0">
                          <a:latin typeface="Times New Roman" panose="02020603050405020304" pitchFamily="18" charset="0"/>
                          <a:cs typeface="Times New Roman" panose="02020603050405020304" pitchFamily="18" charset="0"/>
                        </a:rPr>
                        <a:t>Achieve automated and precise waste classification.</a:t>
                      </a:r>
                    </a:p>
                    <a:p>
                      <a:pPr marL="342900" indent="-342900">
                        <a:buFont typeface="+mj-lt"/>
                        <a:buAutoNum type="arabicPeriod"/>
                      </a:pPr>
                      <a:endParaRPr lang="en-US" sz="2000" b="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0" dirty="0">
                          <a:latin typeface="Times New Roman" panose="02020603050405020304" pitchFamily="18" charset="0"/>
                          <a:cs typeface="Times New Roman" panose="02020603050405020304" pitchFamily="18" charset="0"/>
                        </a:rPr>
                        <a:t>Ensure an efficient and reliable recycling process with minimal human effort.</a:t>
                      </a:r>
                    </a:p>
                    <a:p>
                      <a:pPr marL="342900" indent="-342900">
                        <a:buFont typeface="+mj-lt"/>
                        <a:buAutoNum type="arabicPeriod"/>
                      </a:pPr>
                      <a:endParaRPr lang="en-US" sz="2000" b="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000" b="0" dirty="0">
                          <a:latin typeface="Times New Roman" panose="02020603050405020304" pitchFamily="18" charset="0"/>
                          <a:cs typeface="Times New Roman" panose="02020603050405020304" pitchFamily="18" charset="0"/>
                        </a:rPr>
                        <a:t>Reduce landfill waste and support sustainable, eco-friendly waste management.</a:t>
                      </a:r>
                    </a:p>
                    <a:p>
                      <a:pPr algn="just"/>
                      <a:endParaRPr lang="en-US" dirty="0"/>
                    </a:p>
                  </a:txBody>
                  <a:tcP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6FD83-CF86-82FF-DC30-720D4798CDDE}"/>
              </a:ext>
            </a:extLst>
          </p:cNvPr>
          <p:cNvSpPr>
            <a:spLocks noGrp="1"/>
          </p:cNvSpPr>
          <p:nvPr>
            <p:ph type="title"/>
          </p:nvPr>
        </p:nvSpPr>
        <p:spPr>
          <a:xfrm>
            <a:off x="609600" y="-195385"/>
            <a:ext cx="10972800" cy="1187939"/>
          </a:xfrm>
        </p:spPr>
        <p:txBody>
          <a:bodyPr/>
          <a:lstStyle/>
          <a:p>
            <a:r>
              <a:rPr lang="en-IN" dirty="0">
                <a:latin typeface="Times New Roman" panose="02020603050405020304" pitchFamily="18" charset="0"/>
                <a:cs typeface="Times New Roman" panose="02020603050405020304" pitchFamily="18" charset="0"/>
              </a:rPr>
              <a:t>Literature Review</a:t>
            </a:r>
          </a:p>
        </p:txBody>
      </p:sp>
      <p:graphicFrame>
        <p:nvGraphicFramePr>
          <p:cNvPr id="7" name="Table 6">
            <a:extLst>
              <a:ext uri="{FF2B5EF4-FFF2-40B4-BE49-F238E27FC236}">
                <a16:creationId xmlns:a16="http://schemas.microsoft.com/office/drawing/2014/main" id="{1C1BEBC2-26A6-3D1F-D906-ECD2F410357F}"/>
              </a:ext>
            </a:extLst>
          </p:cNvPr>
          <p:cNvGraphicFramePr>
            <a:graphicFrameLocks noGrp="1"/>
          </p:cNvGraphicFramePr>
          <p:nvPr>
            <p:extLst>
              <p:ext uri="{D42A27DB-BD31-4B8C-83A1-F6EECF244321}">
                <p14:modId xmlns:p14="http://schemas.microsoft.com/office/powerpoint/2010/main" val="131670991"/>
              </p:ext>
            </p:extLst>
          </p:nvPr>
        </p:nvGraphicFramePr>
        <p:xfrm>
          <a:off x="367323" y="740664"/>
          <a:ext cx="11757621" cy="6285847"/>
        </p:xfrm>
        <a:graphic>
          <a:graphicData uri="http://schemas.openxmlformats.org/drawingml/2006/table">
            <a:tbl>
              <a:tblPr firstRow="1" bandRow="1">
                <a:tableStyleId>{5940675A-B579-460E-94D1-54222C63F5DA}</a:tableStyleId>
              </a:tblPr>
              <a:tblGrid>
                <a:gridCol w="587942">
                  <a:extLst>
                    <a:ext uri="{9D8B030D-6E8A-4147-A177-3AD203B41FA5}">
                      <a16:colId xmlns:a16="http://schemas.microsoft.com/office/drawing/2014/main" val="3580588075"/>
                    </a:ext>
                  </a:extLst>
                </a:gridCol>
                <a:gridCol w="2793775">
                  <a:extLst>
                    <a:ext uri="{9D8B030D-6E8A-4147-A177-3AD203B41FA5}">
                      <a16:colId xmlns:a16="http://schemas.microsoft.com/office/drawing/2014/main" val="2711366977"/>
                    </a:ext>
                  </a:extLst>
                </a:gridCol>
                <a:gridCol w="1417320">
                  <a:extLst>
                    <a:ext uri="{9D8B030D-6E8A-4147-A177-3AD203B41FA5}">
                      <a16:colId xmlns:a16="http://schemas.microsoft.com/office/drawing/2014/main" val="2445273000"/>
                    </a:ext>
                  </a:extLst>
                </a:gridCol>
                <a:gridCol w="3794760">
                  <a:extLst>
                    <a:ext uri="{9D8B030D-6E8A-4147-A177-3AD203B41FA5}">
                      <a16:colId xmlns:a16="http://schemas.microsoft.com/office/drawing/2014/main" val="2843556410"/>
                    </a:ext>
                  </a:extLst>
                </a:gridCol>
                <a:gridCol w="3163824">
                  <a:extLst>
                    <a:ext uri="{9D8B030D-6E8A-4147-A177-3AD203B41FA5}">
                      <a16:colId xmlns:a16="http://schemas.microsoft.com/office/drawing/2014/main" val="1376346153"/>
                    </a:ext>
                  </a:extLst>
                </a:gridCol>
              </a:tblGrid>
              <a:tr h="732536">
                <a:tc>
                  <a:txBody>
                    <a:bodyPr/>
                    <a:lstStyle/>
                    <a:p>
                      <a:r>
                        <a:rPr lang="en-US" sz="1500" b="1" dirty="0">
                          <a:latin typeface="Times New Roman" panose="02020603050405020304" pitchFamily="18" charset="0"/>
                          <a:cs typeface="Times New Roman" panose="02020603050405020304" pitchFamily="18" charset="0"/>
                        </a:rPr>
                        <a:t>S.NO</a:t>
                      </a:r>
                      <a:endParaRPr lang="en-IN" sz="1500" b="1" dirty="0">
                        <a:latin typeface="Times New Roman" panose="02020603050405020304" pitchFamily="18" charset="0"/>
                        <a:cs typeface="Times New Roman" panose="02020603050405020304" pitchFamily="18" charset="0"/>
                      </a:endParaRPr>
                    </a:p>
                  </a:txBody>
                  <a:tcPr/>
                </a:tc>
                <a:tc>
                  <a:txBody>
                    <a:bodyPr/>
                    <a:lstStyle/>
                    <a:p>
                      <a:r>
                        <a:rPr lang="en-US" sz="1500" b="1" dirty="0">
                          <a:latin typeface="Times New Roman" panose="02020603050405020304" pitchFamily="18" charset="0"/>
                          <a:cs typeface="Times New Roman" panose="02020603050405020304" pitchFamily="18" charset="0"/>
                        </a:rPr>
                        <a:t>PUBLICATION</a:t>
                      </a:r>
                      <a:r>
                        <a:rPr lang="en-US" sz="1500" b="1" baseline="0" dirty="0">
                          <a:latin typeface="Times New Roman" panose="02020603050405020304" pitchFamily="18" charset="0"/>
                          <a:cs typeface="Times New Roman" panose="02020603050405020304" pitchFamily="18" charset="0"/>
                        </a:rPr>
                        <a:t> DETAILS</a:t>
                      </a:r>
                      <a:endParaRPr lang="en-IN" sz="1500" b="1" dirty="0">
                        <a:latin typeface="Times New Roman" panose="02020603050405020304" pitchFamily="18" charset="0"/>
                        <a:cs typeface="Times New Roman" panose="02020603050405020304" pitchFamily="18" charset="0"/>
                      </a:endParaRPr>
                    </a:p>
                  </a:txBody>
                  <a:tcPr/>
                </a:tc>
                <a:tc>
                  <a:txBody>
                    <a:bodyPr/>
                    <a:lstStyle/>
                    <a:p>
                      <a:r>
                        <a:rPr lang="en-US" sz="1500" b="1" dirty="0">
                          <a:latin typeface="Times New Roman" panose="02020603050405020304" pitchFamily="18" charset="0"/>
                          <a:cs typeface="Times New Roman" panose="02020603050405020304" pitchFamily="18" charset="0"/>
                        </a:rPr>
                        <a:t>DATASETS</a:t>
                      </a:r>
                      <a:r>
                        <a:rPr lang="en-US" sz="1500" b="1" baseline="0" dirty="0">
                          <a:latin typeface="Times New Roman" panose="02020603050405020304" pitchFamily="18" charset="0"/>
                          <a:cs typeface="Times New Roman" panose="02020603050405020304" pitchFamily="18" charset="0"/>
                        </a:rPr>
                        <a:t> USED</a:t>
                      </a:r>
                      <a:endParaRPr lang="en-IN" sz="1500" b="1" dirty="0">
                        <a:latin typeface="Times New Roman" panose="02020603050405020304" pitchFamily="18" charset="0"/>
                        <a:cs typeface="Times New Roman" panose="02020603050405020304" pitchFamily="18" charset="0"/>
                      </a:endParaRPr>
                    </a:p>
                  </a:txBody>
                  <a:tcPr/>
                </a:tc>
                <a:tc>
                  <a:txBody>
                    <a:bodyPr/>
                    <a:lstStyle/>
                    <a:p>
                      <a:r>
                        <a:rPr lang="en-US" sz="1500" b="1" dirty="0">
                          <a:latin typeface="Times New Roman" panose="02020603050405020304" pitchFamily="18" charset="0"/>
                          <a:cs typeface="Times New Roman" panose="02020603050405020304" pitchFamily="18" charset="0"/>
                        </a:rPr>
                        <a:t>ALGORITHMS USED AND RESULTS </a:t>
                      </a:r>
                      <a:endParaRPr lang="en-IN" sz="15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1" dirty="0">
                          <a:latin typeface="Times New Roman" panose="02020603050405020304" pitchFamily="18" charset="0"/>
                          <a:cs typeface="Times New Roman" panose="02020603050405020304" pitchFamily="18" charset="0"/>
                        </a:rPr>
                        <a:t>REMARKS</a:t>
                      </a:r>
                      <a:endParaRPr lang="en-IN" sz="15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4640186"/>
                  </a:ext>
                </a:extLst>
              </a:tr>
              <a:tr h="2577592">
                <a:tc>
                  <a:txBody>
                    <a:bodyPr/>
                    <a:lstStyle/>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Title:</a:t>
                      </a:r>
                      <a:r>
                        <a:rPr lang="en-US" sz="1400" dirty="0">
                          <a:latin typeface="Times New Roman" panose="02020603050405020304" pitchFamily="18" charset="0"/>
                          <a:cs typeface="Times New Roman" panose="02020603050405020304" pitchFamily="18" charset="0"/>
                        </a:rPr>
                        <a:t>A Reliable and Robust Deep Learning Model for Effective Recyclable Waste Classification</a:t>
                      </a:r>
                      <a:endParaRPr lang="en-IN" sz="14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 Authors: </a:t>
                      </a:r>
                      <a:r>
                        <a:rPr lang="en-IN" sz="1400" b="0" i="0" dirty="0">
                          <a:solidFill>
                            <a:srgbClr val="222222"/>
                          </a:solidFill>
                          <a:effectLst/>
                          <a:latin typeface="Times New Roman" panose="02020603050405020304" pitchFamily="18" charset="0"/>
                          <a:cs typeface="Times New Roman" panose="02020603050405020304" pitchFamily="18" charset="0"/>
                        </a:rPr>
                        <a:t>Hossen, M. M., Majid, M. E., Kashem, S. B. A., Khandakar, </a:t>
                      </a:r>
                      <a:r>
                        <a:rPr lang="en-IN" sz="1400" b="0" i="0" dirty="0" err="1">
                          <a:solidFill>
                            <a:srgbClr val="222222"/>
                          </a:solidFill>
                          <a:effectLst/>
                          <a:latin typeface="Times New Roman" panose="02020603050405020304" pitchFamily="18" charset="0"/>
                          <a:cs typeface="Times New Roman" panose="02020603050405020304" pitchFamily="18" charset="0"/>
                        </a:rPr>
                        <a:t>Nashbat</a:t>
                      </a:r>
                      <a:endParaRPr lang="en-IN"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Publication Year</a:t>
                      </a:r>
                      <a:r>
                        <a:rPr lang="en-IN" sz="1400" b="0" dirty="0">
                          <a:latin typeface="Times New Roman" panose="02020603050405020304" pitchFamily="18" charset="0"/>
                          <a:cs typeface="Times New Roman" panose="02020603050405020304" pitchFamily="18" charset="0"/>
                        </a:rPr>
                        <a:t>: 2024,IEEE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Type:</a:t>
                      </a:r>
                      <a:r>
                        <a:rPr lang="en-IN" sz="1400" b="0" dirty="0">
                          <a:latin typeface="Times New Roman" panose="02020603050405020304" pitchFamily="18" charset="0"/>
                          <a:cs typeface="Times New Roman" panose="02020603050405020304" pitchFamily="18" charset="0"/>
                        </a:rPr>
                        <a:t> </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2024 IEEE Access Publication</a:t>
                      </a:r>
                      <a:endParaRPr lang="en-IN" sz="1400" b="0" i="0" dirty="0">
                        <a:latin typeface="Times New Roman" panose="02020603050405020304" pitchFamily="18" charset="0"/>
                        <a:cs typeface="Times New Roman" panose="02020603050405020304" pitchFamily="18" charset="0"/>
                      </a:endParaRPr>
                    </a:p>
                  </a:txBody>
                  <a:tcPr/>
                </a:tc>
                <a:tc>
                  <a:txBody>
                    <a:bodyPr/>
                    <a:lstStyle/>
                    <a:p>
                      <a:pPr algn="l"/>
                      <a:r>
                        <a:rPr lang="en-IN" sz="1400" dirty="0" err="1">
                          <a:latin typeface="Times New Roman" panose="02020603050405020304" pitchFamily="18" charset="0"/>
                          <a:cs typeface="Times New Roman" panose="02020603050405020304" pitchFamily="18" charset="0"/>
                        </a:rPr>
                        <a:t>TrashNet</a:t>
                      </a:r>
                      <a:r>
                        <a:rPr lang="en-IN" sz="1400" dirty="0">
                          <a:latin typeface="Times New Roman" panose="02020603050405020304" pitchFamily="18" charset="0"/>
                          <a:cs typeface="Times New Roman" panose="02020603050405020304" pitchFamily="18" charset="0"/>
                        </a:rPr>
                        <a:t> dataset (2,527 images)</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The proposed RWC-Net model, which combines DenseNet-201 and MobileNet-V2, achieved an impressive accuracy of 95.01%, outperforming existing state-of-the-art models. It demonstrated high F1-scores across various waste types, including cardboard (97.24%), glass (96.18%), metal (94%), paper (95.73%), plastic (93.67%), and litter (88.55%). This high-performance model ensures efficient and automated waste classification, contributing to improved recycling management and sustainability.</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While RWC-Net achieves high accuracy on the </a:t>
                      </a:r>
                      <a:r>
                        <a:rPr lang="en-US" sz="1400" dirty="0" err="1">
                          <a:latin typeface="Times New Roman" panose="02020603050405020304" pitchFamily="18" charset="0"/>
                          <a:cs typeface="Times New Roman" panose="02020603050405020304" pitchFamily="18" charset="0"/>
                        </a:rPr>
                        <a:t>TrashNet</a:t>
                      </a:r>
                      <a:r>
                        <a:rPr lang="en-US" sz="1400" dirty="0">
                          <a:latin typeface="Times New Roman" panose="02020603050405020304" pitchFamily="18" charset="0"/>
                          <a:cs typeface="Times New Roman" panose="02020603050405020304" pitchFamily="18" charset="0"/>
                        </a:rPr>
                        <a:t> dataset, its performance may not translate well to real-world scenarios due to the dataset’s small size and lack of environmental variability. </a:t>
                      </a:r>
                      <a:r>
                        <a:rPr lang="en-US" sz="1400">
                          <a:latin typeface="Times New Roman" panose="02020603050405020304" pitchFamily="18" charset="0"/>
                          <a:cs typeface="Times New Roman" panose="02020603050405020304" pitchFamily="18" charset="0"/>
                        </a:rPr>
                        <a:t>The under representation </a:t>
                      </a:r>
                      <a:r>
                        <a:rPr lang="en-US" sz="1400" dirty="0">
                          <a:latin typeface="Times New Roman" panose="02020603050405020304" pitchFamily="18" charset="0"/>
                          <a:cs typeface="Times New Roman" panose="02020603050405020304" pitchFamily="18" charset="0"/>
                        </a:rPr>
                        <a:t>of the “litter” class affects robustness. Additionally, the model relies on clean, single-object images and lacks object detection capabilities, limiting practical deployment.</a:t>
                      </a: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6526127"/>
                  </a:ext>
                </a:extLst>
              </a:tr>
              <a:tr h="2614564">
                <a:tc>
                  <a:txBody>
                    <a:bodyPr/>
                    <a:lstStyle/>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2.</a:t>
                      </a:r>
                    </a:p>
                  </a:txBody>
                  <a:tcPr/>
                </a:tc>
                <a:tc>
                  <a:txBody>
                    <a:bodyPr/>
                    <a:lstStyle/>
                    <a:p>
                      <a:pPr algn="l"/>
                      <a:r>
                        <a:rPr lang="en-IN" sz="1400" b="1" dirty="0">
                          <a:latin typeface="Times New Roman" panose="02020603050405020304" pitchFamily="18" charset="0"/>
                          <a:cs typeface="Times New Roman" panose="02020603050405020304" pitchFamily="18" charset="0"/>
                        </a:rPr>
                        <a:t>Title:</a:t>
                      </a:r>
                      <a:r>
                        <a:rPr lang="en-US" sz="1400" dirty="0">
                          <a:latin typeface="Times New Roman" panose="02020603050405020304" pitchFamily="18" charset="0"/>
                          <a:cs typeface="Times New Roman" panose="02020603050405020304" pitchFamily="18" charset="0"/>
                        </a:rPr>
                        <a:t>Recycle Waste Detection and Classification Model Using YOLO-V8 for Real-time Waste Management</a:t>
                      </a:r>
                      <a:endParaRPr lang="en-US" sz="1400" b="0" dirty="0">
                        <a:solidFill>
                          <a:sysClr val="windowText" lastClr="000000"/>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Authors:</a:t>
                      </a:r>
                      <a:r>
                        <a:rPr lang="en-IN" sz="1400" b="0" dirty="0">
                          <a:latin typeface="Times New Roman" panose="02020603050405020304" pitchFamily="18" charset="0"/>
                          <a:cs typeface="Times New Roman" panose="02020603050405020304" pitchFamily="18" charset="0"/>
                        </a:rPr>
                        <a:t> </a:t>
                      </a:r>
                      <a:r>
                        <a:rPr lang="en-IN" sz="1400" b="0" i="0" dirty="0">
                          <a:solidFill>
                            <a:srgbClr val="222222"/>
                          </a:solidFill>
                          <a:effectLst/>
                          <a:latin typeface="Times New Roman" panose="02020603050405020304" pitchFamily="18" charset="0"/>
                          <a:cs typeface="Times New Roman" panose="02020603050405020304" pitchFamily="18" charset="0"/>
                        </a:rPr>
                        <a:t> </a:t>
                      </a:r>
                      <a:r>
                        <a:rPr lang="en-IN" sz="1400" b="0" i="0" dirty="0" err="1">
                          <a:solidFill>
                            <a:srgbClr val="222222"/>
                          </a:solidFill>
                          <a:effectLst/>
                          <a:latin typeface="Times New Roman" panose="02020603050405020304" pitchFamily="18" charset="0"/>
                          <a:cs typeface="Times New Roman" panose="02020603050405020304" pitchFamily="18" charset="0"/>
                        </a:rPr>
                        <a:t>Rastari</a:t>
                      </a:r>
                      <a:r>
                        <a:rPr lang="en-IN" sz="1400" b="0" i="0" dirty="0">
                          <a:solidFill>
                            <a:srgbClr val="222222"/>
                          </a:solidFill>
                          <a:effectLst/>
                          <a:latin typeface="Times New Roman" panose="02020603050405020304" pitchFamily="18" charset="0"/>
                          <a:cs typeface="Times New Roman" panose="02020603050405020304" pitchFamily="18" charset="0"/>
                        </a:rPr>
                        <a:t>, M. A. M., Roslan, R., Hamzah, R., Teo, N. H. I., </a:t>
                      </a:r>
                      <a:r>
                        <a:rPr lang="en-IN" sz="1400" b="0" i="0" dirty="0" err="1">
                          <a:solidFill>
                            <a:srgbClr val="222222"/>
                          </a:solidFill>
                          <a:effectLst/>
                          <a:latin typeface="Times New Roman" panose="02020603050405020304" pitchFamily="18" charset="0"/>
                          <a:cs typeface="Times New Roman" panose="02020603050405020304" pitchFamily="18" charset="0"/>
                        </a:rPr>
                        <a:t>Shahbudin</a:t>
                      </a:r>
                      <a:endParaRPr lang="sv-SE" sz="1400" b="0" i="0" u="sng" kern="1200" dirty="0">
                        <a:solidFill>
                          <a:schemeClr val="tx1"/>
                        </a:solidFill>
                        <a:effectLst/>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Publication Year</a:t>
                      </a:r>
                      <a:r>
                        <a:rPr lang="en-IN" sz="1400" b="0" dirty="0">
                          <a:latin typeface="Times New Roman" panose="02020603050405020304" pitchFamily="18" charset="0"/>
                          <a:cs typeface="Times New Roman" panose="02020603050405020304" pitchFamily="18" charset="0"/>
                        </a:rPr>
                        <a:t>: 2024,IEEE</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Type:</a:t>
                      </a:r>
                      <a:r>
                        <a:rPr lang="en-IN" sz="1400" b="0" dirty="0">
                          <a:latin typeface="Times New Roman" panose="02020603050405020304" pitchFamily="18" charset="0"/>
                          <a:cs typeface="Times New Roman" panose="02020603050405020304" pitchFamily="18" charset="0"/>
                        </a:rPr>
                        <a:t> </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2024 IEEE International Conference on Artificial Intelligence in Engineering and Technology (IICAIET)</a:t>
                      </a:r>
                      <a:endParaRPr lang="en-IN" sz="1400" b="0"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 Garbage Classification Dataset, Recycled Waste Image Dataset, Augmented Waste Image Dataset.</a:t>
                      </a:r>
                      <a:endParaRPr lang="en-US" sz="1400" b="0" dirty="0">
                        <a:solidFill>
                          <a:sysClr val="windowText" lastClr="000000"/>
                        </a:solidFill>
                        <a:latin typeface="Times New Roman" panose="02020603050405020304" pitchFamily="18" charset="0"/>
                        <a:cs typeface="Times New Roman" panose="02020603050405020304" pitchFamily="18" charset="0"/>
                      </a:endParaRPr>
                    </a:p>
                    <a:p>
                      <a:pPr marL="0" indent="0" algn="l">
                        <a:buNone/>
                      </a:pP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t>The YOLO-V8 model was utilized for real-time recyclable waste classification, achieving a high accuracy of 97.63%. It was trained on a dataset of 4,039 images, which was augmented to 10,057 images and split into 80% training, 10% validation, and 10% testing. The model effectively classified recyclable waste types such as paper, glass, metal, and plastic, demonstrating strong performance for real-time waste management applications.</a:t>
                      </a: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YOLO-v8 model achieved high accuracy, but its performance may not generalize well to real-world environments due to limited waste categories and clean, controlled image conditions. It lacks evaluation on cluttered scenes with multiple or overlapping objects. The model also depends on high-quality images, which may hinder performance in low-light or outdoor settings.</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1156"/>
                  </a:ext>
                </a:extLst>
              </a:tr>
              <a:tr h="323959">
                <a:tc gridSpan="5">
                  <a:txBody>
                    <a:bodyPr/>
                    <a:lstStyle/>
                    <a:p>
                      <a:endParaRPr lang="en-IN" sz="1500" dirty="0">
                        <a:latin typeface="Times New Roman" panose="02020603050405020304" pitchFamily="18" charset="0"/>
                        <a:cs typeface="Times New Roman" panose="02020603050405020304" pitchFamily="18" charset="0"/>
                      </a:endParaRPr>
                    </a:p>
                  </a:txBody>
                  <a:tcPr>
                    <a:lnL w="12700" cmpd="sng">
                      <a:noFill/>
                    </a:lnL>
                    <a:lnR w="12700" cmpd="sng">
                      <a:noFill/>
                    </a:lnR>
                    <a:lnB w="12700" cmpd="sng">
                      <a:noFill/>
                    </a:lnB>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0" dirty="0">
                        <a:latin typeface="Times New Roman" panose="02020603050405020304" pitchFamily="18" charset="0"/>
                        <a:cs typeface="Times New Roman" panose="02020603050405020304" pitchFamily="18" charset="0"/>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500" b="0" dirty="0">
                        <a:latin typeface="Times New Roman" panose="02020603050405020304" pitchFamily="18" charset="0"/>
                        <a:cs typeface="Times New Roman" panose="02020603050405020304" pitchFamily="18" charset="0"/>
                      </a:endParaRPr>
                    </a:p>
                  </a:txBody>
                  <a:tcPr>
                    <a:lnB w="12700" cmpd="sng">
                      <a:noFill/>
                    </a:lnB>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500" dirty="0">
                        <a:latin typeface="Times New Roman" panose="02020603050405020304" pitchFamily="18" charset="0"/>
                        <a:cs typeface="Times New Roman" panose="02020603050405020304" pitchFamily="18" charset="0"/>
                      </a:endParaRPr>
                    </a:p>
                  </a:txBody>
                  <a:tcPr>
                    <a:lnB w="12700" cmpd="sng">
                      <a:noFill/>
                    </a:lnB>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500" b="0" dirty="0">
                        <a:latin typeface="Times New Roman" panose="02020603050405020304" pitchFamily="18" charset="0"/>
                        <a:cs typeface="Times New Roman" panose="02020603050405020304" pitchFamily="18" charset="0"/>
                      </a:endParaRPr>
                    </a:p>
                  </a:txBody>
                  <a:tcPr>
                    <a:lnB w="12700" cmpd="sng">
                      <a:noFill/>
                    </a:lnB>
                  </a:tcPr>
                </a:tc>
                <a:extLst>
                  <a:ext uri="{0D108BD9-81ED-4DB2-BD59-A6C34878D82A}">
                    <a16:rowId xmlns:a16="http://schemas.microsoft.com/office/drawing/2014/main" val="628001751"/>
                  </a:ext>
                </a:extLst>
              </a:tr>
            </a:tbl>
          </a:graphicData>
        </a:graphic>
      </p:graphicFrame>
    </p:spTree>
    <p:extLst>
      <p:ext uri="{BB962C8B-B14F-4D97-AF65-F5344CB8AC3E}">
        <p14:creationId xmlns:p14="http://schemas.microsoft.com/office/powerpoint/2010/main" val="4047772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74F80D7-E7A1-4E08-84A5-66EF07A9D77D}"/>
              </a:ext>
            </a:extLst>
          </p:cNvPr>
          <p:cNvGraphicFramePr>
            <a:graphicFrameLocks noGrp="1"/>
          </p:cNvGraphicFramePr>
          <p:nvPr>
            <p:extLst>
              <p:ext uri="{D42A27DB-BD31-4B8C-83A1-F6EECF244321}">
                <p14:modId xmlns:p14="http://schemas.microsoft.com/office/powerpoint/2010/main" val="2718171912"/>
              </p:ext>
            </p:extLst>
          </p:nvPr>
        </p:nvGraphicFramePr>
        <p:xfrm>
          <a:off x="116254" y="-219456"/>
          <a:ext cx="11959492" cy="6995160"/>
        </p:xfrm>
        <a:graphic>
          <a:graphicData uri="http://schemas.openxmlformats.org/drawingml/2006/table">
            <a:tbl>
              <a:tblPr firstRow="1" bandRow="1">
                <a:tableStyleId>{5940675A-B579-460E-94D1-54222C63F5DA}</a:tableStyleId>
              </a:tblPr>
              <a:tblGrid>
                <a:gridCol w="450674">
                  <a:extLst>
                    <a:ext uri="{9D8B030D-6E8A-4147-A177-3AD203B41FA5}">
                      <a16:colId xmlns:a16="http://schemas.microsoft.com/office/drawing/2014/main" val="3580588075"/>
                    </a:ext>
                  </a:extLst>
                </a:gridCol>
                <a:gridCol w="2834640">
                  <a:extLst>
                    <a:ext uri="{9D8B030D-6E8A-4147-A177-3AD203B41FA5}">
                      <a16:colId xmlns:a16="http://schemas.microsoft.com/office/drawing/2014/main" val="2711366977"/>
                    </a:ext>
                  </a:extLst>
                </a:gridCol>
                <a:gridCol w="1371600">
                  <a:extLst>
                    <a:ext uri="{9D8B030D-6E8A-4147-A177-3AD203B41FA5}">
                      <a16:colId xmlns:a16="http://schemas.microsoft.com/office/drawing/2014/main" val="2445273000"/>
                    </a:ext>
                  </a:extLst>
                </a:gridCol>
                <a:gridCol w="3447288">
                  <a:extLst>
                    <a:ext uri="{9D8B030D-6E8A-4147-A177-3AD203B41FA5}">
                      <a16:colId xmlns:a16="http://schemas.microsoft.com/office/drawing/2014/main" val="2843556410"/>
                    </a:ext>
                  </a:extLst>
                </a:gridCol>
                <a:gridCol w="3855290">
                  <a:extLst>
                    <a:ext uri="{9D8B030D-6E8A-4147-A177-3AD203B41FA5}">
                      <a16:colId xmlns:a16="http://schemas.microsoft.com/office/drawing/2014/main" val="1376346153"/>
                    </a:ext>
                  </a:extLst>
                </a:gridCol>
              </a:tblGrid>
              <a:tr h="176384">
                <a:tc gridSpan="5">
                  <a:txBody>
                    <a:bodyPr/>
                    <a:lstStyle/>
                    <a:p>
                      <a:endParaRPr lang="en-IN" sz="15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tcPr>
                </a:tc>
                <a:tc hMerge="1">
                  <a:txBody>
                    <a:bodyPr/>
                    <a:lstStyle/>
                    <a:p>
                      <a:endParaRPr lang="en-IN" dirty="0"/>
                    </a:p>
                  </a:txBody>
                  <a:tcPr/>
                </a:tc>
                <a:tc hMerge="1">
                  <a:txBody>
                    <a:bodyPr/>
                    <a:lstStyle/>
                    <a:p>
                      <a:endParaRPr lang="en-IN" sz="1500" b="1" dirty="0">
                        <a:latin typeface="Times New Roman" panose="02020603050405020304" pitchFamily="18" charset="0"/>
                        <a:cs typeface="Times New Roman" panose="02020603050405020304" pitchFamily="18" charset="0"/>
                      </a:endParaRPr>
                    </a:p>
                  </a:txBody>
                  <a:tcPr/>
                </a:tc>
                <a:tc hMerge="1">
                  <a:txBody>
                    <a:bodyPr/>
                    <a:lstStyle/>
                    <a:p>
                      <a:endParaRPr lang="en-IN" sz="1500" b="1" dirty="0">
                        <a:latin typeface="Times New Roman" panose="02020603050405020304" pitchFamily="18" charset="0"/>
                        <a:cs typeface="Times New Roman" panose="02020603050405020304" pitchFamily="18" charset="0"/>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500" b="1" dirty="0">
                        <a:latin typeface="Times New Roman" panose="02020603050405020304" pitchFamily="18" charset="0"/>
                        <a:cs typeface="Times New Roman" panose="02020603050405020304" pitchFamily="18" charset="0"/>
                      </a:endParaRPr>
                    </a:p>
                  </a:txBody>
                  <a:tcPr>
                    <a:lnT w="12700" cmpd="sng">
                      <a:noFill/>
                    </a:lnT>
                  </a:tcPr>
                </a:tc>
                <a:extLst>
                  <a:ext uri="{0D108BD9-81ED-4DB2-BD59-A6C34878D82A}">
                    <a16:rowId xmlns:a16="http://schemas.microsoft.com/office/drawing/2014/main" val="524640186"/>
                  </a:ext>
                </a:extLst>
              </a:tr>
              <a:tr h="2185416">
                <a:tc>
                  <a:txBody>
                    <a:bodyPr/>
                    <a:lstStyle/>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Title: </a:t>
                      </a:r>
                      <a:r>
                        <a:rPr lang="en-US" sz="1400" b="0" dirty="0">
                          <a:latin typeface="Times New Roman" panose="02020603050405020304" pitchFamily="18" charset="0"/>
                          <a:cs typeface="Times New Roman" panose="02020603050405020304" pitchFamily="18" charset="0"/>
                        </a:rPr>
                        <a:t>Enhancing Waste Sorting and Recycling Efficiency: Robust Deep Learning-Based Approach for Classification and Detection</a:t>
                      </a:r>
                      <a:endParaRPr lang="en-IN" sz="1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Authors: </a:t>
                      </a:r>
                      <a:r>
                        <a:rPr lang="en-IN" sz="1400" b="0" i="0" dirty="0">
                          <a:solidFill>
                            <a:srgbClr val="222222"/>
                          </a:solidFill>
                          <a:effectLst/>
                          <a:latin typeface="Times New Roman" panose="02020603050405020304" pitchFamily="18" charset="0"/>
                          <a:cs typeface="Times New Roman" panose="02020603050405020304" pitchFamily="18" charset="0"/>
                        </a:rPr>
                        <a:t>Sayem, F. R., Islam, M. S. B., </a:t>
                      </a:r>
                      <a:r>
                        <a:rPr lang="en-IN" sz="1400" b="0" i="0" dirty="0" err="1">
                          <a:solidFill>
                            <a:srgbClr val="222222"/>
                          </a:solidFill>
                          <a:effectLst/>
                          <a:latin typeface="Times New Roman" panose="02020603050405020304" pitchFamily="18" charset="0"/>
                          <a:cs typeface="Times New Roman" panose="02020603050405020304" pitchFamily="18" charset="0"/>
                        </a:rPr>
                        <a:t>Naznine</a:t>
                      </a:r>
                      <a:r>
                        <a:rPr lang="en-IN" sz="1400" b="0" i="0" dirty="0">
                          <a:solidFill>
                            <a:srgbClr val="222222"/>
                          </a:solidFill>
                          <a:effectLst/>
                          <a:latin typeface="Times New Roman" panose="02020603050405020304" pitchFamily="18" charset="0"/>
                          <a:cs typeface="Times New Roman" panose="02020603050405020304" pitchFamily="18" charset="0"/>
                        </a:rPr>
                        <a:t>, M., </a:t>
                      </a:r>
                      <a:r>
                        <a:rPr lang="en-IN" sz="1400" b="0" i="0" dirty="0" err="1">
                          <a:solidFill>
                            <a:srgbClr val="222222"/>
                          </a:solidFill>
                          <a:effectLst/>
                          <a:latin typeface="Times New Roman" panose="02020603050405020304" pitchFamily="18" charset="0"/>
                          <a:cs typeface="Times New Roman" panose="02020603050405020304" pitchFamily="18" charset="0"/>
                        </a:rPr>
                        <a:t>Nashbat</a:t>
                      </a:r>
                      <a:r>
                        <a:rPr lang="en-IN" sz="1400" b="0" i="0" dirty="0">
                          <a:solidFill>
                            <a:srgbClr val="222222"/>
                          </a:solidFill>
                          <a:effectLst/>
                          <a:latin typeface="Times New Roman" panose="02020603050405020304" pitchFamily="18" charset="0"/>
                          <a:cs typeface="Times New Roman" panose="02020603050405020304" pitchFamily="18" charset="0"/>
                        </a:rPr>
                        <a:t>, M., Hasan-Zia</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Publication Year:</a:t>
                      </a:r>
                      <a:r>
                        <a:rPr lang="en-IN" sz="1400" dirty="0">
                          <a:latin typeface="Times New Roman" panose="02020603050405020304" pitchFamily="18" charset="0"/>
                          <a:cs typeface="Times New Roman" panose="02020603050405020304" pitchFamily="18" charset="0"/>
                        </a:rPr>
                        <a:t> 2024,SPRINGER</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latin typeface="Times New Roman" panose="02020603050405020304" pitchFamily="18" charset="0"/>
                          <a:cs typeface="Times New Roman" panose="02020603050405020304" pitchFamily="18" charset="0"/>
                        </a:rPr>
                        <a:t>Type: </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Neural Computing and Applications (2025)</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dirty="0" err="1">
                          <a:latin typeface="Times New Roman" panose="02020603050405020304" pitchFamily="18" charset="0"/>
                          <a:cs typeface="Times New Roman" panose="02020603050405020304" pitchFamily="18" charset="0"/>
                        </a:rPr>
                        <a:t>WasteRecycling</a:t>
                      </a:r>
                      <a:r>
                        <a:rPr lang="en-IN" sz="1400" b="0" dirty="0">
                          <a:latin typeface="Times New Roman" panose="02020603050405020304" pitchFamily="18" charset="0"/>
                          <a:cs typeface="Times New Roman" panose="02020603050405020304" pitchFamily="18" charset="0"/>
                        </a:rPr>
                        <a:t> Plant dataset (WARP)</a:t>
                      </a:r>
                      <a:endParaRPr lang="en-US" sz="14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400" dirty="0"/>
                        <a:t>The Dual-Stream Network (DenseNet-201 + Multi-Axis Vision Transformer) achieved 83.11% accuracy in waste classification, while the GELAN-E model reached 63% mAP@50 for object detection. Trained on the </a:t>
                      </a:r>
                      <a:r>
                        <a:rPr lang="en-US" sz="1400" dirty="0" err="1"/>
                        <a:t>WaRP</a:t>
                      </a:r>
                      <a:r>
                        <a:rPr lang="en-US" sz="1400" dirty="0"/>
                        <a:t> dataset with an 80:10:10 split, these models improved waste sorting and recycling efficiency.</a:t>
                      </a:r>
                      <a:endParaRPr lang="en-IN" sz="14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The dataset’s class imbalance, especially in subcategories like bottles and detergents, can bias the model. Misclassifications occur due to visually similar items and complex backgrounds. The 2S_DenseViT model, though accurate, requires high computational resources, limiting real-time use. Relying solely on RGB images restricts performance, and adding modalities like thermal or depth imaging could improve detection.</a:t>
                      </a: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6526127"/>
                  </a:ext>
                </a:extLst>
              </a:tr>
              <a:tr h="2126621">
                <a:tc>
                  <a:txBody>
                    <a:bodyPr/>
                    <a:lstStyle/>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4.</a:t>
                      </a:r>
                    </a:p>
                  </a:txBody>
                  <a:tcPr/>
                </a:tc>
                <a:tc>
                  <a:txBody>
                    <a:bodyPr/>
                    <a:lstStyle/>
                    <a:p>
                      <a:pPr algn="l"/>
                      <a:r>
                        <a:rPr lang="en-IN" sz="1400" b="1" dirty="0">
                          <a:latin typeface="Times New Roman" panose="02020603050405020304" pitchFamily="18" charset="0"/>
                          <a:cs typeface="Times New Roman" panose="02020603050405020304" pitchFamily="18" charset="0"/>
                        </a:rPr>
                        <a:t>Title:</a:t>
                      </a:r>
                      <a:r>
                        <a:rPr lang="en-IN" sz="1400" dirty="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E-Waste Intelligent Robotic Technology (EIRT): A Deep Learning approach for Electronic Waste Detection, Classification and Sorting</a:t>
                      </a:r>
                    </a:p>
                    <a:p>
                      <a:r>
                        <a:rPr lang="en-IN" sz="1400" b="1" dirty="0">
                          <a:latin typeface="Times New Roman" panose="02020603050405020304" pitchFamily="18" charset="0"/>
                          <a:cs typeface="Times New Roman" panose="02020603050405020304" pitchFamily="18" charset="0"/>
                        </a:rPr>
                        <a:t>Authors:</a:t>
                      </a:r>
                      <a:r>
                        <a:rPr lang="en-IN" sz="1400" dirty="0">
                          <a:latin typeface="Times New Roman" panose="02020603050405020304" pitchFamily="18" charset="0"/>
                          <a:cs typeface="Times New Roman" panose="02020603050405020304" pitchFamily="18" charset="0"/>
                        </a:rPr>
                        <a:t> </a:t>
                      </a:r>
                      <a:r>
                        <a:rPr lang="en-IN" sz="1400" b="0" i="0" dirty="0">
                          <a:solidFill>
                            <a:srgbClr val="222222"/>
                          </a:solidFill>
                          <a:effectLst/>
                          <a:latin typeface="Times New Roman" panose="02020603050405020304" pitchFamily="18" charset="0"/>
                          <a:cs typeface="Times New Roman" panose="02020603050405020304" pitchFamily="18" charset="0"/>
                        </a:rPr>
                        <a:t>Joseph, I. O., Wangare, N. L., </a:t>
                      </a:r>
                      <a:r>
                        <a:rPr lang="en-IN" sz="1400" b="0" i="0" dirty="0" err="1">
                          <a:solidFill>
                            <a:srgbClr val="222222"/>
                          </a:solidFill>
                          <a:effectLst/>
                          <a:latin typeface="Times New Roman" panose="02020603050405020304" pitchFamily="18" charset="0"/>
                          <a:cs typeface="Times New Roman" panose="02020603050405020304" pitchFamily="18" charset="0"/>
                        </a:rPr>
                        <a:t>Mahoque</a:t>
                      </a:r>
                      <a:r>
                        <a:rPr lang="en-IN" sz="1400" b="0" i="0" dirty="0">
                          <a:solidFill>
                            <a:srgbClr val="222222"/>
                          </a:solidFill>
                          <a:effectLst/>
                          <a:latin typeface="Times New Roman" panose="02020603050405020304" pitchFamily="18" charset="0"/>
                          <a:cs typeface="Times New Roman" panose="02020603050405020304" pitchFamily="18" charset="0"/>
                        </a:rPr>
                        <a:t>, T. P., Tewari, P., &amp; Majumdar</a:t>
                      </a:r>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Publication Year:</a:t>
                      </a:r>
                      <a:r>
                        <a:rPr lang="en-IN" sz="1400" dirty="0">
                          <a:latin typeface="Times New Roman" panose="02020603050405020304" pitchFamily="18" charset="0"/>
                          <a:cs typeface="Times New Roman" panose="02020603050405020304" pitchFamily="18" charset="0"/>
                        </a:rPr>
                        <a:t> 2023,IEEE</a:t>
                      </a:r>
                    </a:p>
                    <a:p>
                      <a:r>
                        <a:rPr lang="en-IN" sz="1400" b="1" dirty="0">
                          <a:latin typeface="Times New Roman" panose="02020603050405020304" pitchFamily="18" charset="0"/>
                          <a:cs typeface="Times New Roman" panose="02020603050405020304" pitchFamily="18" charset="0"/>
                        </a:rPr>
                        <a:t>Type: </a:t>
                      </a:r>
                      <a:r>
                        <a:rPr lang="en-IN" sz="1200" b="0" i="0" kern="1200" dirty="0">
                          <a:solidFill>
                            <a:schemeClr val="tx1"/>
                          </a:solidFill>
                          <a:effectLst/>
                          <a:latin typeface="Times New Roman" panose="02020603050405020304" pitchFamily="18" charset="0"/>
                          <a:ea typeface="+mn-ea"/>
                          <a:cs typeface="Times New Roman" panose="02020603050405020304" pitchFamily="18" charset="0"/>
                        </a:rPr>
                        <a:t>14th ICCCNT IEEE Conference </a:t>
                      </a:r>
                      <a:endParaRPr lang="en-US" sz="1400" b="0" i="0" dirty="0">
                        <a:latin typeface="Times New Roman" panose="02020603050405020304" pitchFamily="18" charset="0"/>
                        <a:cs typeface="Times New Roman" panose="02020603050405020304" pitchFamily="18" charset="0"/>
                      </a:endParaRPr>
                    </a:p>
                  </a:txBody>
                  <a:tcPr/>
                </a:tc>
                <a:tc>
                  <a:txBody>
                    <a:bodyPr/>
                    <a:lstStyle/>
                    <a:p>
                      <a:pPr algn="l"/>
                      <a:r>
                        <a:rPr lang="en-IN" sz="1400" b="0" dirty="0" err="1">
                          <a:latin typeface="Times New Roman" panose="02020603050405020304" pitchFamily="18" charset="0"/>
                          <a:cs typeface="Times New Roman" panose="02020603050405020304" pitchFamily="18" charset="0"/>
                        </a:rPr>
                        <a:t>TrashBox</a:t>
                      </a:r>
                      <a:r>
                        <a:rPr lang="en-IN" sz="1400" b="0" dirty="0">
                          <a:latin typeface="Times New Roman" panose="02020603050405020304" pitchFamily="18" charset="0"/>
                          <a:cs typeface="Times New Roman" panose="02020603050405020304" pitchFamily="18" charset="0"/>
                        </a:rPr>
                        <a:t>, Waste Pictures, </a:t>
                      </a:r>
                      <a:r>
                        <a:rPr lang="en-IN" sz="1400" b="0" dirty="0" err="1">
                          <a:latin typeface="Times New Roman" panose="02020603050405020304" pitchFamily="18" charset="0"/>
                          <a:cs typeface="Times New Roman" panose="02020603050405020304" pitchFamily="18" charset="0"/>
                        </a:rPr>
                        <a:t>eWaste</a:t>
                      </a:r>
                      <a:r>
                        <a:rPr lang="en-IN" sz="1400" b="0" dirty="0">
                          <a:latin typeface="Times New Roman" panose="02020603050405020304" pitchFamily="18" charset="0"/>
                          <a:cs typeface="Times New Roman" panose="02020603050405020304" pitchFamily="18" charset="0"/>
                        </a:rPr>
                        <a:t> datasets (total ~5,336 images)</a:t>
                      </a:r>
                      <a:endParaRPr lang="en-US" sz="1400" b="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txBody>
                  <a:tcPr/>
                </a:tc>
                <a:tc>
                  <a:txBody>
                    <a:bodyPr/>
                    <a:lstStyle/>
                    <a:p>
                      <a:pPr algn="l"/>
                      <a:r>
                        <a:rPr lang="en-US" sz="1400" dirty="0"/>
                        <a:t>The EfficientNet-D2 model was employed for automated e-waste classification and achieved an accuracy of 82.32%. It effectively classified five distinct e-waste categories: Battery, Electronic Board, Home Appliances, Mobile Phone, and Mouse. This performance highlights the model’s capability to handle diverse electronic waste types, contributing to improved sorting, recycling, and overall e-waste management.</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EIRT system shows practical promise using EfficientNet-D2 with 82.32% accuracy, its application is limited by a small dataset and few e-waste categories. Real-world scalability may suffer due to limited environmental variability. The robot design handles only three classes physically, restricting sorting capabilities. Sensor dependency and classification precision under cluttered scenes remain unclear.</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1156"/>
                  </a:ext>
                </a:extLst>
              </a:tr>
              <a:tr h="1849547">
                <a:tc>
                  <a:txBody>
                    <a:bodyPr/>
                    <a:lstStyle/>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5.</a:t>
                      </a:r>
                      <a:endParaRPr lang="en-IN" sz="15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lang="en-US" sz="1400" b="1" dirty="0">
                          <a:latin typeface="Times New Roman" panose="02020603050405020304" pitchFamily="18" charset="0"/>
                          <a:cs typeface="Times New Roman" panose="02020603050405020304" pitchFamily="18" charset="0"/>
                        </a:rPr>
                        <a:t>Title:</a:t>
                      </a:r>
                      <a:r>
                        <a:rPr lang="en-US" sz="1400" dirty="0">
                          <a:latin typeface="Times New Roman" panose="02020603050405020304" pitchFamily="18" charset="0"/>
                          <a:cs typeface="Times New Roman" panose="02020603050405020304" pitchFamily="18" charset="0"/>
                        </a:rPr>
                        <a:t> </a:t>
                      </a:r>
                      <a:r>
                        <a:rPr lang="en-IN" sz="1400" b="0" dirty="0">
                          <a:latin typeface="Times New Roman" panose="02020603050405020304" pitchFamily="18" charset="0"/>
                          <a:cs typeface="Times New Roman" panose="02020603050405020304" pitchFamily="18" charset="0"/>
                        </a:rPr>
                        <a:t>Waste Management System using Waste Classification on Mobile Application</a:t>
                      </a:r>
                      <a:endParaRPr lang="en-US" sz="1400" b="0" dirty="0">
                        <a:solidFill>
                          <a:sysClr val="windowText" lastClr="000000"/>
                        </a:solidFill>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Authors: </a:t>
                      </a:r>
                      <a:r>
                        <a:rPr lang="en-IN" sz="1400" b="0" i="0" dirty="0" err="1">
                          <a:solidFill>
                            <a:srgbClr val="222222"/>
                          </a:solidFill>
                          <a:effectLst/>
                          <a:latin typeface="Times New Roman" panose="02020603050405020304" pitchFamily="18" charset="0"/>
                          <a:cs typeface="Times New Roman" panose="02020603050405020304" pitchFamily="18" charset="0"/>
                        </a:rPr>
                        <a:t>Polchan</a:t>
                      </a:r>
                      <a:r>
                        <a:rPr lang="en-IN" sz="1400" b="0" i="0" dirty="0">
                          <a:solidFill>
                            <a:srgbClr val="222222"/>
                          </a:solidFill>
                          <a:effectLst/>
                          <a:latin typeface="Times New Roman" panose="02020603050405020304" pitchFamily="18" charset="0"/>
                          <a:cs typeface="Times New Roman" panose="02020603050405020304" pitchFamily="18" charset="0"/>
                        </a:rPr>
                        <a:t>, M., </a:t>
                      </a:r>
                      <a:r>
                        <a:rPr lang="en-IN" sz="1400" b="0" i="0" dirty="0" err="1">
                          <a:solidFill>
                            <a:srgbClr val="222222"/>
                          </a:solidFill>
                          <a:effectLst/>
                          <a:latin typeface="Times New Roman" panose="02020603050405020304" pitchFamily="18" charset="0"/>
                          <a:cs typeface="Times New Roman" panose="02020603050405020304" pitchFamily="18" charset="0"/>
                        </a:rPr>
                        <a:t>Pukao</a:t>
                      </a:r>
                      <a:r>
                        <a:rPr lang="en-IN" sz="1400" b="0" i="0" dirty="0">
                          <a:solidFill>
                            <a:srgbClr val="222222"/>
                          </a:solidFill>
                          <a:effectLst/>
                          <a:latin typeface="Times New Roman" panose="02020603050405020304" pitchFamily="18" charset="0"/>
                          <a:cs typeface="Times New Roman" panose="02020603050405020304" pitchFamily="18" charset="0"/>
                        </a:rPr>
                        <a:t>, A., </a:t>
                      </a:r>
                      <a:r>
                        <a:rPr lang="en-IN" sz="1400" b="0" i="0" dirty="0" err="1">
                          <a:solidFill>
                            <a:srgbClr val="222222"/>
                          </a:solidFill>
                          <a:effectLst/>
                          <a:latin typeface="Times New Roman" panose="02020603050405020304" pitchFamily="18" charset="0"/>
                          <a:cs typeface="Times New Roman" panose="02020603050405020304" pitchFamily="18" charset="0"/>
                        </a:rPr>
                        <a:t>Cheunban</a:t>
                      </a:r>
                      <a:r>
                        <a:rPr lang="en-IN" sz="1400" b="0" i="0" dirty="0">
                          <a:solidFill>
                            <a:srgbClr val="222222"/>
                          </a:solidFill>
                          <a:effectLst/>
                          <a:latin typeface="Times New Roman" panose="02020603050405020304" pitchFamily="18" charset="0"/>
                          <a:cs typeface="Times New Roman" panose="02020603050405020304" pitchFamily="18" charset="0"/>
                        </a:rPr>
                        <a:t>, T., &amp; </a:t>
                      </a:r>
                      <a:r>
                        <a:rPr lang="en-IN" sz="1400" b="0" i="0" dirty="0" err="1">
                          <a:solidFill>
                            <a:srgbClr val="222222"/>
                          </a:solidFill>
                          <a:effectLst/>
                          <a:latin typeface="Times New Roman" panose="02020603050405020304" pitchFamily="18" charset="0"/>
                          <a:cs typeface="Times New Roman" panose="02020603050405020304" pitchFamily="18" charset="0"/>
                        </a:rPr>
                        <a:t>Sinthupuan</a:t>
                      </a:r>
                      <a:endParaRPr lang="en-IN"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Publication Year:</a:t>
                      </a:r>
                      <a:r>
                        <a:rPr lang="en-US" sz="1400" dirty="0">
                          <a:latin typeface="Times New Roman" panose="02020603050405020304" pitchFamily="18" charset="0"/>
                          <a:cs typeface="Times New Roman" panose="02020603050405020304" pitchFamily="18" charset="0"/>
                        </a:rPr>
                        <a:t> 2023,IEEE</a:t>
                      </a:r>
                    </a:p>
                    <a:p>
                      <a:r>
                        <a:rPr lang="en-US" sz="1400" b="1" dirty="0">
                          <a:latin typeface="Times New Roman" panose="02020603050405020304" pitchFamily="18" charset="0"/>
                          <a:cs typeface="Times New Roman" panose="02020603050405020304" pitchFamily="18" charset="0"/>
                        </a:rPr>
                        <a:t>Type: </a:t>
                      </a:r>
                      <a:r>
                        <a:rPr lang="en-US" sz="1400" b="0" i="0" kern="1200" dirty="0">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International Conference on Digital Arts, Media and Technology (DAMT)</a:t>
                      </a:r>
                      <a:endParaRPr lang="en-US" sz="1400" b="0" dirty="0">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b="0" i="0" dirty="0">
                        <a:latin typeface="Times New Roman" panose="02020603050405020304" pitchFamily="18" charset="0"/>
                        <a:cs typeface="Times New Roman" panose="02020603050405020304" pitchFamily="18" charset="0"/>
                      </a:endParaRPr>
                    </a:p>
                  </a:txBody>
                  <a:tcPr/>
                </a:tc>
                <a:tc>
                  <a:txBody>
                    <a:bodyPr/>
                    <a:lstStyle/>
                    <a:p>
                      <a:pPr algn="just"/>
                      <a:r>
                        <a:rPr lang="en-US" sz="1400" b="0" dirty="0">
                          <a:latin typeface="Times New Roman" panose="02020603050405020304" pitchFamily="18" charset="0"/>
                          <a:cs typeface="Times New Roman" panose="02020603050405020304" pitchFamily="18" charset="0"/>
                        </a:rPr>
                        <a:t>Custom dataset (10,000 images across 10 waste types)</a:t>
                      </a:r>
                      <a:endParaRPr lang="en-US" sz="1400" b="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400" dirty="0"/>
                        <a:t>MobileNetV2 achieved the highest validation accuracy of 88.64% in waste classification.</a:t>
                      </a:r>
                      <a:br>
                        <a:rPr lang="en-US" sz="1400" dirty="0"/>
                      </a:br>
                      <a:r>
                        <a:rPr lang="en-US" sz="1400" dirty="0"/>
                        <a:t>It outperformed InceptionV3, ResNet34, VGG16, and CNN.</a:t>
                      </a:r>
                      <a:br>
                        <a:rPr lang="en-US" sz="1400" dirty="0"/>
                      </a:br>
                      <a:r>
                        <a:rPr lang="en-US" sz="1400" dirty="0"/>
                        <a:t>Trained on 10,000 images across 10 waste categories.</a:t>
                      </a:r>
                      <a:br>
                        <a:rPr lang="en-US" sz="1400" dirty="0"/>
                      </a:br>
                      <a:r>
                        <a:rPr lang="en-US" sz="1400" dirty="0"/>
                        <a:t>VGG16 and InceptionV3 overfitted, making MobileNetV2 more reliable.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Despite good validation accuracy using MobileNetV2, the model is trained and tested only in a controlled university setup. It may not generalize well to varied outdoor waste types. Real-time deployment performance on mobile devices isn't thoroughly tested. Dataset class balance and lighting variability are also not discussed.</a:t>
                      </a: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8001751"/>
                  </a:ext>
                </a:extLst>
              </a:tr>
            </a:tbl>
          </a:graphicData>
        </a:graphic>
      </p:graphicFrame>
    </p:spTree>
    <p:extLst>
      <p:ext uri="{BB962C8B-B14F-4D97-AF65-F5344CB8AC3E}">
        <p14:creationId xmlns:p14="http://schemas.microsoft.com/office/powerpoint/2010/main" val="2076488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F05E667-260C-D4AA-B713-7A33F7680CBC}"/>
              </a:ext>
            </a:extLst>
          </p:cNvPr>
          <p:cNvGraphicFramePr>
            <a:graphicFrameLocks noGrp="1"/>
          </p:cNvGraphicFramePr>
          <p:nvPr>
            <p:extLst>
              <p:ext uri="{D42A27DB-BD31-4B8C-83A1-F6EECF244321}">
                <p14:modId xmlns:p14="http://schemas.microsoft.com/office/powerpoint/2010/main" val="43461239"/>
              </p:ext>
            </p:extLst>
          </p:nvPr>
        </p:nvGraphicFramePr>
        <p:xfrm>
          <a:off x="289169" y="554892"/>
          <a:ext cx="11603793" cy="6364734"/>
        </p:xfrm>
        <a:graphic>
          <a:graphicData uri="http://schemas.openxmlformats.org/drawingml/2006/table">
            <a:tbl>
              <a:tblPr firstRow="1" bandRow="1">
                <a:tableStyleId>{5940675A-B579-460E-94D1-54222C63F5DA}</a:tableStyleId>
              </a:tblPr>
              <a:tblGrid>
                <a:gridCol w="561223">
                  <a:extLst>
                    <a:ext uri="{9D8B030D-6E8A-4147-A177-3AD203B41FA5}">
                      <a16:colId xmlns:a16="http://schemas.microsoft.com/office/drawing/2014/main" val="3580588075"/>
                    </a:ext>
                  </a:extLst>
                </a:gridCol>
                <a:gridCol w="2898648">
                  <a:extLst>
                    <a:ext uri="{9D8B030D-6E8A-4147-A177-3AD203B41FA5}">
                      <a16:colId xmlns:a16="http://schemas.microsoft.com/office/drawing/2014/main" val="2711366977"/>
                    </a:ext>
                  </a:extLst>
                </a:gridCol>
                <a:gridCol w="1371600">
                  <a:extLst>
                    <a:ext uri="{9D8B030D-6E8A-4147-A177-3AD203B41FA5}">
                      <a16:colId xmlns:a16="http://schemas.microsoft.com/office/drawing/2014/main" val="2445273000"/>
                    </a:ext>
                  </a:extLst>
                </a:gridCol>
                <a:gridCol w="3511296">
                  <a:extLst>
                    <a:ext uri="{9D8B030D-6E8A-4147-A177-3AD203B41FA5}">
                      <a16:colId xmlns:a16="http://schemas.microsoft.com/office/drawing/2014/main" val="2843556410"/>
                    </a:ext>
                  </a:extLst>
                </a:gridCol>
                <a:gridCol w="3261026">
                  <a:extLst>
                    <a:ext uri="{9D8B030D-6E8A-4147-A177-3AD203B41FA5}">
                      <a16:colId xmlns:a16="http://schemas.microsoft.com/office/drawing/2014/main" val="1376346153"/>
                    </a:ext>
                  </a:extLst>
                </a:gridCol>
              </a:tblGrid>
              <a:tr h="253630">
                <a:tc gridSpan="5">
                  <a:txBody>
                    <a:bodyPr/>
                    <a:lstStyle/>
                    <a:p>
                      <a:endParaRPr lang="en-IN" sz="1500" b="1"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tcPr>
                </a:tc>
                <a:tc hMerge="1">
                  <a:txBody>
                    <a:bodyPr/>
                    <a:lstStyle/>
                    <a:p>
                      <a:endParaRPr lang="en-IN" dirty="0"/>
                    </a:p>
                  </a:txBody>
                  <a:tcPr/>
                </a:tc>
                <a:tc hMerge="1">
                  <a:txBody>
                    <a:bodyPr/>
                    <a:lstStyle/>
                    <a:p>
                      <a:endParaRPr lang="en-IN" sz="1500" b="1" dirty="0">
                        <a:latin typeface="Times New Roman" panose="02020603050405020304" pitchFamily="18" charset="0"/>
                        <a:cs typeface="Times New Roman" panose="02020603050405020304" pitchFamily="18" charset="0"/>
                      </a:endParaRPr>
                    </a:p>
                  </a:txBody>
                  <a:tcPr/>
                </a:tc>
                <a:tc hMerge="1">
                  <a:txBody>
                    <a:bodyPr/>
                    <a:lstStyle/>
                    <a:p>
                      <a:endParaRPr lang="en-IN" sz="1500" b="1" dirty="0">
                        <a:latin typeface="Times New Roman" panose="02020603050405020304" pitchFamily="18" charset="0"/>
                        <a:cs typeface="Times New Roman" panose="02020603050405020304" pitchFamily="18" charset="0"/>
                      </a:endParaRPr>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500" b="1" dirty="0">
                        <a:latin typeface="Times New Roman" panose="02020603050405020304" pitchFamily="18" charset="0"/>
                        <a:cs typeface="Times New Roman" panose="02020603050405020304" pitchFamily="18" charset="0"/>
                      </a:endParaRPr>
                    </a:p>
                  </a:txBody>
                  <a:tcPr>
                    <a:lnT w="12700" cmpd="sng">
                      <a:noFill/>
                    </a:lnT>
                  </a:tcPr>
                </a:tc>
                <a:extLst>
                  <a:ext uri="{0D108BD9-81ED-4DB2-BD59-A6C34878D82A}">
                    <a16:rowId xmlns:a16="http://schemas.microsoft.com/office/drawing/2014/main" val="524640186"/>
                  </a:ext>
                </a:extLst>
              </a:tr>
              <a:tr h="1594247">
                <a:tc>
                  <a:txBody>
                    <a:bodyPr/>
                    <a:lstStyle/>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6.</a:t>
                      </a:r>
                    </a:p>
                  </a:txBody>
                  <a:tcPr/>
                </a:tc>
                <a:tc>
                  <a:txBody>
                    <a:bodyPr/>
                    <a:lstStyle/>
                    <a:p>
                      <a:pPr algn="l"/>
                      <a:r>
                        <a:rPr lang="en-IN" sz="1400" b="1" dirty="0">
                          <a:latin typeface="Times New Roman" panose="02020603050405020304" pitchFamily="18" charset="0"/>
                          <a:cs typeface="Times New Roman" panose="02020603050405020304" pitchFamily="18" charset="0"/>
                        </a:rPr>
                        <a:t>Title:</a:t>
                      </a:r>
                      <a:r>
                        <a:rPr lang="en-IN" sz="1400" dirty="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Automated Waste Classification using Convolutional Neural Network</a:t>
                      </a:r>
                    </a:p>
                    <a:p>
                      <a:pPr marL="0" indent="0" algn="l">
                        <a:buNone/>
                      </a:pPr>
                      <a:r>
                        <a:rPr lang="en-IN" sz="1400" b="1" dirty="0">
                          <a:latin typeface="Times New Roman" panose="02020603050405020304" pitchFamily="18" charset="0"/>
                          <a:cs typeface="Times New Roman" panose="02020603050405020304" pitchFamily="18" charset="0"/>
                        </a:rPr>
                        <a:t>Authors:</a:t>
                      </a:r>
                      <a:r>
                        <a:rPr lang="en-IN" sz="1400" dirty="0">
                          <a:latin typeface="Times New Roman" panose="02020603050405020304" pitchFamily="18" charset="0"/>
                          <a:cs typeface="Times New Roman" panose="02020603050405020304" pitchFamily="18" charset="0"/>
                        </a:rPr>
                        <a:t> </a:t>
                      </a:r>
                      <a:r>
                        <a:rPr lang="en-IN" sz="1400" b="0" i="0" dirty="0">
                          <a:solidFill>
                            <a:srgbClr val="222222"/>
                          </a:solidFill>
                          <a:effectLst/>
                          <a:latin typeface="Times New Roman" panose="02020603050405020304" pitchFamily="18" charset="0"/>
                          <a:cs typeface="Times New Roman" panose="02020603050405020304" pitchFamily="18" charset="0"/>
                        </a:rPr>
                        <a:t>Thinakaran, R., </a:t>
                      </a:r>
                      <a:r>
                        <a:rPr lang="en-IN" sz="1400" b="0" i="0" dirty="0" err="1">
                          <a:solidFill>
                            <a:srgbClr val="222222"/>
                          </a:solidFill>
                          <a:effectLst/>
                          <a:latin typeface="Times New Roman" panose="02020603050405020304" pitchFamily="18" charset="0"/>
                          <a:cs typeface="Times New Roman" panose="02020603050405020304" pitchFamily="18" charset="0"/>
                        </a:rPr>
                        <a:t>Somasekar</a:t>
                      </a:r>
                      <a:r>
                        <a:rPr lang="en-IN" sz="1400" b="0" i="0" dirty="0">
                          <a:solidFill>
                            <a:srgbClr val="222222"/>
                          </a:solidFill>
                          <a:effectLst/>
                          <a:latin typeface="Times New Roman" panose="02020603050405020304" pitchFamily="18" charset="0"/>
                          <a:cs typeface="Times New Roman" panose="02020603050405020304" pitchFamily="18" charset="0"/>
                        </a:rPr>
                        <a:t>, J., </a:t>
                      </a:r>
                      <a:r>
                        <a:rPr lang="en-IN" sz="1400" b="0" i="0" dirty="0" err="1">
                          <a:solidFill>
                            <a:srgbClr val="222222"/>
                          </a:solidFill>
                          <a:effectLst/>
                          <a:latin typeface="Times New Roman" panose="02020603050405020304" pitchFamily="18" charset="0"/>
                          <a:cs typeface="Times New Roman" panose="02020603050405020304" pitchFamily="18" charset="0"/>
                        </a:rPr>
                        <a:t>Neerugatti</a:t>
                      </a:r>
                      <a:r>
                        <a:rPr lang="en-IN" sz="1400" b="0" i="0" dirty="0">
                          <a:solidFill>
                            <a:srgbClr val="222222"/>
                          </a:solidFill>
                          <a:effectLst/>
                          <a:latin typeface="Times New Roman" panose="02020603050405020304" pitchFamily="18" charset="0"/>
                          <a:cs typeface="Times New Roman" panose="02020603050405020304" pitchFamily="18" charset="0"/>
                        </a:rPr>
                        <a:t>, V., &amp; Saran, P. G. </a:t>
                      </a:r>
                      <a:endParaRPr lang="en-IN" sz="1400" dirty="0">
                        <a:latin typeface="Times New Roman" panose="02020603050405020304" pitchFamily="18" charset="0"/>
                        <a:cs typeface="Times New Roman" panose="02020603050405020304" pitchFamily="18" charset="0"/>
                      </a:endParaRPr>
                    </a:p>
                    <a:p>
                      <a:pPr marL="0" indent="0" algn="l">
                        <a:buNone/>
                      </a:pPr>
                      <a:r>
                        <a:rPr lang="en-IN" sz="1400" b="1" dirty="0">
                          <a:latin typeface="Times New Roman" panose="02020603050405020304" pitchFamily="18" charset="0"/>
                          <a:cs typeface="Times New Roman" panose="02020603050405020304" pitchFamily="18" charset="0"/>
                        </a:rPr>
                        <a:t>Publication Year:</a:t>
                      </a:r>
                      <a:r>
                        <a:rPr lang="en-IN" sz="1400" dirty="0">
                          <a:latin typeface="Times New Roman" panose="02020603050405020304" pitchFamily="18" charset="0"/>
                          <a:cs typeface="Times New Roman" panose="02020603050405020304" pitchFamily="18" charset="0"/>
                        </a:rPr>
                        <a:t> 2024,IEEE</a:t>
                      </a:r>
                    </a:p>
                    <a:p>
                      <a:pPr marL="0" indent="0" algn="l">
                        <a:buNone/>
                      </a:pPr>
                      <a:r>
                        <a:rPr lang="en-IN" sz="1400" b="1" dirty="0">
                          <a:latin typeface="Times New Roman" panose="02020603050405020304" pitchFamily="18" charset="0"/>
                          <a:cs typeface="Times New Roman" panose="02020603050405020304" pitchFamily="18" charset="0"/>
                        </a:rPr>
                        <a:t>Type: </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14th International Conference on Software Technology and Engineering (ICSTE)</a:t>
                      </a:r>
                      <a:endParaRPr lang="en-IN" sz="1400" b="0" i="0" dirty="0">
                        <a:latin typeface="Times New Roman" panose="02020603050405020304" pitchFamily="18" charset="0"/>
                        <a:cs typeface="Times New Roman" panose="02020603050405020304" pitchFamily="18" charset="0"/>
                      </a:endParaRPr>
                    </a:p>
                  </a:txBody>
                  <a:tcPr/>
                </a:tc>
                <a:tc>
                  <a:txBody>
                    <a:bodyPr/>
                    <a:lstStyle/>
                    <a:p>
                      <a:pPr algn="l"/>
                      <a:r>
                        <a:rPr lang="en-IN" sz="1400" b="0" dirty="0">
                          <a:latin typeface="Times New Roman" panose="02020603050405020304" pitchFamily="18" charset="0"/>
                          <a:cs typeface="Times New Roman" panose="02020603050405020304" pitchFamily="18" charset="0"/>
                        </a:rPr>
                        <a:t>UCI Waste Classification dataset</a:t>
                      </a:r>
                      <a:endParaRPr lang="en-US" sz="1400" b="0" dirty="0">
                        <a:latin typeface="Times New Roman" panose="02020603050405020304" pitchFamily="18" charset="0"/>
                        <a:cs typeface="Times New Roman" panose="02020603050405020304" pitchFamily="18" charset="0"/>
                      </a:endParaRPr>
                    </a:p>
                  </a:txBody>
                  <a:tcPr/>
                </a:tc>
                <a:tc>
                  <a:txBody>
                    <a:bodyPr/>
                    <a:lstStyle/>
                    <a:p>
                      <a:r>
                        <a:rPr lang="en-US" sz="1400" dirty="0"/>
                        <a:t>The Convolutional Neural Network (CNN) model achieved 90% training accuracy and 85% validation accuracy in classifying waste into organic and recyclable categories. It demonstrated strong generalization on unseen data, enhancing classification efficiency. By reducing reliance on manual sorting, the model shows significant potential for real-world waste management applications.</a:t>
                      </a: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Although the CNN-based model achieved ~90% training and 85% validation accuracy, it was tested on a simple binary task (organic vs recyclable). The limited number of classes and dataset diversity constrain real-world usability. There's no assessment of performance in dynamic or cluttered environments. Overfitting risks are noted without applied mitigation techniques like dropout or regularization.</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6526127"/>
                  </a:ext>
                </a:extLst>
              </a:tr>
              <a:tr h="2816196">
                <a:tc>
                  <a:txBody>
                    <a:bodyPr/>
                    <a:lstStyle/>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7.</a:t>
                      </a:r>
                    </a:p>
                  </a:txBody>
                  <a:tcPr/>
                </a:tc>
                <a:tc>
                  <a:txBody>
                    <a:bodyPr/>
                    <a:lstStyle/>
                    <a:p>
                      <a:pPr algn="l"/>
                      <a:r>
                        <a:rPr lang="en-US" sz="1400" b="1" dirty="0">
                          <a:latin typeface="Times New Roman" panose="02020603050405020304" pitchFamily="18" charset="0"/>
                          <a:cs typeface="Times New Roman" panose="02020603050405020304" pitchFamily="18" charset="0"/>
                        </a:rPr>
                        <a:t>Title:</a:t>
                      </a:r>
                      <a:r>
                        <a:rPr lang="en-US" sz="1400" dirty="0">
                          <a:latin typeface="Times New Roman" panose="02020603050405020304" pitchFamily="18" charset="0"/>
                          <a:cs typeface="Times New Roman" panose="02020603050405020304" pitchFamily="18" charset="0"/>
                        </a:rPr>
                        <a:t> </a:t>
                      </a:r>
                      <a:r>
                        <a:rPr lang="en-US" sz="1400" b="0" dirty="0">
                          <a:latin typeface="Times New Roman" panose="02020603050405020304" pitchFamily="18" charset="0"/>
                          <a:cs typeface="Times New Roman" panose="02020603050405020304" pitchFamily="18" charset="0"/>
                        </a:rPr>
                        <a:t>Harnessing Deep Learning for Sustainable Waste Classification: An Innovative Approach Using MobileNetV2 on a Diverse Bag Dataset</a:t>
                      </a:r>
                      <a:endPar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Authors: </a:t>
                      </a:r>
                      <a:r>
                        <a:rPr lang="fi-FI" sz="1400" b="0" i="0" kern="1200" dirty="0">
                          <a:solidFill>
                            <a:schemeClr val="tx1"/>
                          </a:solidFill>
                          <a:effectLst/>
                          <a:latin typeface="Times New Roman" panose="02020603050405020304" pitchFamily="18" charset="0"/>
                          <a:ea typeface="+mn-ea"/>
                          <a:cs typeface="Times New Roman" panose="02020603050405020304" pitchFamily="18" charset="0"/>
                        </a:rPr>
                        <a:t>Jain, Eshika, and Ravi Kumar.</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Publication Year:</a:t>
                      </a:r>
                      <a:r>
                        <a:rPr lang="en-US" sz="1400" dirty="0">
                          <a:latin typeface="Times New Roman" panose="02020603050405020304" pitchFamily="18" charset="0"/>
                          <a:cs typeface="Times New Roman" panose="02020603050405020304" pitchFamily="18" charset="0"/>
                        </a:rPr>
                        <a:t> 2024,IEEE</a:t>
                      </a:r>
                    </a:p>
                    <a:p>
                      <a:r>
                        <a:rPr lang="en-US" sz="1400" b="1" dirty="0">
                          <a:latin typeface="Times New Roman" panose="02020603050405020304" pitchFamily="18" charset="0"/>
                          <a:cs typeface="Times New Roman" panose="02020603050405020304" pitchFamily="18" charset="0"/>
                        </a:rPr>
                        <a:t>Type:</a:t>
                      </a:r>
                      <a:r>
                        <a:rPr lang="en-US" sz="1400" dirty="0">
                          <a:latin typeface="Times New Roman" panose="02020603050405020304" pitchFamily="18" charset="0"/>
                          <a:cs typeface="Times New Roman" panose="02020603050405020304" pitchFamily="18" charset="0"/>
                        </a:rPr>
                        <a:t> </a:t>
                      </a:r>
                      <a:r>
                        <a:rPr lang="en-IN" sz="1800" b="0" i="0" kern="1200" dirty="0">
                          <a:solidFill>
                            <a:schemeClr val="tx1"/>
                          </a:solidFill>
                          <a:effectLst/>
                          <a:latin typeface="+mn-lt"/>
                          <a:ea typeface="+mn-ea"/>
                          <a:cs typeface="+mn-cs"/>
                        </a:rPr>
                        <a:t> </a:t>
                      </a: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International Conference on Cybernation and Computation (CYBERCOM)</a:t>
                      </a:r>
                      <a:endParaRPr lang="en-US" sz="1400" b="0" i="0" dirty="0">
                        <a:latin typeface="Times New Roman" panose="02020603050405020304" pitchFamily="18" charset="0"/>
                        <a:cs typeface="Times New Roman" panose="02020603050405020304" pitchFamily="18" charset="0"/>
                      </a:endParaRPr>
                    </a:p>
                  </a:txBody>
                  <a:tcPr/>
                </a:tc>
                <a:tc>
                  <a:txBody>
                    <a:bodyPr/>
                    <a:lstStyle/>
                    <a:p>
                      <a:pPr algn="l"/>
                      <a:r>
                        <a:rPr lang="en-IN" sz="1400" b="0" dirty="0">
                          <a:latin typeface="Times New Roman" panose="02020603050405020304" pitchFamily="18" charset="0"/>
                          <a:cs typeface="Times New Roman" panose="02020603050405020304" pitchFamily="18" charset="0"/>
                        </a:rPr>
                        <a:t>Diverse Bag Dataset (3,000 images), including garbage bags, paper bags, and plastic bags</a:t>
                      </a:r>
                      <a:endParaRPr lang="en-US" sz="1400" b="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US" sz="1400" dirty="0"/>
                        <a:t>The MobileNetV2 (CNN) model achieved 98% overall accuracy in classifying garbage bags, paper bags, and plastic bags, with precision, recall, and F1-scores all above 96% across categories. It demonstrated balanced performance with minimal misclassifications, ensuring high reliability for real-world waste management. Its strong classification capability supports efficient automated sorting and recycling processes.</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US" sz="1400" dirty="0"/>
                        <a:t>The model performs excellently (98% accuracy) on a well-curated dataset of three bag types, but overfitting signs appear after a few epochs. Lack of noisy, real-world data limits generalizability. Only bag classification is considered, not full waste categorization. Practical deployment conditions, like mixed waste or varying lighting, are not addressed.</a:t>
                      </a: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81156"/>
                  </a:ext>
                </a:extLst>
              </a:tr>
              <a:tr h="1003458">
                <a:tc gridSpan="5">
                  <a:txBody>
                    <a:bodyPr/>
                    <a:lstStyle/>
                    <a:p>
                      <a:endParaRPr lang="en-IN" sz="1500" dirty="0">
                        <a:latin typeface="Times New Roman" panose="02020603050405020304" pitchFamily="18" charset="0"/>
                        <a:cs typeface="Times New Roman" panose="02020603050405020304" pitchFamily="18" charset="0"/>
                      </a:endParaRPr>
                    </a:p>
                  </a:txBody>
                  <a:tcPr>
                    <a:lnL w="12700" cmpd="sng">
                      <a:noFill/>
                    </a:lnL>
                    <a:lnR w="12700" cmpd="sng">
                      <a:noFill/>
                    </a:lnR>
                    <a:lnB w="12700" cmpd="sng">
                      <a:noFill/>
                    </a:lnB>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500" b="0" i="0" dirty="0">
                        <a:latin typeface="Times New Roman" panose="02020603050405020304" pitchFamily="18" charset="0"/>
                        <a:cs typeface="Times New Roman" panose="02020603050405020304" pitchFamily="18" charset="0"/>
                      </a:endParaRPr>
                    </a:p>
                  </a:txBody>
                  <a:tcPr/>
                </a:tc>
                <a:tc hMerge="1">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500" b="0" dirty="0">
                        <a:latin typeface="Times New Roman" panose="02020603050405020304" pitchFamily="18" charset="0"/>
                        <a:cs typeface="Times New Roman" panose="02020603050405020304" pitchFamily="18" charset="0"/>
                      </a:endParaRPr>
                    </a:p>
                  </a:txBody>
                  <a:tcPr/>
                </a:tc>
                <a:tc hMerge="1">
                  <a:txBody>
                    <a:bodyPr/>
                    <a:lstStyle/>
                    <a:p>
                      <a:endParaRPr lang="en-US" sz="1500" dirty="0">
                        <a:latin typeface="Times New Roman" panose="02020603050405020304" pitchFamily="18" charset="0"/>
                        <a:cs typeface="Times New Roman" panose="02020603050405020304" pitchFamily="18" charset="0"/>
                      </a:endParaRPr>
                    </a:p>
                  </a:txBody>
                  <a:tcPr/>
                </a:tc>
                <a:tc hMerge="1">
                  <a:txBody>
                    <a:bodyPr/>
                    <a:lstStyle/>
                    <a:p>
                      <a:endParaRPr lang="en-IN" sz="1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8001751"/>
                  </a:ext>
                </a:extLst>
              </a:tr>
            </a:tbl>
          </a:graphicData>
        </a:graphic>
      </p:graphicFrame>
    </p:spTree>
    <p:extLst>
      <p:ext uri="{BB962C8B-B14F-4D97-AF65-F5344CB8AC3E}">
        <p14:creationId xmlns:p14="http://schemas.microsoft.com/office/powerpoint/2010/main" val="122604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59" y="205961"/>
            <a:ext cx="10515600" cy="1325563"/>
          </a:xfrm>
        </p:spPr>
        <p:txBody>
          <a:bodyPr/>
          <a:lstStyle/>
          <a:p>
            <a:pPr algn="ctr"/>
            <a:r>
              <a:rPr lang="en-US" sz="2800" b="1" dirty="0">
                <a:latin typeface="Times New Roman" panose="02020603050405020304" pitchFamily="18" charset="0"/>
                <a:cs typeface="Times New Roman" panose="02020603050405020304" pitchFamily="18" charset="0"/>
              </a:rPr>
              <a:t>LITERATURE SUMMARY</a:t>
            </a:r>
            <a:endParaRPr lang="en-IN" sz="2800" b="1"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619259" y="1262106"/>
            <a:ext cx="10734541"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techniques, including CNNs, </a:t>
            </a:r>
            <a:r>
              <a:rPr lang="en-US" altLang="en-US" sz="2000" dirty="0">
                <a:latin typeface="Times New Roman" panose="02020603050405020304" pitchFamily="18" charset="0"/>
                <a:cs typeface="Times New Roman" panose="02020603050405020304" pitchFamily="18" charset="0"/>
              </a:rPr>
              <a:t>EfficientNet</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MobileNet</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YOLO, are widely used for automated waste classification and recycling management.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Commonly used datasets for waste classification include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TrashNet</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WasteNet</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Garbage Classification</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WARP, providing diverse images of recyclable and non-recyclable waste for training and evaluation.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latin typeface="Times New Roman" panose="02020603050405020304" pitchFamily="18" charset="0"/>
                <a:cs typeface="Times New Roman" panose="02020603050405020304" pitchFamily="18" charset="0"/>
              </a:rPr>
              <a:t>Data augmentation and preprocessing techniques, such as rotation, flipping, and normalization, help improve model generalization and robustness in waste classification.</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Self-attention mechanisms and ensemble learning improve classification accuracy, making waste sorting more efficient and reliable in real-world applications.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literature highlights advancements in deep learning methodologies, dataset quality, and hybrid approaches, emphasizing the role of automation in sustainable waste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4777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70*489"/>
  <p:tag name="TABLE_ENDDRAG_RECT" val="43*11*870*48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1126</TotalTime>
  <Words>3351</Words>
  <Application>Microsoft Office PowerPoint</Application>
  <PresentationFormat>Widescreen</PresentationFormat>
  <Paragraphs>287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Tahoma</vt:lpstr>
      <vt:lpstr>Times New Roman</vt:lpstr>
      <vt:lpstr>Office Theme</vt:lpstr>
      <vt:lpstr>PowerPoint Presentation</vt:lpstr>
      <vt:lpstr>Contents </vt:lpstr>
      <vt:lpstr>PowerPoint Presentation</vt:lpstr>
      <vt:lpstr>PROBLEM STATEMENT:</vt:lpstr>
      <vt:lpstr>PowerPoint Presentation</vt:lpstr>
      <vt:lpstr>Literature Review</vt:lpstr>
      <vt:lpstr>PowerPoint Presentation</vt:lpstr>
      <vt:lpstr>PowerPoint Presentation</vt:lpstr>
      <vt:lpstr>LITERATURE SUMMARY</vt:lpstr>
      <vt:lpstr>DATASETS AND REQUIREMENTS</vt:lpstr>
      <vt:lpstr>PowerPoint Presentation</vt:lpstr>
      <vt:lpstr>ALGORITHMS INVOLVED</vt:lpstr>
      <vt:lpstr>FORMULAS:</vt:lpstr>
      <vt:lpstr>ARCHITECTURE DIAGRAM</vt:lpstr>
      <vt:lpstr> Implementation steps and Execution </vt:lpstr>
      <vt:lpstr>PowerPoint Presentation</vt:lpstr>
      <vt:lpstr>RESULTS OBTAINED </vt:lpstr>
      <vt:lpstr>PowerPoint Presentation</vt:lpstr>
      <vt:lpstr>PowerPoint Presentation</vt:lpstr>
      <vt:lpstr>ResNet50 Model Prediction:</vt:lpstr>
      <vt:lpstr> Results Analysis </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Mahathi mahi</dc:creator>
  <cp:lastModifiedBy>Tarun Sahukari</cp:lastModifiedBy>
  <cp:revision>24</cp:revision>
  <dcterms:created xsi:type="dcterms:W3CDTF">2025-02-24T13:10:07Z</dcterms:created>
  <dcterms:modified xsi:type="dcterms:W3CDTF">2025-05-18T12:04:32Z</dcterms:modified>
</cp:coreProperties>
</file>