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b6c617a32e_0_9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b6c617a32e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b6c617a498_2_2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b6c617a498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b6c617a32e_0_20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b6c617a32e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b6c617a498_2_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b6c617a498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b6c617a498_2_3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b6c617a498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b6c617a498_2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b6c617a498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b6c617a498_2_4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b6c617a498_2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b6c617a498_3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b6c617a498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b6c617a498_2_4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b6c617a498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6c617a498_3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b6c617a498_3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dc46c7d41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dc46c7d4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b6c617a498_3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b6c617a498_3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b6c617a498_3_1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b6c617a498_3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6c617a32e_0_9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6c617a32e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427598dfd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427598d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e030aeb323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e030aeb3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b6c617a32e_0_19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b6c617a32e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df710082a3_1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df710082a3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617a498_2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617a498_2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b6c617a498_2_1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b6c617a498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Effect of Caching in a Content-Based Pub/Sub System using Kafka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72968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Distributed Restaurant and Customer Publish/Subscribe System</a:t>
            </a:r>
            <a:endParaRPr/>
          </a:p>
        </p:txBody>
      </p:sp>
      <p:sp>
        <p:nvSpPr>
          <p:cNvPr id="56" name="Google Shape;56;p13"/>
          <p:cNvSpPr txBox="1"/>
          <p:nvPr/>
        </p:nvSpPr>
        <p:spPr>
          <a:xfrm>
            <a:off x="3245425" y="5888200"/>
            <a:ext cx="5414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Mason Nienaber, Radhit Dedania, Tarun Sai Ganesh Nerella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Testing &amp; Evaluation</a:t>
            </a:r>
            <a:endParaRPr b="1" sz="4000"/>
          </a:p>
        </p:txBody>
      </p:sp>
      <p:sp>
        <p:nvSpPr>
          <p:cNvPr id="207" name="Google Shape;207;p22"/>
          <p:cNvSpPr txBox="1"/>
          <p:nvPr/>
        </p:nvSpPr>
        <p:spPr>
          <a:xfrm>
            <a:off x="77100" y="13568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Seven experiments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Four caching metrics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Input publication size benchmarks</a:t>
            </a:r>
            <a:endParaRPr sz="2400"/>
          </a:p>
          <a:p>
            <a:pPr indent="-381000" lvl="3" marL="18288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500,800,1000,2000,5000,10000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Cache hit rate, duplication factor, end-to-end latency, throughput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Three novel caching policy parameter optimizations</a:t>
            </a:r>
            <a:endParaRPr sz="2400"/>
          </a:p>
          <a:p>
            <a:pPr indent="-381000" lvl="2" marL="1371600" rtl="0" algn="l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" sz="2400"/>
              <a:t>Threshold (lambda/mu), Mean (batch size), Buffering (alpha/gamma)</a:t>
            </a:r>
            <a:endParaRPr sz="2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	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Cache Hit Rate vs. Benchmarks</a:t>
            </a:r>
            <a:endParaRPr b="1" sz="4000"/>
          </a:p>
        </p:txBody>
      </p:sp>
      <p:pic>
        <p:nvPicPr>
          <p:cNvPr descr="Cache Hit Rate.png" id="213" name="Google Shape;21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450" y="1696450"/>
            <a:ext cx="8043051" cy="389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0" y="593375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Duplication Factor vs. Benchmarks</a:t>
            </a:r>
            <a:endParaRPr b="1" sz="4000"/>
          </a:p>
        </p:txBody>
      </p:sp>
      <p:pic>
        <p:nvPicPr>
          <p:cNvPr descr="Duplication Factor.png" id="219" name="Google Shape;21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075" y="1810251"/>
            <a:ext cx="8538779" cy="413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Latency vs. Benchmarks</a:t>
            </a:r>
            <a:endParaRPr b="1" sz="4000"/>
          </a:p>
        </p:txBody>
      </p:sp>
      <p:pic>
        <p:nvPicPr>
          <p:cNvPr descr="Duplication Factor (1).png" id="225" name="Google Shape;22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550" y="2113900"/>
            <a:ext cx="8299799" cy="4021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Throughput</a:t>
            </a:r>
            <a:r>
              <a:rPr b="1" lang="en" sz="4000"/>
              <a:t> vs. Benchmarks</a:t>
            </a:r>
            <a:endParaRPr b="1" sz="4000"/>
          </a:p>
        </p:txBody>
      </p:sp>
      <p:pic>
        <p:nvPicPr>
          <p:cNvPr descr="End-to-end Latency.png"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838" y="2131925"/>
            <a:ext cx="8192325" cy="364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Threshold Policy Optimization</a:t>
            </a:r>
            <a:endParaRPr b="1" sz="4000"/>
          </a:p>
        </p:txBody>
      </p:sp>
      <p:pic>
        <p:nvPicPr>
          <p:cNvPr descr="Threshold Policy Latency Parameterization.png" id="237" name="Google Shape;23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7938" y="1606250"/>
            <a:ext cx="8628125" cy="41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Mean Policy Optimization</a:t>
            </a:r>
            <a:endParaRPr b="1" sz="4000"/>
          </a:p>
        </p:txBody>
      </p:sp>
      <p:pic>
        <p:nvPicPr>
          <p:cNvPr descr="Threshold Policy Latency Parameterization (1).png" id="243" name="Google Shape;2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588" y="1826250"/>
            <a:ext cx="8846825" cy="394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Future Work</a:t>
            </a:r>
            <a:endParaRPr b="1" sz="4000"/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Dynamic Addition/Removal of Publishers &amp; Consumers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Enrichment of Publication Content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Modification of Subscriptions over time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Cache Size Aware Caching Policies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Buffering Policy Optimization</a:t>
            </a:r>
            <a:endParaRPr b="1" sz="4000"/>
          </a:p>
        </p:txBody>
      </p:sp>
      <p:pic>
        <p:nvPicPr>
          <p:cNvPr descr="Buffering Size Optimization .png" id="255" name="Google Shape;25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050" y="1988850"/>
            <a:ext cx="8679901" cy="3866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Conclusion</a:t>
            </a:r>
            <a:endParaRPr b="1" sz="4000"/>
          </a:p>
        </p:txBody>
      </p:sp>
      <p:sp>
        <p:nvSpPr>
          <p:cNvPr id="261" name="Google Shape;261;p3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Content-Based Pub/Sub over Kafka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Highlight the benefits of caching at broker for QoS purposes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Design of three novel caching policies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Performance comparison across policies 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Scalability</a:t>
            </a:r>
            <a:r>
              <a:rPr lang="en" sz="2400">
                <a:solidFill>
                  <a:schemeClr val="dk1"/>
                </a:solidFill>
              </a:rPr>
              <a:t> with respect to Publishers</a:t>
            </a:r>
            <a:endParaRPr sz="2400">
              <a:solidFill>
                <a:schemeClr val="dk1"/>
              </a:solidFill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High availability &amp; Fault tolerance (inherently provided by Kafka)</a:t>
            </a:r>
            <a:endParaRPr sz="24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Motivation &amp; Objectives</a:t>
            </a:r>
            <a:endParaRPr b="1" sz="4000"/>
          </a:p>
        </p:txBody>
      </p:sp>
      <p:sp>
        <p:nvSpPr>
          <p:cNvPr id="62" name="Google Shape;62;p14"/>
          <p:cNvSpPr txBox="1"/>
          <p:nvPr/>
        </p:nvSpPr>
        <p:spPr>
          <a:xfrm>
            <a:off x="77100" y="13568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Database access </a:t>
            </a:r>
            <a:r>
              <a:rPr lang="en" sz="2400"/>
              <a:t>results</a:t>
            </a:r>
            <a:r>
              <a:rPr lang="en" sz="2400"/>
              <a:t> in significant delay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Implement content-based pub/sub system over Kafka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Cache messages at broker </a:t>
            </a:r>
            <a:r>
              <a:rPr lang="en" sz="2400"/>
              <a:t>architecture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Due to limited capacity, employ </a:t>
            </a:r>
            <a:r>
              <a:rPr lang="en" sz="2400"/>
              <a:t>various</a:t>
            </a:r>
            <a:r>
              <a:rPr lang="en" sz="2400"/>
              <a:t> </a:t>
            </a:r>
            <a:r>
              <a:rPr lang="en" sz="2400"/>
              <a:t>eviction</a:t>
            </a:r>
            <a:r>
              <a:rPr lang="en" sz="2400"/>
              <a:t> </a:t>
            </a:r>
            <a:r>
              <a:rPr lang="en" sz="2400"/>
              <a:t>strategies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Analyze and compare various eviction policies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Latency, throughput, hit rate, etc.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Employ two trivial caching strategies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NO caching, unlimited caching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>
                <a:solidFill>
                  <a:schemeClr val="dk1"/>
                </a:solidFill>
              </a:rPr>
              <a:t>Employ three novel eviction policies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Based on number of subscribers to record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Threshold, batched average, buffered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2"/>
          <p:cNvSpPr txBox="1"/>
          <p:nvPr>
            <p:ph type="title"/>
          </p:nvPr>
        </p:nvSpPr>
        <p:spPr>
          <a:xfrm>
            <a:off x="375525" y="3010092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Questions?</a:t>
            </a:r>
            <a:endParaRPr b="1" sz="4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3"/>
          <p:cNvSpPr txBox="1"/>
          <p:nvPr>
            <p:ph type="title"/>
          </p:nvPr>
        </p:nvSpPr>
        <p:spPr>
          <a:xfrm>
            <a:off x="311700" y="316511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Thank you</a:t>
            </a:r>
            <a:endParaRPr b="1" sz="4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Related Works</a:t>
            </a:r>
            <a:endParaRPr b="1" sz="4000"/>
          </a:p>
        </p:txBody>
      </p:sp>
      <p:sp>
        <p:nvSpPr>
          <p:cNvPr id="68" name="Google Shape;68;p15"/>
          <p:cNvSpPr txBox="1"/>
          <p:nvPr/>
        </p:nvSpPr>
        <p:spPr>
          <a:xfrm>
            <a:off x="77100" y="13568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Notification System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Thialfi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Siena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Pub/Sub Systems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SpiderCast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PolderCast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PADRES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Cluster-based Pub/Sub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Hermes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Cache Eviction Policy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Utility-driven: Maximizing overall sum of utilities(objective function) across subscribers</a:t>
            </a:r>
            <a:endParaRPr sz="2400"/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" sz="2400"/>
              <a:t>TTL based: sets an expiration time on each object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System Diagram</a:t>
            </a:r>
            <a:endParaRPr b="1" sz="4000"/>
          </a:p>
        </p:txBody>
      </p:sp>
      <p:pic>
        <p:nvPicPr>
          <p:cNvPr id="74" name="Google Shape;74;p16"/>
          <p:cNvPicPr preferRelativeResize="0"/>
          <p:nvPr/>
        </p:nvPicPr>
        <p:blipFill rotWithShape="1">
          <a:blip r:embed="rId3">
            <a:alphaModFix/>
          </a:blip>
          <a:srcRect b="0" l="929" r="7057" t="0"/>
          <a:stretch/>
        </p:blipFill>
        <p:spPr>
          <a:xfrm>
            <a:off x="1404675" y="1356875"/>
            <a:ext cx="6519274" cy="536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593375"/>
            <a:ext cx="91440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Workflow Diagram</a:t>
            </a:r>
            <a:endParaRPr b="1" sz="4000"/>
          </a:p>
        </p:txBody>
      </p:sp>
      <p:sp>
        <p:nvSpPr>
          <p:cNvPr id="80" name="Google Shape;80;p17"/>
          <p:cNvSpPr txBox="1"/>
          <p:nvPr/>
        </p:nvSpPr>
        <p:spPr>
          <a:xfrm>
            <a:off x="3984850" y="2473825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</a:t>
            </a:r>
            <a:r>
              <a:rPr lang="en"/>
              <a:t> 1 Log</a:t>
            </a:r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3984850" y="3310000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2 Log</a:t>
            </a:r>
            <a:endParaRPr/>
          </a:p>
        </p:txBody>
      </p:sp>
      <p:sp>
        <p:nvSpPr>
          <p:cNvPr id="82" name="Google Shape;82;p17"/>
          <p:cNvSpPr txBox="1"/>
          <p:nvPr/>
        </p:nvSpPr>
        <p:spPr>
          <a:xfrm>
            <a:off x="4030300" y="4226125"/>
            <a:ext cx="1577700" cy="400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3 Log</a:t>
            </a:r>
            <a:endParaRPr/>
          </a:p>
        </p:txBody>
      </p:sp>
      <p:sp>
        <p:nvSpPr>
          <p:cNvPr id="83" name="Google Shape;83;p17"/>
          <p:cNvSpPr/>
          <p:nvPr/>
        </p:nvSpPr>
        <p:spPr>
          <a:xfrm>
            <a:off x="2270800" y="22160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84" name="Google Shape;84;p17"/>
          <p:cNvSpPr/>
          <p:nvPr/>
        </p:nvSpPr>
        <p:spPr>
          <a:xfrm>
            <a:off x="28270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85" name="Google Shape;85;p17"/>
          <p:cNvSpPr/>
          <p:nvPr/>
        </p:nvSpPr>
        <p:spPr>
          <a:xfrm>
            <a:off x="33832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86" name="Google Shape;86;p17"/>
          <p:cNvSpPr/>
          <p:nvPr/>
        </p:nvSpPr>
        <p:spPr>
          <a:xfrm>
            <a:off x="39394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87" name="Google Shape;87;p17"/>
          <p:cNvSpPr/>
          <p:nvPr/>
        </p:nvSpPr>
        <p:spPr>
          <a:xfrm>
            <a:off x="44956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88" name="Google Shape;88;p17"/>
          <p:cNvSpPr/>
          <p:nvPr/>
        </p:nvSpPr>
        <p:spPr>
          <a:xfrm>
            <a:off x="50518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89" name="Google Shape;89;p17"/>
          <p:cNvSpPr/>
          <p:nvPr/>
        </p:nvSpPr>
        <p:spPr>
          <a:xfrm>
            <a:off x="5608000" y="221800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11</a:t>
            </a:r>
            <a:endParaRPr/>
          </a:p>
        </p:txBody>
      </p:sp>
      <p:sp>
        <p:nvSpPr>
          <p:cNvPr id="90" name="Google Shape;90;p17"/>
          <p:cNvSpPr/>
          <p:nvPr/>
        </p:nvSpPr>
        <p:spPr>
          <a:xfrm>
            <a:off x="6164200" y="22160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12</a:t>
            </a:r>
            <a:endParaRPr/>
          </a:p>
        </p:txBody>
      </p:sp>
      <p:sp>
        <p:nvSpPr>
          <p:cNvPr id="91" name="Google Shape;91;p17"/>
          <p:cNvSpPr/>
          <p:nvPr/>
        </p:nvSpPr>
        <p:spPr>
          <a:xfrm>
            <a:off x="2270800" y="302462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92" name="Google Shape;92;p17"/>
          <p:cNvSpPr/>
          <p:nvPr/>
        </p:nvSpPr>
        <p:spPr>
          <a:xfrm>
            <a:off x="28270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3832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94" name="Google Shape;94;p17"/>
          <p:cNvSpPr/>
          <p:nvPr/>
        </p:nvSpPr>
        <p:spPr>
          <a:xfrm>
            <a:off x="39394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44956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96" name="Google Shape;96;p17"/>
          <p:cNvSpPr/>
          <p:nvPr/>
        </p:nvSpPr>
        <p:spPr>
          <a:xfrm>
            <a:off x="50518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97" name="Google Shape;97;p17"/>
          <p:cNvSpPr/>
          <p:nvPr/>
        </p:nvSpPr>
        <p:spPr>
          <a:xfrm>
            <a:off x="5608000" y="30265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98" name="Google Shape;98;p17"/>
          <p:cNvSpPr/>
          <p:nvPr/>
        </p:nvSpPr>
        <p:spPr>
          <a:xfrm>
            <a:off x="6164200" y="302462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2270800" y="389792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100" name="Google Shape;100;p17"/>
          <p:cNvSpPr/>
          <p:nvPr/>
        </p:nvSpPr>
        <p:spPr>
          <a:xfrm>
            <a:off x="28270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101" name="Google Shape;101;p17"/>
          <p:cNvSpPr/>
          <p:nvPr/>
        </p:nvSpPr>
        <p:spPr>
          <a:xfrm>
            <a:off x="33832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2" name="Google Shape;102;p17"/>
          <p:cNvSpPr/>
          <p:nvPr/>
        </p:nvSpPr>
        <p:spPr>
          <a:xfrm>
            <a:off x="39394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03" name="Google Shape;103;p17"/>
          <p:cNvSpPr/>
          <p:nvPr/>
        </p:nvSpPr>
        <p:spPr>
          <a:xfrm>
            <a:off x="44956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50518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05" name="Google Shape;105;p17"/>
          <p:cNvSpPr/>
          <p:nvPr/>
        </p:nvSpPr>
        <p:spPr>
          <a:xfrm>
            <a:off x="5608000" y="3899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06" name="Google Shape;106;p17"/>
          <p:cNvSpPr/>
          <p:nvPr/>
        </p:nvSpPr>
        <p:spPr>
          <a:xfrm>
            <a:off x="6164200" y="389792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</a:t>
            </a:r>
            <a:endParaRPr/>
          </a:p>
        </p:txBody>
      </p:sp>
      <p:sp>
        <p:nvSpPr>
          <p:cNvPr id="107" name="Google Shape;107;p17"/>
          <p:cNvSpPr/>
          <p:nvPr/>
        </p:nvSpPr>
        <p:spPr>
          <a:xfrm>
            <a:off x="2270800" y="1496850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108" name="Google Shape;108;p17"/>
          <p:cNvSpPr/>
          <p:nvPr/>
        </p:nvSpPr>
        <p:spPr>
          <a:xfrm>
            <a:off x="28270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109" name="Google Shape;109;p17"/>
          <p:cNvSpPr/>
          <p:nvPr/>
        </p:nvSpPr>
        <p:spPr>
          <a:xfrm>
            <a:off x="33832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110" name="Google Shape;110;p17"/>
          <p:cNvSpPr/>
          <p:nvPr/>
        </p:nvSpPr>
        <p:spPr>
          <a:xfrm>
            <a:off x="39394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44956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sp>
        <p:nvSpPr>
          <p:cNvPr id="112" name="Google Shape;112;p17"/>
          <p:cNvSpPr/>
          <p:nvPr/>
        </p:nvSpPr>
        <p:spPr>
          <a:xfrm>
            <a:off x="50518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3" name="Google Shape;113;p17"/>
          <p:cNvSpPr/>
          <p:nvPr/>
        </p:nvSpPr>
        <p:spPr>
          <a:xfrm>
            <a:off x="56080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</p:txBody>
      </p:sp>
      <p:sp>
        <p:nvSpPr>
          <p:cNvPr id="114" name="Google Shape;114;p17"/>
          <p:cNvSpPr/>
          <p:nvPr/>
        </p:nvSpPr>
        <p:spPr>
          <a:xfrm>
            <a:off x="6164200" y="1498775"/>
            <a:ext cx="556200" cy="328200"/>
          </a:xfrm>
          <a:prstGeom prst="roundRect">
            <a:avLst>
              <a:gd fmla="val 16667" name="adj"/>
            </a:avLst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4130650" y="1754975"/>
            <a:ext cx="1577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 Log</a:t>
            </a:r>
            <a:endParaRPr/>
          </a:p>
        </p:txBody>
      </p:sp>
      <p:sp>
        <p:nvSpPr>
          <p:cNvPr id="116" name="Google Shape;116;p17"/>
          <p:cNvSpPr/>
          <p:nvPr/>
        </p:nvSpPr>
        <p:spPr>
          <a:xfrm>
            <a:off x="191525" y="1741850"/>
            <a:ext cx="1413600" cy="528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Publication Log</a:t>
            </a:r>
            <a:endParaRPr/>
          </a:p>
        </p:txBody>
      </p:sp>
      <p:sp>
        <p:nvSpPr>
          <p:cNvPr id="117" name="Google Shape;117;p17"/>
          <p:cNvSpPr/>
          <p:nvPr/>
        </p:nvSpPr>
        <p:spPr>
          <a:xfrm>
            <a:off x="562825" y="5405325"/>
            <a:ext cx="2766000" cy="1242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/>
          <p:nvPr/>
        </p:nvSpPr>
        <p:spPr>
          <a:xfrm>
            <a:off x="790800" y="5542125"/>
            <a:ext cx="978300" cy="4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Poller</a:t>
            </a:r>
            <a:endParaRPr/>
          </a:p>
        </p:txBody>
      </p:sp>
      <p:sp>
        <p:nvSpPr>
          <p:cNvPr id="119" name="Google Shape;119;p17"/>
          <p:cNvSpPr/>
          <p:nvPr/>
        </p:nvSpPr>
        <p:spPr>
          <a:xfrm>
            <a:off x="2032350" y="5542125"/>
            <a:ext cx="1083900" cy="4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Cache Controller</a:t>
            </a:r>
            <a:endParaRPr/>
          </a:p>
        </p:txBody>
      </p:sp>
      <p:sp>
        <p:nvSpPr>
          <p:cNvPr id="120" name="Google Shape;120;p17"/>
          <p:cNvSpPr/>
          <p:nvPr/>
        </p:nvSpPr>
        <p:spPr>
          <a:xfrm>
            <a:off x="790800" y="6129625"/>
            <a:ext cx="978300" cy="4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Hash Tables</a:t>
            </a:r>
            <a:endParaRPr/>
          </a:p>
        </p:txBody>
      </p:sp>
      <p:sp>
        <p:nvSpPr>
          <p:cNvPr id="121" name="Google Shape;121;p17"/>
          <p:cNvSpPr/>
          <p:nvPr/>
        </p:nvSpPr>
        <p:spPr>
          <a:xfrm rot="-559477">
            <a:off x="453600" y="2180382"/>
            <a:ext cx="246254" cy="3246525"/>
          </a:xfrm>
          <a:prstGeom prst="upArrow">
            <a:avLst>
              <a:gd fmla="val 50000" name="adj1"/>
              <a:gd fmla="val 214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rot="1233363">
            <a:off x="1396957" y="1561449"/>
            <a:ext cx="246067" cy="3897295"/>
          </a:xfrm>
          <a:prstGeom prst="upArrow">
            <a:avLst>
              <a:gd fmla="val 50000" name="adj1"/>
              <a:gd fmla="val 214758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3" name="Google Shape;123;p17"/>
          <p:cNvCxnSpPr>
            <a:endCxn id="83" idx="1"/>
          </p:cNvCxnSpPr>
          <p:nvPr/>
        </p:nvCxnSpPr>
        <p:spPr>
          <a:xfrm flipH="1" rot="5400000">
            <a:off x="738550" y="3912425"/>
            <a:ext cx="3164700" cy="100200"/>
          </a:xfrm>
          <a:prstGeom prst="curvedConnector4">
            <a:avLst>
              <a:gd fmla="val 5191" name="adj1"/>
              <a:gd fmla="val 50955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4" name="Google Shape;124;p17"/>
          <p:cNvCxnSpPr>
            <a:endCxn id="91" idx="1"/>
          </p:cNvCxnSpPr>
          <p:nvPr/>
        </p:nvCxnSpPr>
        <p:spPr>
          <a:xfrm flipH="1" rot="5400000">
            <a:off x="1193050" y="4266475"/>
            <a:ext cx="2292300" cy="136800"/>
          </a:xfrm>
          <a:prstGeom prst="curvedConnector4">
            <a:avLst>
              <a:gd fmla="val 2392" name="adj1"/>
              <a:gd fmla="val 274068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5" name="Google Shape;125;p17"/>
          <p:cNvCxnSpPr>
            <a:endCxn id="99" idx="1"/>
          </p:cNvCxnSpPr>
          <p:nvPr/>
        </p:nvCxnSpPr>
        <p:spPr>
          <a:xfrm flipH="1" rot="5400000">
            <a:off x="1588750" y="4744075"/>
            <a:ext cx="1446300" cy="82200"/>
          </a:xfrm>
          <a:prstGeom prst="curvedConnector4">
            <a:avLst>
              <a:gd fmla="val 8200" name="adj1"/>
              <a:gd fmla="val 244221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6" name="Google Shape;126;p17"/>
          <p:cNvSpPr txBox="1"/>
          <p:nvPr/>
        </p:nvSpPr>
        <p:spPr>
          <a:xfrm>
            <a:off x="2544400" y="4468475"/>
            <a:ext cx="134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Broker Management Module</a:t>
            </a:r>
            <a:endParaRPr/>
          </a:p>
        </p:txBody>
      </p:sp>
      <p:sp>
        <p:nvSpPr>
          <p:cNvPr id="127" name="Google Shape;127;p17"/>
          <p:cNvSpPr/>
          <p:nvPr/>
        </p:nvSpPr>
        <p:spPr>
          <a:xfrm>
            <a:off x="7276600" y="3811225"/>
            <a:ext cx="11955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3</a:t>
            </a:r>
            <a:endParaRPr/>
          </a:p>
        </p:txBody>
      </p:sp>
      <p:sp>
        <p:nvSpPr>
          <p:cNvPr id="128" name="Google Shape;128;p17"/>
          <p:cNvSpPr/>
          <p:nvPr/>
        </p:nvSpPr>
        <p:spPr>
          <a:xfrm>
            <a:off x="7276600" y="2937925"/>
            <a:ext cx="11955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2</a:t>
            </a:r>
            <a:endParaRPr/>
          </a:p>
        </p:txBody>
      </p:sp>
      <p:sp>
        <p:nvSpPr>
          <p:cNvPr id="129" name="Google Shape;129;p17"/>
          <p:cNvSpPr/>
          <p:nvPr/>
        </p:nvSpPr>
        <p:spPr>
          <a:xfrm>
            <a:off x="7276600" y="2131300"/>
            <a:ext cx="1195500" cy="501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Consumer 1</a:t>
            </a:r>
            <a:endParaRPr/>
          </a:p>
        </p:txBody>
      </p:sp>
      <p:cxnSp>
        <p:nvCxnSpPr>
          <p:cNvPr id="130" name="Google Shape;130;p17"/>
          <p:cNvCxnSpPr>
            <a:endCxn id="129" idx="0"/>
          </p:cNvCxnSpPr>
          <p:nvPr/>
        </p:nvCxnSpPr>
        <p:spPr>
          <a:xfrm>
            <a:off x="6721150" y="1641400"/>
            <a:ext cx="1153200" cy="489900"/>
          </a:xfrm>
          <a:prstGeom prst="curved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" name="Google Shape;131;p17"/>
          <p:cNvCxnSpPr>
            <a:endCxn id="127" idx="3"/>
          </p:cNvCxnSpPr>
          <p:nvPr/>
        </p:nvCxnSpPr>
        <p:spPr>
          <a:xfrm flipH="1" rot="-5400000">
            <a:off x="6409150" y="1999075"/>
            <a:ext cx="2402400" cy="1723500"/>
          </a:xfrm>
          <a:prstGeom prst="curvedConnector4">
            <a:avLst>
              <a:gd fmla="val 6" name="adj1"/>
              <a:gd fmla="val 135986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17"/>
          <p:cNvCxnSpPr>
            <a:stCxn id="114" idx="3"/>
          </p:cNvCxnSpPr>
          <p:nvPr/>
        </p:nvCxnSpPr>
        <p:spPr>
          <a:xfrm>
            <a:off x="6720400" y="1662875"/>
            <a:ext cx="1751700" cy="1684200"/>
          </a:xfrm>
          <a:prstGeom prst="curvedConnector3">
            <a:avLst>
              <a:gd fmla="val 123433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17"/>
          <p:cNvSpPr/>
          <p:nvPr/>
        </p:nvSpPr>
        <p:spPr>
          <a:xfrm>
            <a:off x="6775925" y="2334650"/>
            <a:ext cx="4461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7"/>
          <p:cNvSpPr/>
          <p:nvPr/>
        </p:nvSpPr>
        <p:spPr>
          <a:xfrm>
            <a:off x="6775450" y="3121050"/>
            <a:ext cx="4461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7"/>
          <p:cNvSpPr/>
          <p:nvPr/>
        </p:nvSpPr>
        <p:spPr>
          <a:xfrm>
            <a:off x="6775450" y="3992425"/>
            <a:ext cx="446100" cy="139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"/>
          <p:cNvSpPr/>
          <p:nvPr/>
        </p:nvSpPr>
        <p:spPr>
          <a:xfrm>
            <a:off x="5608000" y="5256813"/>
            <a:ext cx="1195500" cy="1313225"/>
          </a:xfrm>
          <a:prstGeom prst="flowChartMagneticDisk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(Key-Value Store)</a:t>
            </a:r>
            <a:endParaRPr/>
          </a:p>
        </p:txBody>
      </p:sp>
      <p:cxnSp>
        <p:nvCxnSpPr>
          <p:cNvPr id="137" name="Google Shape;137;p17"/>
          <p:cNvCxnSpPr>
            <a:stCxn id="118" idx="3"/>
            <a:endCxn id="138" idx="1"/>
          </p:cNvCxnSpPr>
          <p:nvPr/>
        </p:nvCxnSpPr>
        <p:spPr>
          <a:xfrm>
            <a:off x="1769100" y="5762325"/>
            <a:ext cx="2631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p17"/>
          <p:cNvCxnSpPr/>
          <p:nvPr/>
        </p:nvCxnSpPr>
        <p:spPr>
          <a:xfrm flipH="1" rot="10800000">
            <a:off x="3131350" y="6183275"/>
            <a:ext cx="2474100" cy="48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/>
          <p:nvPr/>
        </p:nvCxnSpPr>
        <p:spPr>
          <a:xfrm flipH="1">
            <a:off x="3210225" y="6478825"/>
            <a:ext cx="2355600" cy="5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stCxn id="119" idx="3"/>
          </p:cNvCxnSpPr>
          <p:nvPr/>
        </p:nvCxnSpPr>
        <p:spPr>
          <a:xfrm flipH="1" rot="10800000">
            <a:off x="3116250" y="5708925"/>
            <a:ext cx="2474100" cy="53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2" name="Google Shape;142;p17"/>
          <p:cNvSpPr txBox="1"/>
          <p:nvPr/>
        </p:nvSpPr>
        <p:spPr>
          <a:xfrm flipH="1">
            <a:off x="3577050" y="5290975"/>
            <a:ext cx="2046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 ID + Seq No.(Key): Message(Value)</a:t>
            </a:r>
            <a:endParaRPr sz="1100"/>
          </a:p>
        </p:txBody>
      </p:sp>
      <p:sp>
        <p:nvSpPr>
          <p:cNvPr id="143" name="Google Shape;143;p17"/>
          <p:cNvSpPr txBox="1"/>
          <p:nvPr/>
        </p:nvSpPr>
        <p:spPr>
          <a:xfrm flipH="1">
            <a:off x="3524463" y="5879025"/>
            <a:ext cx="188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Sub ID + Seq No.(Key)</a:t>
            </a:r>
            <a:endParaRPr sz="1100"/>
          </a:p>
        </p:txBody>
      </p:sp>
      <p:sp>
        <p:nvSpPr>
          <p:cNvPr id="144" name="Google Shape;144;p17"/>
          <p:cNvSpPr txBox="1"/>
          <p:nvPr/>
        </p:nvSpPr>
        <p:spPr>
          <a:xfrm flipH="1">
            <a:off x="3577050" y="6233025"/>
            <a:ext cx="18879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Message(Value)</a:t>
            </a:r>
            <a:endParaRPr sz="1100"/>
          </a:p>
        </p:txBody>
      </p:sp>
      <p:cxnSp>
        <p:nvCxnSpPr>
          <p:cNvPr id="145" name="Google Shape;145;p17"/>
          <p:cNvCxnSpPr>
            <a:stCxn id="118" idx="2"/>
            <a:endCxn id="120" idx="0"/>
          </p:cNvCxnSpPr>
          <p:nvPr/>
        </p:nvCxnSpPr>
        <p:spPr>
          <a:xfrm>
            <a:off x="1279950" y="5982525"/>
            <a:ext cx="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6" name="Google Shape;146;p17"/>
          <p:cNvCxnSpPr>
            <a:stCxn id="120" idx="3"/>
            <a:endCxn id="119" idx="1"/>
          </p:cNvCxnSpPr>
          <p:nvPr/>
        </p:nvCxnSpPr>
        <p:spPr>
          <a:xfrm flipH="1" rot="10800000">
            <a:off x="1769100" y="5762425"/>
            <a:ext cx="263400" cy="58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7" name="Google Shape;147;p17"/>
          <p:cNvCxnSpPr>
            <a:stCxn id="138" idx="0"/>
            <a:endCxn id="119" idx="2"/>
          </p:cNvCxnSpPr>
          <p:nvPr/>
        </p:nvCxnSpPr>
        <p:spPr>
          <a:xfrm rot="10800000">
            <a:off x="2574225" y="5982625"/>
            <a:ext cx="0" cy="14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8" name="Google Shape;148;p17"/>
          <p:cNvSpPr/>
          <p:nvPr/>
        </p:nvSpPr>
        <p:spPr>
          <a:xfrm>
            <a:off x="79800" y="360355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49" name="Google Shape;149;p17"/>
          <p:cNvSpPr/>
          <p:nvPr/>
        </p:nvSpPr>
        <p:spPr>
          <a:xfrm>
            <a:off x="710675" y="5879025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0" name="Google Shape;150;p17"/>
          <p:cNvSpPr/>
          <p:nvPr/>
        </p:nvSpPr>
        <p:spPr>
          <a:xfrm>
            <a:off x="1769100" y="5405325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3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1" name="Google Shape;151;p17"/>
          <p:cNvSpPr/>
          <p:nvPr/>
        </p:nvSpPr>
        <p:spPr>
          <a:xfrm>
            <a:off x="5142250" y="558170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2" name="Google Shape;152;p17"/>
          <p:cNvSpPr/>
          <p:nvPr/>
        </p:nvSpPr>
        <p:spPr>
          <a:xfrm>
            <a:off x="1483125" y="4146863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4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3" name="Google Shape;153;p17"/>
          <p:cNvSpPr/>
          <p:nvPr/>
        </p:nvSpPr>
        <p:spPr>
          <a:xfrm>
            <a:off x="6775450" y="259735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5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4" name="Google Shape;154;p17"/>
          <p:cNvSpPr/>
          <p:nvPr/>
        </p:nvSpPr>
        <p:spPr>
          <a:xfrm>
            <a:off x="7945650" y="124210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6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5" name="Google Shape;155;p17"/>
          <p:cNvSpPr/>
          <p:nvPr/>
        </p:nvSpPr>
        <p:spPr>
          <a:xfrm>
            <a:off x="1222525" y="272085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7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6" name="Google Shape;156;p17"/>
          <p:cNvSpPr/>
          <p:nvPr/>
        </p:nvSpPr>
        <p:spPr>
          <a:xfrm>
            <a:off x="1769100" y="6349725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8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7" name="Google Shape;157;p17"/>
          <p:cNvSpPr/>
          <p:nvPr/>
        </p:nvSpPr>
        <p:spPr>
          <a:xfrm>
            <a:off x="5142250" y="6030250"/>
            <a:ext cx="375300" cy="4002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9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8" name="Google Shape;158;p17"/>
          <p:cNvSpPr/>
          <p:nvPr/>
        </p:nvSpPr>
        <p:spPr>
          <a:xfrm>
            <a:off x="2932988" y="5858925"/>
            <a:ext cx="556200" cy="44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11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59" name="Google Shape;159;p17"/>
          <p:cNvSpPr/>
          <p:nvPr/>
        </p:nvSpPr>
        <p:spPr>
          <a:xfrm>
            <a:off x="3500900" y="6373300"/>
            <a:ext cx="556200" cy="44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10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38" name="Google Shape;138;p17"/>
          <p:cNvSpPr/>
          <p:nvPr/>
        </p:nvSpPr>
        <p:spPr>
          <a:xfrm>
            <a:off x="2032275" y="6129625"/>
            <a:ext cx="1083900" cy="4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Database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Connector</a:t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>
            <a:off x="2032500" y="4447525"/>
            <a:ext cx="556200" cy="4404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12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161" name="Google Shape;161;p17"/>
          <p:cNvSpPr/>
          <p:nvPr/>
        </p:nvSpPr>
        <p:spPr>
          <a:xfrm>
            <a:off x="7276600" y="4961600"/>
            <a:ext cx="1598700" cy="44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 ID: Message</a:t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>
            <a:off x="7295450" y="5707913"/>
            <a:ext cx="1598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Seq No</a:t>
            </a:r>
            <a:r>
              <a:rPr lang="en"/>
              <a:t>: Message</a:t>
            </a:r>
            <a:endParaRPr/>
          </a:p>
        </p:txBody>
      </p:sp>
      <p:cxnSp>
        <p:nvCxnSpPr>
          <p:cNvPr id="163" name="Google Shape;163;p17"/>
          <p:cNvCxnSpPr/>
          <p:nvPr/>
        </p:nvCxnSpPr>
        <p:spPr>
          <a:xfrm rot="10800000">
            <a:off x="7040325" y="4742225"/>
            <a:ext cx="18300" cy="212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4" name="Google Shape;164;p17"/>
          <p:cNvCxnSpPr/>
          <p:nvPr/>
        </p:nvCxnSpPr>
        <p:spPr>
          <a:xfrm rot="10800000">
            <a:off x="7040450" y="4733125"/>
            <a:ext cx="2106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7"/>
          <p:cNvSpPr txBox="1"/>
          <p:nvPr/>
        </p:nvSpPr>
        <p:spPr>
          <a:xfrm>
            <a:off x="7426500" y="4679325"/>
            <a:ext cx="14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Publication Record</a:t>
            </a:r>
            <a:endParaRPr sz="1000"/>
          </a:p>
        </p:txBody>
      </p:sp>
      <p:sp>
        <p:nvSpPr>
          <p:cNvPr id="166" name="Google Shape;166;p17"/>
          <p:cNvSpPr txBox="1"/>
          <p:nvPr/>
        </p:nvSpPr>
        <p:spPr>
          <a:xfrm>
            <a:off x="7447850" y="6119175"/>
            <a:ext cx="1495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Database Log</a:t>
            </a:r>
            <a:r>
              <a:rPr lang="en" sz="1000"/>
              <a:t> Record</a:t>
            </a:r>
            <a:endParaRPr sz="1000"/>
          </a:p>
        </p:txBody>
      </p:sp>
      <p:sp>
        <p:nvSpPr>
          <p:cNvPr id="167" name="Google Shape;167;p17"/>
          <p:cNvSpPr/>
          <p:nvPr/>
        </p:nvSpPr>
        <p:spPr>
          <a:xfrm>
            <a:off x="7295450" y="6414025"/>
            <a:ext cx="1598700" cy="400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 ID: Seq No.</a:t>
            </a:r>
            <a:endParaRPr/>
          </a:p>
        </p:txBody>
      </p:sp>
      <p:sp>
        <p:nvSpPr>
          <p:cNvPr id="168" name="Google Shape;168;p17"/>
          <p:cNvSpPr txBox="1"/>
          <p:nvPr/>
        </p:nvSpPr>
        <p:spPr>
          <a:xfrm>
            <a:off x="7431900" y="5399250"/>
            <a:ext cx="1413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Consumption Record</a:t>
            </a:r>
            <a:endParaRPr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Data Structures &amp; Representation</a:t>
            </a:r>
            <a:endParaRPr b="1" sz="4000"/>
          </a:p>
        </p:txBody>
      </p:sp>
      <p:pic>
        <p:nvPicPr>
          <p:cNvPr id="174" name="Google Shape;17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2025" y="1447950"/>
            <a:ext cx="6212500" cy="249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9375" y="3947500"/>
            <a:ext cx="4131225" cy="259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8"/>
          <p:cNvSpPr txBox="1"/>
          <p:nvPr/>
        </p:nvSpPr>
        <p:spPr>
          <a:xfrm>
            <a:off x="1340575" y="3319550"/>
            <a:ext cx="33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Forward Hash Table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4894600" y="3947500"/>
            <a:ext cx="3370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</a:t>
            </a:r>
            <a:r>
              <a:rPr lang="en"/>
              <a:t>Hash Table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921100" y="6457800"/>
            <a:ext cx="346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BitMap Representation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Caching Policies</a:t>
            </a:r>
            <a:endParaRPr b="1" sz="4000"/>
          </a:p>
        </p:txBody>
      </p:sp>
      <p:sp>
        <p:nvSpPr>
          <p:cNvPr id="184" name="Google Shape;184;p19"/>
          <p:cNvSpPr txBox="1"/>
          <p:nvPr/>
        </p:nvSpPr>
        <p:spPr>
          <a:xfrm>
            <a:off x="77100" y="12803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2400"/>
              <a:t>Threshold </a:t>
            </a:r>
            <a:r>
              <a:rPr lang="en" sz="2400"/>
              <a:t>Policy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85" name="Google Shape;18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600" y="2247100"/>
            <a:ext cx="7705725" cy="2847975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19"/>
          <p:cNvSpPr txBox="1"/>
          <p:nvPr/>
        </p:nvSpPr>
        <p:spPr>
          <a:xfrm>
            <a:off x="5948725" y="2878375"/>
            <a:ext cx="30000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Threshold = threshold + x*</a:t>
            </a:r>
            <a:r>
              <a:rPr i="1" lang="en">
                <a:solidFill>
                  <a:schemeClr val="dk1"/>
                </a:solidFill>
              </a:rPr>
              <a:t>lambda</a:t>
            </a:r>
            <a:r>
              <a:rPr lang="en">
                <a:solidFill>
                  <a:schemeClr val="dk1"/>
                </a:solidFill>
              </a:rPr>
              <a:t>*CV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-(1-x)*</a:t>
            </a:r>
            <a:r>
              <a:rPr i="1" lang="en">
                <a:solidFill>
                  <a:schemeClr val="dk1"/>
                </a:solidFill>
              </a:rPr>
              <a:t>mu</a:t>
            </a:r>
            <a:r>
              <a:rPr lang="en">
                <a:solidFill>
                  <a:schemeClr val="dk1"/>
                </a:solidFill>
              </a:rPr>
              <a:t>*CV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lambda = 0.5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mu = 0.5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CV = current value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{ x = 1 ; if cached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</a:rPr>
              <a:t> x = 0; not cached}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Caching Policies cont...</a:t>
            </a:r>
            <a:endParaRPr b="1" sz="4000"/>
          </a:p>
        </p:txBody>
      </p:sp>
      <p:sp>
        <p:nvSpPr>
          <p:cNvPr id="192" name="Google Shape;192;p20"/>
          <p:cNvSpPr txBox="1"/>
          <p:nvPr/>
        </p:nvSpPr>
        <p:spPr>
          <a:xfrm>
            <a:off x="77100" y="12803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i="1" lang="en" sz="2400">
                <a:solidFill>
                  <a:schemeClr val="dk1"/>
                </a:solidFill>
              </a:rPr>
              <a:t>Mean </a:t>
            </a:r>
            <a:r>
              <a:rPr lang="en" sz="2400">
                <a:solidFill>
                  <a:schemeClr val="dk1"/>
                </a:solidFill>
              </a:rPr>
              <a:t>Policy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193" name="Google Shape;19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3450" y="2266850"/>
            <a:ext cx="8146800" cy="278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/>
              <a:t>Caching Policies cont...</a:t>
            </a:r>
            <a:endParaRPr b="1" sz="4000"/>
          </a:p>
        </p:txBody>
      </p:sp>
      <p:sp>
        <p:nvSpPr>
          <p:cNvPr id="199" name="Google Shape;199;p21"/>
          <p:cNvSpPr txBox="1"/>
          <p:nvPr/>
        </p:nvSpPr>
        <p:spPr>
          <a:xfrm>
            <a:off x="77100" y="1280375"/>
            <a:ext cx="8989800" cy="54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i="1" lang="en" sz="2400">
                <a:solidFill>
                  <a:schemeClr val="dk1"/>
                </a:solidFill>
              </a:rPr>
              <a:t>Buffering </a:t>
            </a:r>
            <a:r>
              <a:rPr lang="en" sz="2400">
                <a:solidFill>
                  <a:schemeClr val="dk1"/>
                </a:solidFill>
              </a:rPr>
              <a:t>Policy</a:t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2400"/>
            </a:br>
            <a:br>
              <a:rPr lang="en" sz="2400"/>
            </a:b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pic>
        <p:nvPicPr>
          <p:cNvPr id="200" name="Google Shape;20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950" y="2409725"/>
            <a:ext cx="7229475" cy="25336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1"/>
          <p:cNvSpPr txBox="1"/>
          <p:nvPr/>
        </p:nvSpPr>
        <p:spPr>
          <a:xfrm>
            <a:off x="6354875" y="3118125"/>
            <a:ext cx="1937700" cy="13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Threshold = gamma* cv + 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		Alpha * pv;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gamma = 0.7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alpha = 0.3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cv = current value</a:t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pv = previous value </a:t>
            </a:r>
            <a:endParaRPr sz="1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