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Robo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2" y="6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f328388b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f328388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f328388b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f328388b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f328388b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f328388b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f328388b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f328388b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f328388b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f328388b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robopress.robotsandpencils.com/build-your-own-image-classifier-in-less-time-than-it-takes-to-bake-a-pizza-9a7b898264d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diabetic-retinopathy-detection/kernel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robopress.robotsandpencils.com/build-your-own-image-classifier-in-less-time-than-it-takes-to-bake-a-pizza-9a7b898264d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kaggle.com/c/diabetic-retinopathy-detection/kerne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11700" y="1064875"/>
            <a:ext cx="8520600" cy="131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1"/>
              </a:buClr>
              <a:buSzPts val="1100"/>
              <a:buFont typeface="Arial"/>
              <a:buNone/>
            </a:pPr>
            <a:r>
              <a:rPr lang="en" sz="3000" b="1">
                <a:latin typeface="Calibri"/>
                <a:ea typeface="Calibri"/>
                <a:cs typeface="Calibri"/>
                <a:sym typeface="Calibri"/>
              </a:rPr>
              <a:t>Diabetic Retinopathy Detection</a:t>
            </a:r>
            <a:endParaRPr sz="3000"/>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0"/>
              </a:spcBef>
              <a:spcAft>
                <a:spcPts val="0"/>
              </a:spcAft>
              <a:buNone/>
            </a:pPr>
            <a:r>
              <a:rPr lang="en" sz="1800"/>
              <a:t>Kunal Narayan(2016EE10439)</a:t>
            </a:r>
            <a:endParaRPr sz="1800"/>
          </a:p>
          <a:p>
            <a:pPr marL="0" lvl="0" indent="0" algn="l" rtl="0">
              <a:spcBef>
                <a:spcPts val="0"/>
              </a:spcBef>
              <a:spcAft>
                <a:spcPts val="0"/>
              </a:spcAft>
              <a:buNone/>
            </a:pPr>
            <a:r>
              <a:rPr lang="en" sz="1800"/>
              <a:t>N Tarun Sai Ganesh(2016EE10438)</a:t>
            </a:r>
            <a:endParaRPr sz="1800"/>
          </a:p>
          <a:p>
            <a:pPr marL="0" lvl="0" indent="0" algn="l" rtl="0">
              <a:spcBef>
                <a:spcPts val="0"/>
              </a:spcBef>
              <a:spcAft>
                <a:spcPts val="0"/>
              </a:spcAft>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Objectives:</a:t>
            </a:r>
            <a:endParaRPr sz="2400"/>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highlight>
                  <a:srgbClr val="FFFFFF"/>
                </a:highlight>
              </a:rPr>
              <a:t>Diabetic Retinopathy is the leading cause of blindness in the working-age population of the developed world</a:t>
            </a:r>
            <a:endParaRPr sz="1400">
              <a:solidFill>
                <a:schemeClr val="dk1"/>
              </a:solidFill>
              <a:highlight>
                <a:srgbClr val="FFFFFF"/>
              </a:highlight>
            </a:endParaRPr>
          </a:p>
          <a:p>
            <a:pPr marL="457200" lvl="0" indent="-317500" algn="l" rtl="0">
              <a:spcBef>
                <a:spcPts val="0"/>
              </a:spcBef>
              <a:spcAft>
                <a:spcPts val="0"/>
              </a:spcAft>
              <a:buClr>
                <a:schemeClr val="dk1"/>
              </a:buClr>
              <a:buSzPts val="1400"/>
              <a:buChar char="●"/>
            </a:pPr>
            <a:r>
              <a:rPr lang="en" sz="1400">
                <a:solidFill>
                  <a:schemeClr val="dk1"/>
                </a:solidFill>
                <a:highlight>
                  <a:srgbClr val="FFFFFF"/>
                </a:highlight>
              </a:rPr>
              <a:t>We want to develop a model which can identify accurately whether a person has Diabetic Retinopathic disorder or not by processing the image of eye of the patient.</a:t>
            </a:r>
            <a:endParaRPr sz="1400">
              <a:solidFill>
                <a:schemeClr val="dk1"/>
              </a:solidFill>
              <a:highlight>
                <a:srgbClr val="FFFFFF"/>
              </a:highlight>
            </a:endParaRPr>
          </a:p>
          <a:p>
            <a:pPr marL="0" lvl="0" indent="0" algn="l" rtl="0">
              <a:spcBef>
                <a:spcPts val="1600"/>
              </a:spcBef>
              <a:spcAft>
                <a:spcPts val="0"/>
              </a:spcAft>
              <a:buNone/>
            </a:pPr>
            <a:r>
              <a:rPr lang="en" sz="2400">
                <a:solidFill>
                  <a:schemeClr val="dk1"/>
                </a:solidFill>
                <a:highlight>
                  <a:srgbClr val="FFFFFF"/>
                </a:highlight>
              </a:rPr>
              <a:t>Timeline:</a:t>
            </a:r>
            <a:endParaRPr sz="2400">
              <a:solidFill>
                <a:schemeClr val="dk1"/>
              </a:solidFill>
              <a:highlight>
                <a:srgbClr val="FFFFFF"/>
              </a:highlight>
            </a:endParaRPr>
          </a:p>
          <a:p>
            <a:pPr marL="457200" lvl="0" indent="-317500" algn="l" rtl="0">
              <a:spcBef>
                <a:spcPts val="1600"/>
              </a:spcBef>
              <a:spcAft>
                <a:spcPts val="0"/>
              </a:spcAft>
              <a:buClr>
                <a:schemeClr val="dk1"/>
              </a:buClr>
              <a:buSzPts val="1400"/>
              <a:buChar char="●"/>
            </a:pPr>
            <a:r>
              <a:rPr lang="en" sz="1400">
                <a:solidFill>
                  <a:schemeClr val="dk1"/>
                </a:solidFill>
                <a:highlight>
                  <a:srgbClr val="FFFFFF"/>
                </a:highlight>
              </a:rPr>
              <a:t>Jan 23 - Feb 1 : Finding the dataset and appropriate resources</a:t>
            </a:r>
            <a:endParaRPr sz="1400">
              <a:solidFill>
                <a:schemeClr val="dk1"/>
              </a:solidFill>
              <a:highlight>
                <a:srgbClr val="FFFFFF"/>
              </a:highlight>
            </a:endParaRPr>
          </a:p>
          <a:p>
            <a:pPr marL="457200" lvl="0" indent="-317500" algn="l" rtl="0">
              <a:spcBef>
                <a:spcPts val="0"/>
              </a:spcBef>
              <a:spcAft>
                <a:spcPts val="0"/>
              </a:spcAft>
              <a:buClr>
                <a:schemeClr val="dk1"/>
              </a:buClr>
              <a:buSzPts val="1400"/>
              <a:buChar char="●"/>
            </a:pPr>
            <a:r>
              <a:rPr lang="en" sz="1400">
                <a:solidFill>
                  <a:schemeClr val="dk1"/>
                </a:solidFill>
                <a:highlight>
                  <a:srgbClr val="FFFFFF"/>
                </a:highlight>
              </a:rPr>
              <a:t>Feb 10 - present : Retraining of standard models like VGG and inception and understand how they work.</a:t>
            </a:r>
            <a:endParaRPr sz="1400">
              <a:solidFill>
                <a:schemeClr val="dk1"/>
              </a:solidFill>
              <a:highlight>
                <a:srgbClr val="FFFFFF"/>
              </a:highlight>
            </a:endParaRPr>
          </a:p>
          <a:p>
            <a:pPr marL="457200" lvl="0" indent="0" algn="l" rtl="0">
              <a:spcBef>
                <a:spcPts val="1600"/>
              </a:spcBef>
              <a:spcAft>
                <a:spcPts val="1600"/>
              </a:spcAft>
              <a:buNone/>
            </a:pPr>
            <a:endParaRPr sz="14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23135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Work until now:</a:t>
            </a:r>
            <a:endParaRPr sz="2400"/>
          </a:p>
        </p:txBody>
      </p:sp>
      <p:sp>
        <p:nvSpPr>
          <p:cNvPr id="98" name="Google Shape;98;p15"/>
          <p:cNvSpPr txBox="1">
            <a:spLocks noGrp="1"/>
          </p:cNvSpPr>
          <p:nvPr>
            <p:ph type="body" idx="1"/>
          </p:nvPr>
        </p:nvSpPr>
        <p:spPr>
          <a:xfrm>
            <a:off x="231350" y="572700"/>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Downloaded data from kaggle competition named Diabetic Retinopathy Detection</a:t>
            </a:r>
            <a:endParaRPr sz="1400">
              <a:solidFill>
                <a:schemeClr val="dk1"/>
              </a:solidFill>
              <a:latin typeface="Calibri"/>
              <a:ea typeface="Calibri"/>
              <a:cs typeface="Calibri"/>
              <a:sym typeface="Calibri"/>
            </a:endParaRPr>
          </a:p>
          <a:p>
            <a:pPr marL="914400" lvl="0" indent="0" algn="l" rtl="0">
              <a:spcBef>
                <a:spcPts val="0"/>
              </a:spcBef>
              <a:spcAft>
                <a:spcPts val="0"/>
              </a:spcAft>
              <a:buNone/>
            </a:pPr>
            <a:endParaRPr>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Training data has 35,126 images classified into 5 different classes.</a:t>
            </a:r>
            <a:endParaRPr>
              <a:solidFill>
                <a:schemeClr val="dk1"/>
              </a:solidFill>
              <a:latin typeface="Calibri"/>
              <a:ea typeface="Calibri"/>
              <a:cs typeface="Calibri"/>
              <a:sym typeface="Calibri"/>
            </a:endParaRPr>
          </a:p>
          <a:p>
            <a:pPr marL="1371600" lvl="2"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Class 0 : 25810</a:t>
            </a:r>
            <a:endParaRPr>
              <a:solidFill>
                <a:schemeClr val="dk1"/>
              </a:solidFill>
              <a:latin typeface="Calibri"/>
              <a:ea typeface="Calibri"/>
              <a:cs typeface="Calibri"/>
              <a:sym typeface="Calibri"/>
            </a:endParaRPr>
          </a:p>
          <a:p>
            <a:pPr marL="1371600" lvl="2"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Class 1 : 5292</a:t>
            </a:r>
            <a:endParaRPr>
              <a:solidFill>
                <a:schemeClr val="dk1"/>
              </a:solidFill>
              <a:latin typeface="Calibri"/>
              <a:ea typeface="Calibri"/>
              <a:cs typeface="Calibri"/>
              <a:sym typeface="Calibri"/>
            </a:endParaRPr>
          </a:p>
          <a:p>
            <a:pPr marL="1371600" lvl="2"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Class 2 : 2443</a:t>
            </a:r>
            <a:endParaRPr>
              <a:solidFill>
                <a:schemeClr val="dk1"/>
              </a:solidFill>
              <a:latin typeface="Calibri"/>
              <a:ea typeface="Calibri"/>
              <a:cs typeface="Calibri"/>
              <a:sym typeface="Calibri"/>
            </a:endParaRPr>
          </a:p>
          <a:p>
            <a:pPr marL="1371600" lvl="2"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Class 3 : 873</a:t>
            </a:r>
            <a:endParaRPr>
              <a:solidFill>
                <a:schemeClr val="dk1"/>
              </a:solidFill>
              <a:latin typeface="Calibri"/>
              <a:ea typeface="Calibri"/>
              <a:cs typeface="Calibri"/>
              <a:sym typeface="Calibri"/>
            </a:endParaRPr>
          </a:p>
          <a:p>
            <a:pPr marL="1371600" lvl="2"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Class 4 : 708</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Upon further reading, we decided to use standard convolutional models like vgg or inception for this problem.</a:t>
            </a:r>
            <a:endParaRPr sz="140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Inception (First try)</a:t>
            </a:r>
            <a:endParaRPr sz="1400">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We re-trained a model and tried to understand how does it work. </a:t>
            </a:r>
            <a:r>
              <a:rPr lang="en" u="sng">
                <a:solidFill>
                  <a:srgbClr val="1155CC"/>
                </a:solidFill>
                <a:latin typeface="Calibri"/>
                <a:ea typeface="Calibri"/>
                <a:cs typeface="Calibri"/>
                <a:sym typeface="Calibri"/>
                <a:hlinkClick r:id="rId3"/>
              </a:rPr>
              <a:t>Link</a:t>
            </a:r>
            <a:endParaRPr>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
                <a:solidFill>
                  <a:schemeClr val="dk1"/>
                </a:solidFill>
                <a:highlight>
                  <a:srgbClr val="FFFFFF"/>
                </a:highlight>
                <a:latin typeface="Calibri"/>
                <a:ea typeface="Calibri"/>
                <a:cs typeface="Calibri"/>
                <a:sym typeface="Calibri"/>
              </a:rPr>
              <a:t>For this purpose, we had to rearrange our dataset a bit. The earlier dataset was 35,126 images in a folder. For the given code to run, the dataset has to be in a specific way. Folders for each class was made and images belonging to that specific class was in it.</a:t>
            </a:r>
            <a:endParaRPr>
              <a:solidFill>
                <a:schemeClr val="dk1"/>
              </a:solidFill>
              <a:latin typeface="Calibri"/>
              <a:ea typeface="Calibri"/>
              <a:cs typeface="Calibri"/>
              <a:sym typeface="Calibri"/>
            </a:endParaRPr>
          </a:p>
          <a:p>
            <a:pPr marL="914400" lvl="1" indent="-298450" algn="l" rtl="0">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The accuracy obtained was around 45.8%</a:t>
            </a:r>
            <a:r>
              <a:rPr lang="en" sz="1100">
                <a:solidFill>
                  <a:schemeClr val="dk1"/>
                </a:solidFill>
                <a:latin typeface="Calibri"/>
                <a:ea typeface="Calibri"/>
                <a:cs typeface="Calibri"/>
                <a:sym typeface="Calibri"/>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5" name="Google Shape;105;p16"/>
          <p:cNvPicPr preferRelativeResize="0"/>
          <p:nvPr/>
        </p:nvPicPr>
        <p:blipFill>
          <a:blip r:embed="rId3">
            <a:alphaModFix/>
          </a:blip>
          <a:stretch>
            <a:fillRect/>
          </a:stretch>
        </p:blipFill>
        <p:spPr>
          <a:xfrm>
            <a:off x="0" y="192650"/>
            <a:ext cx="9144001" cy="467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Calibri"/>
              <a:buChar char="●"/>
            </a:pPr>
            <a:r>
              <a:rPr lang="en" sz="1400">
                <a:latin typeface="Calibri"/>
                <a:ea typeface="Calibri"/>
                <a:cs typeface="Calibri"/>
                <a:sym typeface="Calibri"/>
              </a:rPr>
              <a:t>VGG (First try)</a:t>
            </a:r>
            <a:endParaRPr sz="1400">
              <a:latin typeface="Calibri"/>
              <a:ea typeface="Calibri"/>
              <a:cs typeface="Calibri"/>
              <a:sym typeface="Calibri"/>
            </a:endParaRPr>
          </a:p>
          <a:p>
            <a:pPr marL="914400" lvl="1" indent="-317500" algn="l" rtl="0">
              <a:lnSpc>
                <a:spcPct val="115000"/>
              </a:lnSpc>
              <a:spcBef>
                <a:spcPts val="0"/>
              </a:spcBef>
              <a:spcAft>
                <a:spcPts val="0"/>
              </a:spcAft>
              <a:buSzPts val="1400"/>
              <a:buFont typeface="Calibri"/>
              <a:buChar char="○"/>
            </a:pPr>
            <a:r>
              <a:rPr lang="en" sz="1400">
                <a:latin typeface="Calibri"/>
                <a:ea typeface="Calibri"/>
                <a:cs typeface="Calibri"/>
                <a:sym typeface="Calibri"/>
              </a:rPr>
              <a:t>We tried retraining a standard model to understand how it works. </a:t>
            </a:r>
            <a:r>
              <a:rPr lang="en" sz="1400" u="sng">
                <a:solidFill>
                  <a:srgbClr val="1155CC"/>
                </a:solidFill>
                <a:latin typeface="Calibri"/>
                <a:ea typeface="Calibri"/>
                <a:cs typeface="Calibri"/>
                <a:sym typeface="Calibri"/>
                <a:hlinkClick r:id="rId3"/>
              </a:rPr>
              <a:t>Link</a:t>
            </a:r>
            <a:endParaRPr sz="1400">
              <a:latin typeface="Calibri"/>
              <a:ea typeface="Calibri"/>
              <a:cs typeface="Calibri"/>
              <a:sym typeface="Calibri"/>
            </a:endParaRPr>
          </a:p>
          <a:p>
            <a:pPr marL="914400" lvl="1" indent="-317500" algn="l" rtl="0">
              <a:lnSpc>
                <a:spcPct val="115000"/>
              </a:lnSpc>
              <a:spcBef>
                <a:spcPts val="0"/>
              </a:spcBef>
              <a:spcAft>
                <a:spcPts val="0"/>
              </a:spcAft>
              <a:buSzPts val="1400"/>
              <a:buFont typeface="Calibri"/>
              <a:buChar char="○"/>
            </a:pPr>
            <a:r>
              <a:rPr lang="en" sz="1400">
                <a:latin typeface="Calibri"/>
                <a:ea typeface="Calibri"/>
                <a:cs typeface="Calibri"/>
                <a:sym typeface="Calibri"/>
              </a:rPr>
              <a:t>We are encountering some error which we are trying to solve currently.</a:t>
            </a:r>
            <a:endParaRPr sz="1400">
              <a:latin typeface="Calibri"/>
              <a:ea typeface="Calibri"/>
              <a:cs typeface="Calibri"/>
              <a:sym typeface="Calibri"/>
            </a:endParaRPr>
          </a:p>
          <a:p>
            <a:pPr marL="914400" lvl="1" indent="-317500" algn="l" rtl="0">
              <a:lnSpc>
                <a:spcPct val="115000"/>
              </a:lnSpc>
              <a:spcBef>
                <a:spcPts val="0"/>
              </a:spcBef>
              <a:spcAft>
                <a:spcPts val="0"/>
              </a:spcAft>
              <a:buSzPts val="1400"/>
              <a:buFont typeface="Calibri"/>
              <a:buChar char="○"/>
            </a:pPr>
            <a:r>
              <a:rPr lang="en" sz="1400">
                <a:latin typeface="Calibri"/>
                <a:ea typeface="Calibri"/>
                <a:cs typeface="Calibri"/>
                <a:sym typeface="Calibri"/>
              </a:rPr>
              <a:t>Error: </a:t>
            </a:r>
            <a:r>
              <a:rPr lang="en" sz="1400">
                <a:solidFill>
                  <a:srgbClr val="24292E"/>
                </a:solidFill>
                <a:highlight>
                  <a:srgbClr val="EFEFEF"/>
                </a:highlight>
                <a:latin typeface="Calibri"/>
                <a:ea typeface="Calibri"/>
                <a:cs typeface="Calibri"/>
                <a:sym typeface="Calibri"/>
              </a:rPr>
              <a:t>Failed to get device properties, error code: 30</a:t>
            </a:r>
            <a:endParaRPr sz="1400">
              <a:solidFill>
                <a:srgbClr val="24292E"/>
              </a:solidFill>
              <a:highlight>
                <a:srgbClr val="EFEFEF"/>
              </a:highlight>
              <a:latin typeface="Calibri"/>
              <a:ea typeface="Calibri"/>
              <a:cs typeface="Calibri"/>
              <a:sym typeface="Calibri"/>
            </a:endParaRPr>
          </a:p>
          <a:p>
            <a:pPr marL="914400" lvl="0" indent="0" algn="l" rtl="0">
              <a:lnSpc>
                <a:spcPct val="115000"/>
              </a:lnSpc>
              <a:spcBef>
                <a:spcPts val="0"/>
              </a:spcBef>
              <a:spcAft>
                <a:spcPts val="0"/>
              </a:spcAft>
              <a:buNone/>
            </a:pPr>
            <a:endParaRPr sz="1400">
              <a:solidFill>
                <a:srgbClr val="24292E"/>
              </a:solidFill>
              <a:latin typeface="Calibri"/>
              <a:ea typeface="Calibri"/>
              <a:cs typeface="Calibri"/>
              <a:sym typeface="Calibri"/>
            </a:endParaRPr>
          </a:p>
          <a:p>
            <a:pPr marL="0" lvl="0" indent="0" algn="l" rtl="0">
              <a:spcBef>
                <a:spcPts val="0"/>
              </a:spcBef>
              <a:spcAft>
                <a:spcPts val="0"/>
              </a:spcAft>
              <a:buNone/>
            </a:pPr>
            <a:endParaRPr sz="1400"/>
          </a:p>
        </p:txBody>
      </p:sp>
      <p:pic>
        <p:nvPicPr>
          <p:cNvPr id="111" name="Google Shape;111;p17"/>
          <p:cNvPicPr preferRelativeResize="0"/>
          <p:nvPr/>
        </p:nvPicPr>
        <p:blipFill>
          <a:blip r:embed="rId4">
            <a:alphaModFix/>
          </a:blip>
          <a:stretch>
            <a:fillRect/>
          </a:stretch>
        </p:blipFill>
        <p:spPr>
          <a:xfrm>
            <a:off x="3065725" y="1657550"/>
            <a:ext cx="2590800" cy="310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References: </a:t>
            </a:r>
            <a:endParaRPr sz="1800" dirty="0"/>
          </a:p>
          <a:p>
            <a:pPr marL="457200" lvl="0" indent="-317500" algn="l" rtl="0">
              <a:lnSpc>
                <a:spcPct val="115000"/>
              </a:lnSpc>
              <a:spcBef>
                <a:spcPts val="0"/>
              </a:spcBef>
              <a:spcAft>
                <a:spcPts val="0"/>
              </a:spcAft>
              <a:buClr>
                <a:srgbClr val="24292E"/>
              </a:buClr>
              <a:buSzPts val="1400"/>
              <a:buFont typeface="Calibri"/>
              <a:buChar char="●"/>
            </a:pPr>
            <a:r>
              <a:rPr lang="en" sz="1400" u="sng" dirty="0">
                <a:solidFill>
                  <a:srgbClr val="1155CC"/>
                </a:solidFill>
                <a:latin typeface="Calibri"/>
                <a:ea typeface="Calibri"/>
                <a:cs typeface="Calibri"/>
                <a:sym typeface="Calibri"/>
                <a:hlinkClick r:id="rId3"/>
              </a:rPr>
              <a:t>https://robopress.robotsandpencils.com/build-your-own-image-classifier-in-less-time-than-it-takes-to-bake-a-pizza-9a7b898264de</a:t>
            </a:r>
            <a:endParaRPr sz="1400" dirty="0">
              <a:solidFill>
                <a:srgbClr val="24292E"/>
              </a:solidFill>
              <a:latin typeface="Calibri"/>
              <a:ea typeface="Calibri"/>
              <a:cs typeface="Calibri"/>
              <a:sym typeface="Calibri"/>
            </a:endParaRPr>
          </a:p>
          <a:p>
            <a:pPr marL="457200" lvl="0" indent="-317500" algn="l" rtl="0">
              <a:lnSpc>
                <a:spcPct val="115000"/>
              </a:lnSpc>
              <a:spcBef>
                <a:spcPts val="0"/>
              </a:spcBef>
              <a:spcAft>
                <a:spcPts val="0"/>
              </a:spcAft>
              <a:buClr>
                <a:srgbClr val="24292E"/>
              </a:buClr>
              <a:buSzPts val="1400"/>
              <a:buFont typeface="Calibri"/>
              <a:buChar char="●"/>
            </a:pPr>
            <a:r>
              <a:rPr lang="en" sz="1400" u="sng" dirty="0">
                <a:solidFill>
                  <a:srgbClr val="1155CC"/>
                </a:solidFill>
                <a:latin typeface="Calibri"/>
                <a:ea typeface="Calibri"/>
                <a:cs typeface="Calibri"/>
                <a:sym typeface="Calibri"/>
                <a:hlinkClick r:id="rId4"/>
              </a:rPr>
              <a:t>https://www.kaggle.com/c/diabetic-retinopathy-detection/kernels</a:t>
            </a:r>
            <a:endParaRPr sz="1400" dirty="0">
              <a:solidFill>
                <a:srgbClr val="24292E"/>
              </a:solidFill>
              <a:latin typeface="Calibri"/>
              <a:ea typeface="Calibri"/>
              <a:cs typeface="Calibri"/>
              <a:sym typeface="Calibri"/>
            </a:endParaRPr>
          </a:p>
          <a:p>
            <a:pPr marL="0" lvl="0" indent="0" algn="l" rtl="0">
              <a:lnSpc>
                <a:spcPct val="115000"/>
              </a:lnSpc>
              <a:spcBef>
                <a:spcPts val="0"/>
              </a:spcBef>
              <a:spcAft>
                <a:spcPts val="0"/>
              </a:spcAft>
              <a:buNone/>
            </a:pPr>
            <a:endParaRPr sz="1400" dirty="0">
              <a:solidFill>
                <a:srgbClr val="24292E"/>
              </a:solidFill>
              <a:latin typeface="Calibri"/>
              <a:ea typeface="Calibri"/>
              <a:cs typeface="Calibri"/>
              <a:sym typeface="Calibri"/>
            </a:endParaRPr>
          </a:p>
          <a:p>
            <a:pPr marL="0" lvl="0" indent="0" algn="l" rtl="0">
              <a:lnSpc>
                <a:spcPct val="115000"/>
              </a:lnSpc>
              <a:spcBef>
                <a:spcPts val="0"/>
              </a:spcBef>
              <a:spcAft>
                <a:spcPts val="0"/>
              </a:spcAft>
              <a:buNone/>
            </a:pPr>
            <a:r>
              <a:rPr lang="en" sz="1800" dirty="0">
                <a:solidFill>
                  <a:srgbClr val="24292E"/>
                </a:solidFill>
                <a:latin typeface="Calibri"/>
                <a:ea typeface="Calibri"/>
                <a:cs typeface="Calibri"/>
                <a:sym typeface="Calibri"/>
              </a:rPr>
              <a:t>Work to be done : </a:t>
            </a:r>
            <a:endParaRPr sz="1800" dirty="0">
              <a:solidFill>
                <a:srgbClr val="24292E"/>
              </a:solidFill>
              <a:latin typeface="Calibri"/>
              <a:ea typeface="Calibri"/>
              <a:cs typeface="Calibri"/>
              <a:sym typeface="Calibri"/>
            </a:endParaRPr>
          </a:p>
          <a:p>
            <a:pPr marL="0" lvl="0" indent="0" algn="l" rtl="0">
              <a:lnSpc>
                <a:spcPct val="115000"/>
              </a:lnSpc>
              <a:spcBef>
                <a:spcPts val="0"/>
              </a:spcBef>
              <a:spcAft>
                <a:spcPts val="0"/>
              </a:spcAft>
              <a:buNone/>
            </a:pPr>
            <a:r>
              <a:rPr lang="en" sz="1800" dirty="0">
                <a:solidFill>
                  <a:srgbClr val="24292E"/>
                </a:solidFill>
                <a:latin typeface="Calibri"/>
                <a:ea typeface="Calibri"/>
                <a:cs typeface="Calibri"/>
                <a:sym typeface="Calibri"/>
              </a:rPr>
              <a:t>	</a:t>
            </a:r>
            <a:endParaRPr sz="1800" dirty="0">
              <a:solidFill>
                <a:srgbClr val="24292E"/>
              </a:solidFill>
              <a:latin typeface="Calibri"/>
              <a:ea typeface="Calibri"/>
              <a:cs typeface="Calibri"/>
              <a:sym typeface="Calibri"/>
            </a:endParaRPr>
          </a:p>
          <a:p>
            <a:pPr marL="457200" lvl="0" indent="-317500" algn="l" rtl="0">
              <a:lnSpc>
                <a:spcPct val="115000"/>
              </a:lnSpc>
              <a:spcBef>
                <a:spcPts val="0"/>
              </a:spcBef>
              <a:spcAft>
                <a:spcPts val="0"/>
              </a:spcAft>
              <a:buClr>
                <a:srgbClr val="24292E"/>
              </a:buClr>
              <a:buSzPts val="1400"/>
              <a:buFont typeface="Calibri"/>
              <a:buChar char="●"/>
            </a:pPr>
            <a:r>
              <a:rPr lang="en" sz="1400" dirty="0">
                <a:solidFill>
                  <a:srgbClr val="24292E"/>
                </a:solidFill>
                <a:latin typeface="Calibri"/>
                <a:ea typeface="Calibri"/>
                <a:cs typeface="Calibri"/>
                <a:sym typeface="Calibri"/>
              </a:rPr>
              <a:t>After understanding the working of standard models, we will implement our model using different methods	</a:t>
            </a:r>
            <a:endParaRPr sz="1400" dirty="0">
              <a:solidFill>
                <a:srgbClr val="24292E"/>
              </a:solidFill>
              <a:latin typeface="Calibri"/>
              <a:ea typeface="Calibri"/>
              <a:cs typeface="Calibri"/>
              <a:sym typeface="Calibri"/>
            </a:endParaRPr>
          </a:p>
          <a:p>
            <a:pPr marL="457200" lvl="0" indent="-317500" algn="l" rtl="0">
              <a:lnSpc>
                <a:spcPct val="115000"/>
              </a:lnSpc>
              <a:spcBef>
                <a:spcPts val="0"/>
              </a:spcBef>
              <a:spcAft>
                <a:spcPts val="0"/>
              </a:spcAft>
              <a:buClr>
                <a:srgbClr val="24292E"/>
              </a:buClr>
              <a:buSzPts val="1400"/>
              <a:buFont typeface="Calibri"/>
              <a:buChar char="●"/>
            </a:pPr>
            <a:r>
              <a:rPr lang="en" sz="1400" dirty="0">
                <a:solidFill>
                  <a:srgbClr val="24292E"/>
                </a:solidFill>
                <a:latin typeface="Calibri"/>
                <a:ea typeface="Calibri"/>
                <a:cs typeface="Calibri"/>
                <a:sym typeface="Calibri"/>
              </a:rPr>
              <a:t>Train the model using the available dataset which is split into Train and Validation</a:t>
            </a:r>
            <a:endParaRPr sz="1400" dirty="0">
              <a:solidFill>
                <a:srgbClr val="24292E"/>
              </a:solidFill>
              <a:latin typeface="Calibri"/>
              <a:ea typeface="Calibri"/>
              <a:cs typeface="Calibri"/>
              <a:sym typeface="Calibri"/>
            </a:endParaRPr>
          </a:p>
          <a:p>
            <a:pPr marL="457200" lvl="0" indent="-317500" algn="l" rtl="0">
              <a:lnSpc>
                <a:spcPct val="115000"/>
              </a:lnSpc>
              <a:spcBef>
                <a:spcPts val="0"/>
              </a:spcBef>
              <a:spcAft>
                <a:spcPts val="0"/>
              </a:spcAft>
              <a:buClr>
                <a:srgbClr val="24292E"/>
              </a:buClr>
              <a:buSzPts val="1400"/>
              <a:buFont typeface="Calibri"/>
              <a:buChar char="●"/>
            </a:pPr>
            <a:r>
              <a:rPr lang="en" sz="1400" dirty="0">
                <a:solidFill>
                  <a:srgbClr val="24292E"/>
                </a:solidFill>
                <a:latin typeface="Calibri"/>
                <a:ea typeface="Calibri"/>
                <a:cs typeface="Calibri"/>
                <a:sym typeface="Calibri"/>
              </a:rPr>
              <a:t>Test the model on new images in Validation</a:t>
            </a:r>
            <a:endParaRPr sz="1400" dirty="0">
              <a:solidFill>
                <a:srgbClr val="24292E"/>
              </a:solidFill>
              <a:latin typeface="Calibri"/>
              <a:ea typeface="Calibri"/>
              <a:cs typeface="Calibri"/>
              <a:sym typeface="Calibri"/>
            </a:endParaRPr>
          </a:p>
          <a:p>
            <a:pPr marL="457200" lvl="0" indent="-317500" algn="l" rtl="0">
              <a:lnSpc>
                <a:spcPct val="115000"/>
              </a:lnSpc>
              <a:spcBef>
                <a:spcPts val="0"/>
              </a:spcBef>
              <a:spcAft>
                <a:spcPts val="0"/>
              </a:spcAft>
              <a:buClr>
                <a:srgbClr val="24292E"/>
              </a:buClr>
              <a:buSzPts val="1400"/>
              <a:buFont typeface="Calibri"/>
              <a:buChar char="●"/>
            </a:pPr>
            <a:r>
              <a:rPr lang="en" sz="1400" dirty="0">
                <a:solidFill>
                  <a:srgbClr val="24292E"/>
                </a:solidFill>
                <a:latin typeface="Calibri"/>
                <a:ea typeface="Calibri"/>
                <a:cs typeface="Calibri"/>
                <a:sym typeface="Calibri"/>
              </a:rPr>
              <a:t>Try to improve accuracy by removing </a:t>
            </a:r>
            <a:r>
              <a:rPr lang="en" sz="1400">
                <a:solidFill>
                  <a:srgbClr val="24292E"/>
                </a:solidFill>
                <a:latin typeface="Calibri"/>
                <a:ea typeface="Calibri"/>
                <a:cs typeface="Calibri"/>
                <a:sym typeface="Calibri"/>
              </a:rPr>
              <a:t>unnecessary features</a:t>
            </a:r>
            <a:endParaRPr sz="1800" dirty="0">
              <a:solidFill>
                <a:srgbClr val="24292E"/>
              </a:solidFill>
              <a:latin typeface="Calibri"/>
              <a:ea typeface="Calibri"/>
              <a:cs typeface="Calibri"/>
              <a:sym typeface="Calibri"/>
            </a:endParaRPr>
          </a:p>
          <a:p>
            <a:pPr marL="0" lvl="0" indent="0" algn="l" rtl="0">
              <a:spcBef>
                <a:spcPts val="0"/>
              </a:spcBef>
              <a:spcAft>
                <a:spcPts val="0"/>
              </a:spcAft>
              <a:buNone/>
            </a:pPr>
            <a:endParaRPr sz="1000" dirty="0">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313</Words>
  <Application>Microsoft Office PowerPoint</Application>
  <PresentationFormat>On-screen Show (16:9)</PresentationFormat>
  <Paragraphs>38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Roboto</vt:lpstr>
      <vt:lpstr>Arial</vt:lpstr>
      <vt:lpstr>Calibri</vt:lpstr>
      <vt:lpstr>Geometric</vt:lpstr>
      <vt:lpstr>Diabetic Retinopathy Detection</vt:lpstr>
      <vt:lpstr>Objectives:</vt:lpstr>
      <vt:lpstr>Work until now:</vt:lpstr>
      <vt:lpstr>PowerPoint Presentation</vt:lpstr>
      <vt:lpstr>VGG (First try) We tried retraining a standard model to understand how it works. Link We are encountering some error which we are trying to solve currently. Error: Failed to get device properties, error code: 30  </vt:lpstr>
      <vt:lpstr>References:  https://robopress.robotsandpencils.com/build-your-own-image-classifier-in-less-time-than-it-takes-to-bake-a-pizza-9a7b898264de https://www.kaggle.com/c/diabetic-retinopathy-detection/kernels  Work to be done :    After understanding the working of standard models, we will implement our model using different methods  Train the model using the available dataset which is split into Train and Validation Test the model on new images in Validation Try to improve accuracy by removing unnecessary features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Retinopathy Detection</dc:title>
  <cp:lastModifiedBy>tarun sai ganesh</cp:lastModifiedBy>
  <cp:revision>1</cp:revision>
  <dcterms:modified xsi:type="dcterms:W3CDTF">2019-02-19T04:04:50Z</dcterms:modified>
</cp:coreProperties>
</file>