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sldIdLst>
    <p:sldId id="256" r:id="rId3"/>
    <p:sldId id="298" r:id="rId4"/>
    <p:sldId id="299" r:id="rId5"/>
    <p:sldId id="273" r:id="rId6"/>
    <p:sldId id="265" r:id="rId7"/>
    <p:sldId id="300" r:id="rId8"/>
    <p:sldId id="257" r:id="rId9"/>
    <p:sldId id="261" r:id="rId10"/>
    <p:sldId id="260" r:id="rId11"/>
    <p:sldId id="262" r:id="rId12"/>
    <p:sldId id="263" r:id="rId13"/>
    <p:sldId id="264" r:id="rId14"/>
    <p:sldId id="258" r:id="rId15"/>
    <p:sldId id="259" r:id="rId16"/>
    <p:sldId id="266" r:id="rId17"/>
    <p:sldId id="267" r:id="rId18"/>
    <p:sldId id="268" r:id="rId19"/>
    <p:sldId id="287" r:id="rId20"/>
    <p:sldId id="288" r:id="rId21"/>
    <p:sldId id="296" r:id="rId22"/>
    <p:sldId id="289" r:id="rId23"/>
    <p:sldId id="276" r:id="rId24"/>
    <p:sldId id="290" r:id="rId25"/>
    <p:sldId id="292" r:id="rId26"/>
    <p:sldId id="293" r:id="rId27"/>
    <p:sldId id="294" r:id="rId28"/>
    <p:sldId id="29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" TargetMode="External"/><Relationship Id="rId1" Type="http://schemas.openxmlformats.org/officeDocument/2006/relationships/hyperlink" Target="https://attack.mitre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0F3B3-D441-4699-8194-28E51DA0ED5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1B1126-3C02-45C2-8BC8-073772A67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should be quick.</a:t>
          </a:r>
        </a:p>
      </dgm:t>
    </dgm:pt>
    <dgm:pt modelId="{7C1E5A37-8156-4A9D-8424-DE354C57A0F8}" type="parTrans" cxnId="{E413CDF4-6653-4BD9-97FB-007188E79CD0}">
      <dgm:prSet/>
      <dgm:spPr/>
      <dgm:t>
        <a:bodyPr/>
        <a:lstStyle/>
        <a:p>
          <a:endParaRPr lang="en-US"/>
        </a:p>
      </dgm:t>
    </dgm:pt>
    <dgm:pt modelId="{A1872EEF-295D-41A4-AD25-1993EB06EAA0}" type="sibTrans" cxnId="{E413CDF4-6653-4BD9-97FB-007188E79CD0}">
      <dgm:prSet/>
      <dgm:spPr/>
      <dgm:t>
        <a:bodyPr/>
        <a:lstStyle/>
        <a:p>
          <a:endParaRPr lang="en-US"/>
        </a:p>
      </dgm:t>
    </dgm:pt>
    <dgm:pt modelId="{4077972C-C635-4433-9152-4392E82E0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Frameworks to rely on testing.</a:t>
          </a:r>
        </a:p>
      </dgm:t>
    </dgm:pt>
    <dgm:pt modelId="{206AE9BF-AA65-4C3D-8760-1A0AE8A207AF}" type="parTrans" cxnId="{16F13A81-F686-431C-8A6F-869940D3BEA3}">
      <dgm:prSet/>
      <dgm:spPr/>
      <dgm:t>
        <a:bodyPr/>
        <a:lstStyle/>
        <a:p>
          <a:endParaRPr lang="en-US"/>
        </a:p>
      </dgm:t>
    </dgm:pt>
    <dgm:pt modelId="{3752327E-DFC9-4130-8808-E654ABC11344}" type="sibTrans" cxnId="{16F13A81-F686-431C-8A6F-869940D3BEA3}">
      <dgm:prSet/>
      <dgm:spPr/>
      <dgm:t>
        <a:bodyPr/>
        <a:lstStyle/>
        <a:p>
          <a:endParaRPr lang="en-US"/>
        </a:p>
      </dgm:t>
    </dgm:pt>
    <dgm:pt modelId="{939E19B7-960A-4474-A92C-766519B8C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Sharing and collab of results.</a:t>
          </a:r>
        </a:p>
      </dgm:t>
    </dgm:pt>
    <dgm:pt modelId="{9DA9FA73-3341-4CEA-87B9-F4384C59033D}" type="parTrans" cxnId="{CD065AF6-86F9-452E-BE1E-35C6AD9C221F}">
      <dgm:prSet/>
      <dgm:spPr/>
      <dgm:t>
        <a:bodyPr/>
        <a:lstStyle/>
        <a:p>
          <a:endParaRPr lang="en-US"/>
        </a:p>
      </dgm:t>
    </dgm:pt>
    <dgm:pt modelId="{57562065-D0A6-4860-AF5F-D4A5A4FD8AA9}" type="sibTrans" cxnId="{CD065AF6-86F9-452E-BE1E-35C6AD9C221F}">
      <dgm:prSet/>
      <dgm:spPr/>
      <dgm:t>
        <a:bodyPr/>
        <a:lstStyle/>
        <a:p>
          <a:endParaRPr lang="en-US"/>
        </a:p>
      </dgm:t>
    </dgm:pt>
    <dgm:pt modelId="{A27731FD-545F-4ED3-840B-333CE17AEA9F}" type="pres">
      <dgm:prSet presAssocID="{A3C0F3B3-D441-4699-8194-28E51DA0ED59}" presName="root" presStyleCnt="0">
        <dgm:presLayoutVars>
          <dgm:dir/>
          <dgm:resizeHandles val="exact"/>
        </dgm:presLayoutVars>
      </dgm:prSet>
      <dgm:spPr/>
    </dgm:pt>
    <dgm:pt modelId="{E762421B-391D-4F5A-928C-612635B5330A}" type="pres">
      <dgm:prSet presAssocID="{271B1126-3C02-45C2-8BC8-073772A6730C}" presName="compNode" presStyleCnt="0"/>
      <dgm:spPr/>
    </dgm:pt>
    <dgm:pt modelId="{44DFF598-1537-4878-BF27-C90FD63D8CBC}" type="pres">
      <dgm:prSet presAssocID="{271B1126-3C02-45C2-8BC8-073772A673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66% with solid fill"/>
        </a:ext>
      </dgm:extLst>
    </dgm:pt>
    <dgm:pt modelId="{2E586BD8-A650-42A7-82F5-85CE9F1E7F54}" type="pres">
      <dgm:prSet presAssocID="{271B1126-3C02-45C2-8BC8-073772A6730C}" presName="spaceRect" presStyleCnt="0"/>
      <dgm:spPr/>
    </dgm:pt>
    <dgm:pt modelId="{4B35E0AE-A72A-4D24-BCA2-D70C09DAC69D}" type="pres">
      <dgm:prSet presAssocID="{271B1126-3C02-45C2-8BC8-073772A6730C}" presName="textRect" presStyleLbl="revTx" presStyleIdx="0" presStyleCnt="3">
        <dgm:presLayoutVars>
          <dgm:chMax val="1"/>
          <dgm:chPref val="1"/>
        </dgm:presLayoutVars>
      </dgm:prSet>
      <dgm:spPr/>
    </dgm:pt>
    <dgm:pt modelId="{5F1FB1C6-6EFB-481A-863C-C3FB358242DB}" type="pres">
      <dgm:prSet presAssocID="{A1872EEF-295D-41A4-AD25-1993EB06EAA0}" presName="sibTrans" presStyleCnt="0"/>
      <dgm:spPr/>
    </dgm:pt>
    <dgm:pt modelId="{065E321C-ED08-4DC3-96A3-06E38324659B}" type="pres">
      <dgm:prSet presAssocID="{4077972C-C635-4433-9152-4392E82E0915}" presName="compNode" presStyleCnt="0"/>
      <dgm:spPr/>
    </dgm:pt>
    <dgm:pt modelId="{4E0451A2-67D8-4317-B26F-EA686F0E1F62}" type="pres">
      <dgm:prSet presAssocID="{4077972C-C635-4433-9152-4392E82E0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 with solid fill"/>
        </a:ext>
      </dgm:extLst>
    </dgm:pt>
    <dgm:pt modelId="{5C70E43E-1256-4A9A-9330-A9ED49CB0506}" type="pres">
      <dgm:prSet presAssocID="{4077972C-C635-4433-9152-4392E82E0915}" presName="spaceRect" presStyleCnt="0"/>
      <dgm:spPr/>
    </dgm:pt>
    <dgm:pt modelId="{A9F2DAA9-07ED-431E-A3E1-2EE279A361F0}" type="pres">
      <dgm:prSet presAssocID="{4077972C-C635-4433-9152-4392E82E0915}" presName="textRect" presStyleLbl="revTx" presStyleIdx="1" presStyleCnt="3">
        <dgm:presLayoutVars>
          <dgm:chMax val="1"/>
          <dgm:chPref val="1"/>
        </dgm:presLayoutVars>
      </dgm:prSet>
      <dgm:spPr/>
    </dgm:pt>
    <dgm:pt modelId="{ED459587-80EB-478B-A849-9E28702722D2}" type="pres">
      <dgm:prSet presAssocID="{3752327E-DFC9-4130-8808-E654ABC11344}" presName="sibTrans" presStyleCnt="0"/>
      <dgm:spPr/>
    </dgm:pt>
    <dgm:pt modelId="{00DFD9C1-988F-44C3-BAA3-8F8F253D720B}" type="pres">
      <dgm:prSet presAssocID="{939E19B7-960A-4474-A92C-766519B8C897}" presName="compNode" presStyleCnt="0"/>
      <dgm:spPr/>
    </dgm:pt>
    <dgm:pt modelId="{E752E9CE-4D58-4F06-8530-F489A59ECC4D}" type="pres">
      <dgm:prSet presAssocID="{939E19B7-960A-4474-A92C-766519B8C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E9BF73B2-01EA-46F5-9D3D-81D9AE1DA601}" type="pres">
      <dgm:prSet presAssocID="{939E19B7-960A-4474-A92C-766519B8C897}" presName="spaceRect" presStyleCnt="0"/>
      <dgm:spPr/>
    </dgm:pt>
    <dgm:pt modelId="{EFE92BFF-BEB8-4D10-AA79-E1CFB39F389D}" type="pres">
      <dgm:prSet presAssocID="{939E19B7-960A-4474-A92C-766519B8C8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B63E37-46A0-4891-9B95-FF6CAB568CDF}" type="presOf" srcId="{939E19B7-960A-4474-A92C-766519B8C897}" destId="{EFE92BFF-BEB8-4D10-AA79-E1CFB39F389D}" srcOrd="0" destOrd="0" presId="urn:microsoft.com/office/officeart/2018/2/layout/IconLabelList"/>
    <dgm:cxn modelId="{16F13A81-F686-431C-8A6F-869940D3BEA3}" srcId="{A3C0F3B3-D441-4699-8194-28E51DA0ED59}" destId="{4077972C-C635-4433-9152-4392E82E0915}" srcOrd="1" destOrd="0" parTransId="{206AE9BF-AA65-4C3D-8760-1A0AE8A207AF}" sibTransId="{3752327E-DFC9-4130-8808-E654ABC11344}"/>
    <dgm:cxn modelId="{AB471CB7-1DF3-4AE8-A219-AD771E69BB93}" type="presOf" srcId="{271B1126-3C02-45C2-8BC8-073772A6730C}" destId="{4B35E0AE-A72A-4D24-BCA2-D70C09DAC69D}" srcOrd="0" destOrd="0" presId="urn:microsoft.com/office/officeart/2018/2/layout/IconLabelList"/>
    <dgm:cxn modelId="{E413CDF4-6653-4BD9-97FB-007188E79CD0}" srcId="{A3C0F3B3-D441-4699-8194-28E51DA0ED59}" destId="{271B1126-3C02-45C2-8BC8-073772A6730C}" srcOrd="0" destOrd="0" parTransId="{7C1E5A37-8156-4A9D-8424-DE354C57A0F8}" sibTransId="{A1872EEF-295D-41A4-AD25-1993EB06EAA0}"/>
    <dgm:cxn modelId="{CD065AF6-86F9-452E-BE1E-35C6AD9C221F}" srcId="{A3C0F3B3-D441-4699-8194-28E51DA0ED59}" destId="{939E19B7-960A-4474-A92C-766519B8C897}" srcOrd="2" destOrd="0" parTransId="{9DA9FA73-3341-4CEA-87B9-F4384C59033D}" sibTransId="{57562065-D0A6-4860-AF5F-D4A5A4FD8AA9}"/>
    <dgm:cxn modelId="{A4DC4AF7-D083-4B42-9282-1B2182392F37}" type="presOf" srcId="{A3C0F3B3-D441-4699-8194-28E51DA0ED59}" destId="{A27731FD-545F-4ED3-840B-333CE17AEA9F}" srcOrd="0" destOrd="0" presId="urn:microsoft.com/office/officeart/2018/2/layout/IconLabelList"/>
    <dgm:cxn modelId="{53CB3AFB-53F6-4802-8176-7EA87F9601C8}" type="presOf" srcId="{4077972C-C635-4433-9152-4392E82E0915}" destId="{A9F2DAA9-07ED-431E-A3E1-2EE279A361F0}" srcOrd="0" destOrd="0" presId="urn:microsoft.com/office/officeart/2018/2/layout/IconLabelList"/>
    <dgm:cxn modelId="{C6FADEC5-C44E-43C8-B765-46C93B76E8B9}" type="presParOf" srcId="{A27731FD-545F-4ED3-840B-333CE17AEA9F}" destId="{E762421B-391D-4F5A-928C-612635B5330A}" srcOrd="0" destOrd="0" presId="urn:microsoft.com/office/officeart/2018/2/layout/IconLabelList"/>
    <dgm:cxn modelId="{3316DB39-5A60-4E6C-BE1D-6E7B8F681D41}" type="presParOf" srcId="{E762421B-391D-4F5A-928C-612635B5330A}" destId="{44DFF598-1537-4878-BF27-C90FD63D8CBC}" srcOrd="0" destOrd="0" presId="urn:microsoft.com/office/officeart/2018/2/layout/IconLabelList"/>
    <dgm:cxn modelId="{6249CD89-605F-4D35-8B11-813A94DB8583}" type="presParOf" srcId="{E762421B-391D-4F5A-928C-612635B5330A}" destId="{2E586BD8-A650-42A7-82F5-85CE9F1E7F54}" srcOrd="1" destOrd="0" presId="urn:microsoft.com/office/officeart/2018/2/layout/IconLabelList"/>
    <dgm:cxn modelId="{72070F9D-4B7D-4819-9EC6-22913A486862}" type="presParOf" srcId="{E762421B-391D-4F5A-928C-612635B5330A}" destId="{4B35E0AE-A72A-4D24-BCA2-D70C09DAC69D}" srcOrd="2" destOrd="0" presId="urn:microsoft.com/office/officeart/2018/2/layout/IconLabelList"/>
    <dgm:cxn modelId="{65EF2F7F-FFA9-4C22-B3BD-C60A54D5CD10}" type="presParOf" srcId="{A27731FD-545F-4ED3-840B-333CE17AEA9F}" destId="{5F1FB1C6-6EFB-481A-863C-C3FB358242DB}" srcOrd="1" destOrd="0" presId="urn:microsoft.com/office/officeart/2018/2/layout/IconLabelList"/>
    <dgm:cxn modelId="{05197912-0B64-4CB4-8E9B-CC6AA6D3713D}" type="presParOf" srcId="{A27731FD-545F-4ED3-840B-333CE17AEA9F}" destId="{065E321C-ED08-4DC3-96A3-06E38324659B}" srcOrd="2" destOrd="0" presId="urn:microsoft.com/office/officeart/2018/2/layout/IconLabelList"/>
    <dgm:cxn modelId="{90847B31-2BAF-49A1-AAD1-D2D32E3A6A71}" type="presParOf" srcId="{065E321C-ED08-4DC3-96A3-06E38324659B}" destId="{4E0451A2-67D8-4317-B26F-EA686F0E1F62}" srcOrd="0" destOrd="0" presId="urn:microsoft.com/office/officeart/2018/2/layout/IconLabelList"/>
    <dgm:cxn modelId="{626D797E-66ED-4616-8CD0-52ED09F41592}" type="presParOf" srcId="{065E321C-ED08-4DC3-96A3-06E38324659B}" destId="{5C70E43E-1256-4A9A-9330-A9ED49CB0506}" srcOrd="1" destOrd="0" presId="urn:microsoft.com/office/officeart/2018/2/layout/IconLabelList"/>
    <dgm:cxn modelId="{35ADEB12-A0E2-482D-8927-CDA8F75B1101}" type="presParOf" srcId="{065E321C-ED08-4DC3-96A3-06E38324659B}" destId="{A9F2DAA9-07ED-431E-A3E1-2EE279A361F0}" srcOrd="2" destOrd="0" presId="urn:microsoft.com/office/officeart/2018/2/layout/IconLabelList"/>
    <dgm:cxn modelId="{740CE92D-A7EB-4229-88A5-90959A773B26}" type="presParOf" srcId="{A27731FD-545F-4ED3-840B-333CE17AEA9F}" destId="{ED459587-80EB-478B-A849-9E28702722D2}" srcOrd="3" destOrd="0" presId="urn:microsoft.com/office/officeart/2018/2/layout/IconLabelList"/>
    <dgm:cxn modelId="{F1C0A3A2-2227-4459-A6CD-BD8CBFF7242A}" type="presParOf" srcId="{A27731FD-545F-4ED3-840B-333CE17AEA9F}" destId="{00DFD9C1-988F-44C3-BAA3-8F8F253D720B}" srcOrd="4" destOrd="0" presId="urn:microsoft.com/office/officeart/2018/2/layout/IconLabelList"/>
    <dgm:cxn modelId="{2F4696D2-15AF-40D4-BC1D-D339F2AB4BF1}" type="presParOf" srcId="{00DFD9C1-988F-44C3-BAA3-8F8F253D720B}" destId="{E752E9CE-4D58-4F06-8530-F489A59ECC4D}" srcOrd="0" destOrd="0" presId="urn:microsoft.com/office/officeart/2018/2/layout/IconLabelList"/>
    <dgm:cxn modelId="{8453A07D-1E3D-4318-9E40-37AC9829729F}" type="presParOf" srcId="{00DFD9C1-988F-44C3-BAA3-8F8F253D720B}" destId="{E9BF73B2-01EA-46F5-9D3D-81D9AE1DA601}" srcOrd="1" destOrd="0" presId="urn:microsoft.com/office/officeart/2018/2/layout/IconLabelList"/>
    <dgm:cxn modelId="{1B0EBC7B-EADB-4792-90CF-57700933C5EC}" type="presParOf" srcId="{00DFD9C1-988F-44C3-BAA3-8F8F253D720B}" destId="{EFE92BFF-BEB8-4D10-AA79-E1CFB39F38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FF9A1-CAA7-46AB-960C-EE3F2BDFE98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DFD840-7E30-4790-8E03-26B9A89069F6}">
      <dgm:prSet/>
      <dgm:spPr/>
      <dgm:t>
        <a:bodyPr/>
        <a:lstStyle/>
        <a:p>
          <a:r>
            <a:rPr lang="en-US"/>
            <a:t>The Mitre Corporation (stylized as The MITRE Corporation and MITRE) is an American not-for-profit organization.</a:t>
          </a:r>
        </a:p>
      </dgm:t>
    </dgm:pt>
    <dgm:pt modelId="{586C84CF-31EF-47A6-A883-4DEBB272C70E}" type="parTrans" cxnId="{1DE85597-EC3D-4CAA-9FB7-C5F615A029BC}">
      <dgm:prSet/>
      <dgm:spPr/>
      <dgm:t>
        <a:bodyPr/>
        <a:lstStyle/>
        <a:p>
          <a:endParaRPr lang="en-US"/>
        </a:p>
      </dgm:t>
    </dgm:pt>
    <dgm:pt modelId="{C53417F5-C980-4A9F-8C26-D9FA4643E266}" type="sibTrans" cxnId="{1DE85597-EC3D-4CAA-9FB7-C5F615A029BC}">
      <dgm:prSet/>
      <dgm:spPr/>
      <dgm:t>
        <a:bodyPr/>
        <a:lstStyle/>
        <a:p>
          <a:endParaRPr lang="en-US"/>
        </a:p>
      </dgm:t>
    </dgm:pt>
    <dgm:pt modelId="{DCF28F49-A3B2-45F5-B81C-FABCAECC8FA1}">
      <dgm:prSet/>
      <dgm:spPr/>
      <dgm:t>
        <a:bodyPr/>
        <a:lstStyle/>
        <a:p>
          <a:r>
            <a:rPr lang="en-IN" b="1"/>
            <a:t>Released two of the greatest and most used things by Cybersecurity Professionals.</a:t>
          </a:r>
          <a:endParaRPr lang="en-US"/>
        </a:p>
      </dgm:t>
    </dgm:pt>
    <dgm:pt modelId="{2373AF65-B660-4D00-9A17-6F8A4DE7421E}" type="parTrans" cxnId="{36537901-104C-499C-B2EA-A27EE5F523A0}">
      <dgm:prSet/>
      <dgm:spPr/>
      <dgm:t>
        <a:bodyPr/>
        <a:lstStyle/>
        <a:p>
          <a:endParaRPr lang="en-US"/>
        </a:p>
      </dgm:t>
    </dgm:pt>
    <dgm:pt modelId="{6C7E3B14-BF00-4EF8-B59E-DDA8C8E858E8}" type="sibTrans" cxnId="{36537901-104C-499C-B2EA-A27EE5F523A0}">
      <dgm:prSet/>
      <dgm:spPr/>
      <dgm:t>
        <a:bodyPr/>
        <a:lstStyle/>
        <a:p>
          <a:endParaRPr lang="en-US"/>
        </a:p>
      </dgm:t>
    </dgm:pt>
    <dgm:pt modelId="{B335F53A-8A4C-4C3D-ADD3-D412596D7040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1"/>
            </a:rPr>
            <a:t>ATT&amp;CK</a:t>
          </a:r>
          <a:r>
            <a:rPr lang="en-IN"/>
            <a:t> – </a:t>
          </a:r>
          <a:r>
            <a:rPr lang="en-IN" b="1"/>
            <a:t>A</a:t>
          </a:r>
          <a:r>
            <a:rPr lang="en-IN"/>
            <a:t>dversary </a:t>
          </a:r>
          <a:r>
            <a:rPr lang="en-IN" b="1"/>
            <a:t>T</a:t>
          </a:r>
          <a:r>
            <a:rPr lang="en-IN"/>
            <a:t>actics </a:t>
          </a:r>
          <a:r>
            <a:rPr lang="en-IN" b="1"/>
            <a:t>T</a:t>
          </a:r>
          <a:r>
            <a:rPr lang="en-IN"/>
            <a:t>echniques </a:t>
          </a:r>
          <a:r>
            <a:rPr lang="en-IN" b="1"/>
            <a:t>&amp;</a:t>
          </a:r>
          <a:r>
            <a:rPr lang="en-IN"/>
            <a:t>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K</a:t>
          </a:r>
          <a:r>
            <a:rPr lang="en-IN"/>
            <a:t>nowledge.</a:t>
          </a:r>
          <a:endParaRPr lang="en-US"/>
        </a:p>
      </dgm:t>
    </dgm:pt>
    <dgm:pt modelId="{65122C5B-0FCA-4E53-97EC-BE827DFE9777}" type="parTrans" cxnId="{FAD266BC-5DA0-4FCD-AAF2-4E3330527225}">
      <dgm:prSet/>
      <dgm:spPr/>
      <dgm:t>
        <a:bodyPr/>
        <a:lstStyle/>
        <a:p>
          <a:endParaRPr lang="en-US"/>
        </a:p>
      </dgm:t>
    </dgm:pt>
    <dgm:pt modelId="{1727AF01-E3A1-460D-A900-B03C8DE9D23B}" type="sibTrans" cxnId="{FAD266BC-5DA0-4FCD-AAF2-4E3330527225}">
      <dgm:prSet/>
      <dgm:spPr/>
      <dgm:t>
        <a:bodyPr/>
        <a:lstStyle/>
        <a:p>
          <a:endParaRPr lang="en-US"/>
        </a:p>
      </dgm:t>
    </dgm:pt>
    <dgm:pt modelId="{16B189D9-A8BD-4CC9-81A8-22BA33B4BBFF}">
      <dgm:prSet/>
      <dgm:spPr/>
      <dgm:t>
        <a:bodyPr/>
        <a:lstStyle/>
        <a:p>
          <a:r>
            <a:rPr lang="en-IN" b="1">
              <a:hlinkClick xmlns:r="http://schemas.openxmlformats.org/officeDocument/2006/relationships" r:id="rId2"/>
            </a:rPr>
            <a:t>CVE</a:t>
          </a:r>
          <a:r>
            <a:rPr lang="en-IN"/>
            <a:t> – </a:t>
          </a:r>
          <a:r>
            <a:rPr lang="en-IN" b="1"/>
            <a:t>C</a:t>
          </a:r>
          <a:r>
            <a:rPr lang="en-IN"/>
            <a:t>ommon </a:t>
          </a:r>
          <a:r>
            <a:rPr lang="en-IN" b="1"/>
            <a:t>V</a:t>
          </a:r>
          <a:r>
            <a:rPr lang="en-IN"/>
            <a:t>ulnerabilities and </a:t>
          </a:r>
          <a:r>
            <a:rPr lang="en-IN" b="1"/>
            <a:t>E</a:t>
          </a:r>
          <a:r>
            <a:rPr lang="en-IN"/>
            <a:t>xposures.</a:t>
          </a:r>
          <a:endParaRPr lang="en-US"/>
        </a:p>
      </dgm:t>
    </dgm:pt>
    <dgm:pt modelId="{78A2B785-AFF0-4400-B557-1800F97F1A42}" type="parTrans" cxnId="{FF377730-6291-4940-B41D-C7D99D28EC59}">
      <dgm:prSet/>
      <dgm:spPr/>
      <dgm:t>
        <a:bodyPr/>
        <a:lstStyle/>
        <a:p>
          <a:endParaRPr lang="en-US"/>
        </a:p>
      </dgm:t>
    </dgm:pt>
    <dgm:pt modelId="{F2D76BE8-50BC-4956-BC2E-C60EFA10C288}" type="sibTrans" cxnId="{FF377730-6291-4940-B41D-C7D99D28EC59}">
      <dgm:prSet/>
      <dgm:spPr/>
      <dgm:t>
        <a:bodyPr/>
        <a:lstStyle/>
        <a:p>
          <a:endParaRPr lang="en-US"/>
        </a:p>
      </dgm:t>
    </dgm:pt>
    <dgm:pt modelId="{4162AB32-8DBA-4DD3-B4CB-444B451BC518}" type="pres">
      <dgm:prSet presAssocID="{4F8FF9A1-CAA7-46AB-960C-EE3F2BDFE980}" presName="Name0" presStyleCnt="0">
        <dgm:presLayoutVars>
          <dgm:dir/>
          <dgm:animLvl val="lvl"/>
          <dgm:resizeHandles val="exact"/>
        </dgm:presLayoutVars>
      </dgm:prSet>
      <dgm:spPr/>
    </dgm:pt>
    <dgm:pt modelId="{D05C1A57-91CF-44AA-B190-8B00DF88D6AB}" type="pres">
      <dgm:prSet presAssocID="{DCF28F49-A3B2-45F5-B81C-FABCAECC8FA1}" presName="boxAndChildren" presStyleCnt="0"/>
      <dgm:spPr/>
    </dgm:pt>
    <dgm:pt modelId="{BB2CD11A-AB5E-4D7C-B724-8D78F9B324B7}" type="pres">
      <dgm:prSet presAssocID="{DCF28F49-A3B2-45F5-B81C-FABCAECC8FA1}" presName="parentTextBox" presStyleLbl="node1" presStyleIdx="0" presStyleCnt="2"/>
      <dgm:spPr/>
    </dgm:pt>
    <dgm:pt modelId="{95A6083A-2EE8-4857-9736-017F361A6B52}" type="pres">
      <dgm:prSet presAssocID="{DCF28F49-A3B2-45F5-B81C-FABCAECC8FA1}" presName="entireBox" presStyleLbl="node1" presStyleIdx="0" presStyleCnt="2"/>
      <dgm:spPr/>
    </dgm:pt>
    <dgm:pt modelId="{50128705-646A-4263-B6F9-B4C8988D6D3A}" type="pres">
      <dgm:prSet presAssocID="{DCF28F49-A3B2-45F5-B81C-FABCAECC8FA1}" presName="descendantBox" presStyleCnt="0"/>
      <dgm:spPr/>
    </dgm:pt>
    <dgm:pt modelId="{C6658096-0DC8-43D2-9F16-F5AF525ACC16}" type="pres">
      <dgm:prSet presAssocID="{B335F53A-8A4C-4C3D-ADD3-D412596D7040}" presName="childTextBox" presStyleLbl="fgAccFollowNode1" presStyleIdx="0" presStyleCnt="2">
        <dgm:presLayoutVars>
          <dgm:bulletEnabled val="1"/>
        </dgm:presLayoutVars>
      </dgm:prSet>
      <dgm:spPr/>
    </dgm:pt>
    <dgm:pt modelId="{438D1FDC-3D04-472C-9CD6-2BAF47DD2D7D}" type="pres">
      <dgm:prSet presAssocID="{16B189D9-A8BD-4CC9-81A8-22BA33B4BBFF}" presName="childTextBox" presStyleLbl="fgAccFollowNode1" presStyleIdx="1" presStyleCnt="2">
        <dgm:presLayoutVars>
          <dgm:bulletEnabled val="1"/>
        </dgm:presLayoutVars>
      </dgm:prSet>
      <dgm:spPr/>
    </dgm:pt>
    <dgm:pt modelId="{87C8DC09-5DE0-4638-B413-DCF35CF98352}" type="pres">
      <dgm:prSet presAssocID="{C53417F5-C980-4A9F-8C26-D9FA4643E266}" presName="sp" presStyleCnt="0"/>
      <dgm:spPr/>
    </dgm:pt>
    <dgm:pt modelId="{0763C7B1-431E-44FB-B559-66F9B3542CF1}" type="pres">
      <dgm:prSet presAssocID="{F5DFD840-7E30-4790-8E03-26B9A89069F6}" presName="arrowAndChildren" presStyleCnt="0"/>
      <dgm:spPr/>
    </dgm:pt>
    <dgm:pt modelId="{FC7FB7F1-8154-4053-A59A-C702EC4A510B}" type="pres">
      <dgm:prSet presAssocID="{F5DFD840-7E30-4790-8E03-26B9A89069F6}" presName="parentTextArrow" presStyleLbl="node1" presStyleIdx="1" presStyleCnt="2"/>
      <dgm:spPr/>
    </dgm:pt>
  </dgm:ptLst>
  <dgm:cxnLst>
    <dgm:cxn modelId="{36537901-104C-499C-B2EA-A27EE5F523A0}" srcId="{4F8FF9A1-CAA7-46AB-960C-EE3F2BDFE980}" destId="{DCF28F49-A3B2-45F5-B81C-FABCAECC8FA1}" srcOrd="1" destOrd="0" parTransId="{2373AF65-B660-4D00-9A17-6F8A4DE7421E}" sibTransId="{6C7E3B14-BF00-4EF8-B59E-DDA8C8E858E8}"/>
    <dgm:cxn modelId="{82824704-0265-4282-95B6-C656C6786E7C}" type="presOf" srcId="{DCF28F49-A3B2-45F5-B81C-FABCAECC8FA1}" destId="{BB2CD11A-AB5E-4D7C-B724-8D78F9B324B7}" srcOrd="0" destOrd="0" presId="urn:microsoft.com/office/officeart/2005/8/layout/process4"/>
    <dgm:cxn modelId="{D00EFC14-31AE-4995-B6B5-9B7E03032796}" type="presOf" srcId="{DCF28F49-A3B2-45F5-B81C-FABCAECC8FA1}" destId="{95A6083A-2EE8-4857-9736-017F361A6B52}" srcOrd="1" destOrd="0" presId="urn:microsoft.com/office/officeart/2005/8/layout/process4"/>
    <dgm:cxn modelId="{FF377730-6291-4940-B41D-C7D99D28EC59}" srcId="{DCF28F49-A3B2-45F5-B81C-FABCAECC8FA1}" destId="{16B189D9-A8BD-4CC9-81A8-22BA33B4BBFF}" srcOrd="1" destOrd="0" parTransId="{78A2B785-AFF0-4400-B557-1800F97F1A42}" sibTransId="{F2D76BE8-50BC-4956-BC2E-C60EFA10C288}"/>
    <dgm:cxn modelId="{5E7B1045-6F97-40AC-942D-AEE8061E33B2}" type="presOf" srcId="{4F8FF9A1-CAA7-46AB-960C-EE3F2BDFE980}" destId="{4162AB32-8DBA-4DD3-B4CB-444B451BC518}" srcOrd="0" destOrd="0" presId="urn:microsoft.com/office/officeart/2005/8/layout/process4"/>
    <dgm:cxn modelId="{79C40A4E-79D0-4B7C-B29A-96733E2607FB}" type="presOf" srcId="{16B189D9-A8BD-4CC9-81A8-22BA33B4BBFF}" destId="{438D1FDC-3D04-472C-9CD6-2BAF47DD2D7D}" srcOrd="0" destOrd="0" presId="urn:microsoft.com/office/officeart/2005/8/layout/process4"/>
    <dgm:cxn modelId="{506EE77C-6ADE-4732-9BD6-7C1351A9679E}" type="presOf" srcId="{B335F53A-8A4C-4C3D-ADD3-D412596D7040}" destId="{C6658096-0DC8-43D2-9F16-F5AF525ACC16}" srcOrd="0" destOrd="0" presId="urn:microsoft.com/office/officeart/2005/8/layout/process4"/>
    <dgm:cxn modelId="{1DE85597-EC3D-4CAA-9FB7-C5F615A029BC}" srcId="{4F8FF9A1-CAA7-46AB-960C-EE3F2BDFE980}" destId="{F5DFD840-7E30-4790-8E03-26B9A89069F6}" srcOrd="0" destOrd="0" parTransId="{586C84CF-31EF-47A6-A883-4DEBB272C70E}" sibTransId="{C53417F5-C980-4A9F-8C26-D9FA4643E266}"/>
    <dgm:cxn modelId="{FAD266BC-5DA0-4FCD-AAF2-4E3330527225}" srcId="{DCF28F49-A3B2-45F5-B81C-FABCAECC8FA1}" destId="{B335F53A-8A4C-4C3D-ADD3-D412596D7040}" srcOrd="0" destOrd="0" parTransId="{65122C5B-0FCA-4E53-97EC-BE827DFE9777}" sibTransId="{1727AF01-E3A1-460D-A900-B03C8DE9D23B}"/>
    <dgm:cxn modelId="{5F660BF0-92C2-4811-A321-0F2290D1A3F2}" type="presOf" srcId="{F5DFD840-7E30-4790-8E03-26B9A89069F6}" destId="{FC7FB7F1-8154-4053-A59A-C702EC4A510B}" srcOrd="0" destOrd="0" presId="urn:microsoft.com/office/officeart/2005/8/layout/process4"/>
    <dgm:cxn modelId="{47FD2852-168D-44AA-B599-D9C4F57E88B0}" type="presParOf" srcId="{4162AB32-8DBA-4DD3-B4CB-444B451BC518}" destId="{D05C1A57-91CF-44AA-B190-8B00DF88D6AB}" srcOrd="0" destOrd="0" presId="urn:microsoft.com/office/officeart/2005/8/layout/process4"/>
    <dgm:cxn modelId="{685DE745-7ECE-4699-9E3C-31010B02DAE5}" type="presParOf" srcId="{D05C1A57-91CF-44AA-B190-8B00DF88D6AB}" destId="{BB2CD11A-AB5E-4D7C-B724-8D78F9B324B7}" srcOrd="0" destOrd="0" presId="urn:microsoft.com/office/officeart/2005/8/layout/process4"/>
    <dgm:cxn modelId="{3A0CC137-DEA5-428B-998E-67B67C26BF70}" type="presParOf" srcId="{D05C1A57-91CF-44AA-B190-8B00DF88D6AB}" destId="{95A6083A-2EE8-4857-9736-017F361A6B52}" srcOrd="1" destOrd="0" presId="urn:microsoft.com/office/officeart/2005/8/layout/process4"/>
    <dgm:cxn modelId="{DA9DC04A-47E4-486D-A160-7E70281DA80F}" type="presParOf" srcId="{D05C1A57-91CF-44AA-B190-8B00DF88D6AB}" destId="{50128705-646A-4263-B6F9-B4C8988D6D3A}" srcOrd="2" destOrd="0" presId="urn:microsoft.com/office/officeart/2005/8/layout/process4"/>
    <dgm:cxn modelId="{2BD2B97C-9ADD-498C-BD26-1230CE81424F}" type="presParOf" srcId="{50128705-646A-4263-B6F9-B4C8988D6D3A}" destId="{C6658096-0DC8-43D2-9F16-F5AF525ACC16}" srcOrd="0" destOrd="0" presId="urn:microsoft.com/office/officeart/2005/8/layout/process4"/>
    <dgm:cxn modelId="{6933C1F0-CB11-4192-99E1-71000CAAA5C7}" type="presParOf" srcId="{50128705-646A-4263-B6F9-B4C8988D6D3A}" destId="{438D1FDC-3D04-472C-9CD6-2BAF47DD2D7D}" srcOrd="1" destOrd="0" presId="urn:microsoft.com/office/officeart/2005/8/layout/process4"/>
    <dgm:cxn modelId="{D0EEF34C-FA76-4925-AC3A-F885D2815843}" type="presParOf" srcId="{4162AB32-8DBA-4DD3-B4CB-444B451BC518}" destId="{87C8DC09-5DE0-4638-B413-DCF35CF98352}" srcOrd="1" destOrd="0" presId="urn:microsoft.com/office/officeart/2005/8/layout/process4"/>
    <dgm:cxn modelId="{902B11AF-9CFC-4AA8-B090-3B71006FE1AC}" type="presParOf" srcId="{4162AB32-8DBA-4DD3-B4CB-444B451BC518}" destId="{0763C7B1-431E-44FB-B559-66F9B3542CF1}" srcOrd="2" destOrd="0" presId="urn:microsoft.com/office/officeart/2005/8/layout/process4"/>
    <dgm:cxn modelId="{CA677583-1CCF-4955-8670-21B59824602F}" type="presParOf" srcId="{0763C7B1-431E-44FB-B559-66F9B3542CF1}" destId="{FC7FB7F1-8154-4053-A59A-C702EC4A51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0E56C-4CE8-44D8-B546-05CAF1F853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CB9FA9-1AC1-4087-9903-71599CDBE7F0}">
      <dgm:prSet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TTP</a:t>
          </a:r>
          <a:r>
            <a:rPr lang="en-IN" dirty="0"/>
            <a:t> –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actics, </a:t>
          </a:r>
          <a:r>
            <a:rPr lang="en-IN" b="1" dirty="0">
              <a:solidFill>
                <a:srgbClr val="FF0000"/>
              </a:solidFill>
            </a:rPr>
            <a:t>T</a:t>
          </a:r>
          <a:r>
            <a:rPr lang="en-IN" dirty="0"/>
            <a:t>echniques and </a:t>
          </a:r>
          <a:r>
            <a:rPr lang="en-IN" b="1" dirty="0">
              <a:solidFill>
                <a:srgbClr val="FF0000"/>
              </a:solidFill>
            </a:rPr>
            <a:t>P</a:t>
          </a:r>
          <a:r>
            <a:rPr lang="en-IN" dirty="0"/>
            <a:t>rocedures</a:t>
          </a:r>
          <a:endParaRPr lang="en-US" dirty="0"/>
        </a:p>
      </dgm:t>
    </dgm:pt>
    <dgm:pt modelId="{0B8B796B-A1F6-4B4E-8421-1940C957A238}" type="parTrans" cxnId="{8AD5E074-E2FC-46D3-86B2-35CD569D032C}">
      <dgm:prSet/>
      <dgm:spPr/>
      <dgm:t>
        <a:bodyPr/>
        <a:lstStyle/>
        <a:p>
          <a:endParaRPr lang="en-US"/>
        </a:p>
      </dgm:t>
    </dgm:pt>
    <dgm:pt modelId="{A10E9D37-07F5-410D-94F8-9C7296AC7600}" type="sibTrans" cxnId="{8AD5E074-E2FC-46D3-86B2-35CD569D032C}">
      <dgm:prSet/>
      <dgm:spPr/>
      <dgm:t>
        <a:bodyPr/>
        <a:lstStyle/>
        <a:p>
          <a:endParaRPr lang="en-US"/>
        </a:p>
      </dgm:t>
    </dgm:pt>
    <dgm:pt modelId="{BA50EB51-05C2-469C-BBFB-EF8C67044214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actics represent the technical goals of an adversary.</a:t>
          </a:r>
        </a:p>
      </dgm:t>
    </dgm:pt>
    <dgm:pt modelId="{B0225012-7CD3-4959-9189-7D603EE98CEC}" type="parTrans" cxnId="{B2345F0E-CDD3-4DA5-AF86-1BEE1E446DD0}">
      <dgm:prSet/>
      <dgm:spPr/>
      <dgm:t>
        <a:bodyPr/>
        <a:lstStyle/>
        <a:p>
          <a:endParaRPr lang="en-US"/>
        </a:p>
      </dgm:t>
    </dgm:pt>
    <dgm:pt modelId="{83A38770-D135-4D61-A861-17D3623AA92F}" type="sibTrans" cxnId="{B2345F0E-CDD3-4DA5-AF86-1BEE1E446DD0}">
      <dgm:prSet/>
      <dgm:spPr/>
      <dgm:t>
        <a:bodyPr/>
        <a:lstStyle/>
        <a:p>
          <a:endParaRPr lang="en-US"/>
        </a:p>
      </dgm:t>
    </dgm:pt>
    <dgm:pt modelId="{E941402B-EE95-4549-AE1E-E72A48A368C5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T</a:t>
          </a:r>
          <a:r>
            <a:rPr lang="en-US" dirty="0"/>
            <a:t>echniques represent “how” an adversary achieves a tactical goal by performing an action.</a:t>
          </a:r>
        </a:p>
      </dgm:t>
    </dgm:pt>
    <dgm:pt modelId="{D704477F-14E1-4715-BEC3-B2FCA680A374}" type="parTrans" cxnId="{1D3351B9-AA0C-4A55-942D-E05E8F14A7A6}">
      <dgm:prSet/>
      <dgm:spPr/>
      <dgm:t>
        <a:bodyPr/>
        <a:lstStyle/>
        <a:p>
          <a:endParaRPr lang="en-US"/>
        </a:p>
      </dgm:t>
    </dgm:pt>
    <dgm:pt modelId="{C4F293B8-0306-4D19-BA9D-56660BFD61B5}" type="sibTrans" cxnId="{1D3351B9-AA0C-4A55-942D-E05E8F14A7A6}">
      <dgm:prSet/>
      <dgm:spPr/>
      <dgm:t>
        <a:bodyPr/>
        <a:lstStyle/>
        <a:p>
          <a:endParaRPr lang="en-US"/>
        </a:p>
      </dgm:t>
    </dgm:pt>
    <dgm:pt modelId="{A6D03A3D-DF81-443C-9CDF-031A491D920B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</a:t>
          </a:r>
          <a:r>
            <a:rPr lang="en-US" dirty="0"/>
            <a:t>rocedures are the specific implementations that adversaries use for techniques or sub techniques.</a:t>
          </a:r>
        </a:p>
      </dgm:t>
    </dgm:pt>
    <dgm:pt modelId="{FBC0B205-99B8-40A1-8008-C42F08860738}" type="parTrans" cxnId="{7048071B-24DC-414E-BC75-CDB1DB45A3F6}">
      <dgm:prSet/>
      <dgm:spPr/>
      <dgm:t>
        <a:bodyPr/>
        <a:lstStyle/>
        <a:p>
          <a:endParaRPr lang="en-US"/>
        </a:p>
      </dgm:t>
    </dgm:pt>
    <dgm:pt modelId="{58C2C930-9F86-45F1-9D43-A4AD72892BF0}" type="sibTrans" cxnId="{7048071B-24DC-414E-BC75-CDB1DB45A3F6}">
      <dgm:prSet/>
      <dgm:spPr/>
      <dgm:t>
        <a:bodyPr/>
        <a:lstStyle/>
        <a:p>
          <a:endParaRPr lang="en-US"/>
        </a:p>
      </dgm:t>
    </dgm:pt>
    <dgm:pt modelId="{00E617BF-872A-42F8-8E06-EE8FAA7F02A2}" type="pres">
      <dgm:prSet presAssocID="{EFB0E56C-4CE8-44D8-B546-05CAF1F853E5}" presName="vert0" presStyleCnt="0">
        <dgm:presLayoutVars>
          <dgm:dir/>
          <dgm:animOne val="branch"/>
          <dgm:animLvl val="lvl"/>
        </dgm:presLayoutVars>
      </dgm:prSet>
      <dgm:spPr/>
    </dgm:pt>
    <dgm:pt modelId="{2F8245C7-A2D1-4DBD-B5BC-0DDC816D90D7}" type="pres">
      <dgm:prSet presAssocID="{05CB9FA9-1AC1-4087-9903-71599CDBE7F0}" presName="thickLine" presStyleLbl="alignNode1" presStyleIdx="0" presStyleCnt="4"/>
      <dgm:spPr/>
    </dgm:pt>
    <dgm:pt modelId="{5D027562-5D0E-42AF-8E64-DD9F2CAB3223}" type="pres">
      <dgm:prSet presAssocID="{05CB9FA9-1AC1-4087-9903-71599CDBE7F0}" presName="horz1" presStyleCnt="0"/>
      <dgm:spPr/>
    </dgm:pt>
    <dgm:pt modelId="{563EB470-96E6-4175-B160-D871824D213F}" type="pres">
      <dgm:prSet presAssocID="{05CB9FA9-1AC1-4087-9903-71599CDBE7F0}" presName="tx1" presStyleLbl="revTx" presStyleIdx="0" presStyleCnt="4"/>
      <dgm:spPr/>
    </dgm:pt>
    <dgm:pt modelId="{5889EBE0-D1B9-4AC3-AF4B-3631495FC6CB}" type="pres">
      <dgm:prSet presAssocID="{05CB9FA9-1AC1-4087-9903-71599CDBE7F0}" presName="vert1" presStyleCnt="0"/>
      <dgm:spPr/>
    </dgm:pt>
    <dgm:pt modelId="{611ACD1E-3078-4C0B-889C-09CDC0C13F93}" type="pres">
      <dgm:prSet presAssocID="{BA50EB51-05C2-469C-BBFB-EF8C67044214}" presName="thickLine" presStyleLbl="alignNode1" presStyleIdx="1" presStyleCnt="4"/>
      <dgm:spPr/>
    </dgm:pt>
    <dgm:pt modelId="{E9033E37-055E-433A-83FD-B4E38C384859}" type="pres">
      <dgm:prSet presAssocID="{BA50EB51-05C2-469C-BBFB-EF8C67044214}" presName="horz1" presStyleCnt="0"/>
      <dgm:spPr/>
    </dgm:pt>
    <dgm:pt modelId="{C381BBF3-415D-4073-A8B0-673CBEE0B463}" type="pres">
      <dgm:prSet presAssocID="{BA50EB51-05C2-469C-BBFB-EF8C67044214}" presName="tx1" presStyleLbl="revTx" presStyleIdx="1" presStyleCnt="4"/>
      <dgm:spPr/>
    </dgm:pt>
    <dgm:pt modelId="{733A02F5-B3DF-4329-914A-3902168F5E09}" type="pres">
      <dgm:prSet presAssocID="{BA50EB51-05C2-469C-BBFB-EF8C67044214}" presName="vert1" presStyleCnt="0"/>
      <dgm:spPr/>
    </dgm:pt>
    <dgm:pt modelId="{49B13127-3162-4374-8580-4B88E23868E2}" type="pres">
      <dgm:prSet presAssocID="{E941402B-EE95-4549-AE1E-E72A48A368C5}" presName="thickLine" presStyleLbl="alignNode1" presStyleIdx="2" presStyleCnt="4"/>
      <dgm:spPr/>
    </dgm:pt>
    <dgm:pt modelId="{AB1FEACD-C95D-42F1-8E4D-B83AA0887D8E}" type="pres">
      <dgm:prSet presAssocID="{E941402B-EE95-4549-AE1E-E72A48A368C5}" presName="horz1" presStyleCnt="0"/>
      <dgm:spPr/>
    </dgm:pt>
    <dgm:pt modelId="{21E0E64D-3C52-48AC-900E-F7C1F744E430}" type="pres">
      <dgm:prSet presAssocID="{E941402B-EE95-4549-AE1E-E72A48A368C5}" presName="tx1" presStyleLbl="revTx" presStyleIdx="2" presStyleCnt="4"/>
      <dgm:spPr/>
    </dgm:pt>
    <dgm:pt modelId="{2412B033-A401-4F5F-A131-95006BC0464C}" type="pres">
      <dgm:prSet presAssocID="{E941402B-EE95-4549-AE1E-E72A48A368C5}" presName="vert1" presStyleCnt="0"/>
      <dgm:spPr/>
    </dgm:pt>
    <dgm:pt modelId="{E6F2AE1C-84A7-4714-B107-5A7759A16899}" type="pres">
      <dgm:prSet presAssocID="{A6D03A3D-DF81-443C-9CDF-031A491D920B}" presName="thickLine" presStyleLbl="alignNode1" presStyleIdx="3" presStyleCnt="4"/>
      <dgm:spPr/>
    </dgm:pt>
    <dgm:pt modelId="{294886C5-584D-4776-A544-6A17A3C878D1}" type="pres">
      <dgm:prSet presAssocID="{A6D03A3D-DF81-443C-9CDF-031A491D920B}" presName="horz1" presStyleCnt="0"/>
      <dgm:spPr/>
    </dgm:pt>
    <dgm:pt modelId="{BFA1895C-8640-40DA-AB5B-41416BE7DC9C}" type="pres">
      <dgm:prSet presAssocID="{A6D03A3D-DF81-443C-9CDF-031A491D920B}" presName="tx1" presStyleLbl="revTx" presStyleIdx="3" presStyleCnt="4"/>
      <dgm:spPr/>
    </dgm:pt>
    <dgm:pt modelId="{AE469C06-63E5-40E8-A07D-BE1715A5AB9C}" type="pres">
      <dgm:prSet presAssocID="{A6D03A3D-DF81-443C-9CDF-031A491D920B}" presName="vert1" presStyleCnt="0"/>
      <dgm:spPr/>
    </dgm:pt>
  </dgm:ptLst>
  <dgm:cxnLst>
    <dgm:cxn modelId="{8E96F801-7CAB-4EBA-B04B-9DF9A5E88FDE}" type="presOf" srcId="{BA50EB51-05C2-469C-BBFB-EF8C67044214}" destId="{C381BBF3-415D-4073-A8B0-673CBEE0B463}" srcOrd="0" destOrd="0" presId="urn:microsoft.com/office/officeart/2008/layout/LinedList"/>
    <dgm:cxn modelId="{69119B06-DB1B-4CB0-B428-B0BA815B50EA}" type="presOf" srcId="{EFB0E56C-4CE8-44D8-B546-05CAF1F853E5}" destId="{00E617BF-872A-42F8-8E06-EE8FAA7F02A2}" srcOrd="0" destOrd="0" presId="urn:microsoft.com/office/officeart/2008/layout/LinedList"/>
    <dgm:cxn modelId="{B2345F0E-CDD3-4DA5-AF86-1BEE1E446DD0}" srcId="{EFB0E56C-4CE8-44D8-B546-05CAF1F853E5}" destId="{BA50EB51-05C2-469C-BBFB-EF8C67044214}" srcOrd="1" destOrd="0" parTransId="{B0225012-7CD3-4959-9189-7D603EE98CEC}" sibTransId="{83A38770-D135-4D61-A861-17D3623AA92F}"/>
    <dgm:cxn modelId="{7048071B-24DC-414E-BC75-CDB1DB45A3F6}" srcId="{EFB0E56C-4CE8-44D8-B546-05CAF1F853E5}" destId="{A6D03A3D-DF81-443C-9CDF-031A491D920B}" srcOrd="3" destOrd="0" parTransId="{FBC0B205-99B8-40A1-8008-C42F08860738}" sibTransId="{58C2C930-9F86-45F1-9D43-A4AD72892BF0}"/>
    <dgm:cxn modelId="{8AD5E074-E2FC-46D3-86B2-35CD569D032C}" srcId="{EFB0E56C-4CE8-44D8-B546-05CAF1F853E5}" destId="{05CB9FA9-1AC1-4087-9903-71599CDBE7F0}" srcOrd="0" destOrd="0" parTransId="{0B8B796B-A1F6-4B4E-8421-1940C957A238}" sibTransId="{A10E9D37-07F5-410D-94F8-9C7296AC7600}"/>
    <dgm:cxn modelId="{0AB29377-8AE2-4A5A-9581-36C733F1D8AD}" type="presOf" srcId="{E941402B-EE95-4549-AE1E-E72A48A368C5}" destId="{21E0E64D-3C52-48AC-900E-F7C1F744E430}" srcOrd="0" destOrd="0" presId="urn:microsoft.com/office/officeart/2008/layout/LinedList"/>
    <dgm:cxn modelId="{C0150595-C500-473F-A40C-261517FAD34B}" type="presOf" srcId="{05CB9FA9-1AC1-4087-9903-71599CDBE7F0}" destId="{563EB470-96E6-4175-B160-D871824D213F}" srcOrd="0" destOrd="0" presId="urn:microsoft.com/office/officeart/2008/layout/LinedList"/>
    <dgm:cxn modelId="{1D3351B9-AA0C-4A55-942D-E05E8F14A7A6}" srcId="{EFB0E56C-4CE8-44D8-B546-05CAF1F853E5}" destId="{E941402B-EE95-4549-AE1E-E72A48A368C5}" srcOrd="2" destOrd="0" parTransId="{D704477F-14E1-4715-BEC3-B2FCA680A374}" sibTransId="{C4F293B8-0306-4D19-BA9D-56660BFD61B5}"/>
    <dgm:cxn modelId="{477EB5ED-EF0A-4AA4-8FFB-A18FE0F5C7BC}" type="presOf" srcId="{A6D03A3D-DF81-443C-9CDF-031A491D920B}" destId="{BFA1895C-8640-40DA-AB5B-41416BE7DC9C}" srcOrd="0" destOrd="0" presId="urn:microsoft.com/office/officeart/2008/layout/LinedList"/>
    <dgm:cxn modelId="{6E4D9C3D-E93C-4A30-B941-81606DC50B5F}" type="presParOf" srcId="{00E617BF-872A-42F8-8E06-EE8FAA7F02A2}" destId="{2F8245C7-A2D1-4DBD-B5BC-0DDC816D90D7}" srcOrd="0" destOrd="0" presId="urn:microsoft.com/office/officeart/2008/layout/LinedList"/>
    <dgm:cxn modelId="{F824176E-6CBF-49D5-A5AC-A0300F5FD142}" type="presParOf" srcId="{00E617BF-872A-42F8-8E06-EE8FAA7F02A2}" destId="{5D027562-5D0E-42AF-8E64-DD9F2CAB3223}" srcOrd="1" destOrd="0" presId="urn:microsoft.com/office/officeart/2008/layout/LinedList"/>
    <dgm:cxn modelId="{FF579666-97EF-44B0-9493-0DD84E50A8A5}" type="presParOf" srcId="{5D027562-5D0E-42AF-8E64-DD9F2CAB3223}" destId="{563EB470-96E6-4175-B160-D871824D213F}" srcOrd="0" destOrd="0" presId="urn:microsoft.com/office/officeart/2008/layout/LinedList"/>
    <dgm:cxn modelId="{C387A543-5755-42B5-8C98-EC8C2EA542E3}" type="presParOf" srcId="{5D027562-5D0E-42AF-8E64-DD9F2CAB3223}" destId="{5889EBE0-D1B9-4AC3-AF4B-3631495FC6CB}" srcOrd="1" destOrd="0" presId="urn:microsoft.com/office/officeart/2008/layout/LinedList"/>
    <dgm:cxn modelId="{2F8EFBFC-D8D2-4307-8442-871FAA9F8AD1}" type="presParOf" srcId="{00E617BF-872A-42F8-8E06-EE8FAA7F02A2}" destId="{611ACD1E-3078-4C0B-889C-09CDC0C13F93}" srcOrd="2" destOrd="0" presId="urn:microsoft.com/office/officeart/2008/layout/LinedList"/>
    <dgm:cxn modelId="{BC1817C9-C7EC-4063-BB88-C22B904D006B}" type="presParOf" srcId="{00E617BF-872A-42F8-8E06-EE8FAA7F02A2}" destId="{E9033E37-055E-433A-83FD-B4E38C384859}" srcOrd="3" destOrd="0" presId="urn:microsoft.com/office/officeart/2008/layout/LinedList"/>
    <dgm:cxn modelId="{13F2DA71-0120-4CAF-9944-3186DFED5188}" type="presParOf" srcId="{E9033E37-055E-433A-83FD-B4E38C384859}" destId="{C381BBF3-415D-4073-A8B0-673CBEE0B463}" srcOrd="0" destOrd="0" presId="urn:microsoft.com/office/officeart/2008/layout/LinedList"/>
    <dgm:cxn modelId="{636E3644-A1E1-4D80-BDD7-AE7514A417F6}" type="presParOf" srcId="{E9033E37-055E-433A-83FD-B4E38C384859}" destId="{733A02F5-B3DF-4329-914A-3902168F5E09}" srcOrd="1" destOrd="0" presId="urn:microsoft.com/office/officeart/2008/layout/LinedList"/>
    <dgm:cxn modelId="{6C34FEAC-AD94-49E8-9AD3-DB7C4AE57341}" type="presParOf" srcId="{00E617BF-872A-42F8-8E06-EE8FAA7F02A2}" destId="{49B13127-3162-4374-8580-4B88E23868E2}" srcOrd="4" destOrd="0" presId="urn:microsoft.com/office/officeart/2008/layout/LinedList"/>
    <dgm:cxn modelId="{74EDF0A1-101C-4FCF-8469-C7873BFB5A34}" type="presParOf" srcId="{00E617BF-872A-42F8-8E06-EE8FAA7F02A2}" destId="{AB1FEACD-C95D-42F1-8E4D-B83AA0887D8E}" srcOrd="5" destOrd="0" presId="urn:microsoft.com/office/officeart/2008/layout/LinedList"/>
    <dgm:cxn modelId="{98F456A7-9BB4-4F07-87C5-A84658BEEEB1}" type="presParOf" srcId="{AB1FEACD-C95D-42F1-8E4D-B83AA0887D8E}" destId="{21E0E64D-3C52-48AC-900E-F7C1F744E430}" srcOrd="0" destOrd="0" presId="urn:microsoft.com/office/officeart/2008/layout/LinedList"/>
    <dgm:cxn modelId="{A8FE77D9-B029-4DCD-B2FE-84D86E03C4B9}" type="presParOf" srcId="{AB1FEACD-C95D-42F1-8E4D-B83AA0887D8E}" destId="{2412B033-A401-4F5F-A131-95006BC0464C}" srcOrd="1" destOrd="0" presId="urn:microsoft.com/office/officeart/2008/layout/LinedList"/>
    <dgm:cxn modelId="{14BD3259-10F7-4362-B85D-976F1519FE6C}" type="presParOf" srcId="{00E617BF-872A-42F8-8E06-EE8FAA7F02A2}" destId="{E6F2AE1C-84A7-4714-B107-5A7759A16899}" srcOrd="6" destOrd="0" presId="urn:microsoft.com/office/officeart/2008/layout/LinedList"/>
    <dgm:cxn modelId="{6DCC2D59-BAC3-4501-8EDC-CCA6331B1913}" type="presParOf" srcId="{00E617BF-872A-42F8-8E06-EE8FAA7F02A2}" destId="{294886C5-584D-4776-A544-6A17A3C878D1}" srcOrd="7" destOrd="0" presId="urn:microsoft.com/office/officeart/2008/layout/LinedList"/>
    <dgm:cxn modelId="{560BF60B-AA14-4929-AD64-9A4CBA7D3D3B}" type="presParOf" srcId="{294886C5-584D-4776-A544-6A17A3C878D1}" destId="{BFA1895C-8640-40DA-AB5B-41416BE7DC9C}" srcOrd="0" destOrd="0" presId="urn:microsoft.com/office/officeart/2008/layout/LinedList"/>
    <dgm:cxn modelId="{F5039093-172B-4F73-99F9-454E80E21215}" type="presParOf" srcId="{294886C5-584D-4776-A544-6A17A3C878D1}" destId="{AE469C06-63E5-40E8-A07D-BE1715A5AB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FF598-1537-4878-BF27-C90FD63D8CBC}">
      <dsp:nvSpPr>
        <dsp:cNvPr id="0" name=""/>
        <dsp:cNvSpPr/>
      </dsp:nvSpPr>
      <dsp:spPr>
        <a:xfrm>
          <a:off x="982823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5E0AE-A72A-4D24-BCA2-D70C09DAC69D}">
      <dsp:nvSpPr>
        <dsp:cNvPr id="0" name=""/>
        <dsp:cNvSpPr/>
      </dsp:nvSpPr>
      <dsp:spPr>
        <a:xfrm>
          <a:off x="305846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should be quick.</a:t>
          </a:r>
        </a:p>
      </dsp:txBody>
      <dsp:txXfrm>
        <a:off x="305846" y="2060522"/>
        <a:ext cx="2461734" cy="720000"/>
      </dsp:txXfrm>
    </dsp:sp>
    <dsp:sp modelId="{4E0451A2-67D8-4317-B26F-EA686F0E1F62}">
      <dsp:nvSpPr>
        <dsp:cNvPr id="0" name=""/>
        <dsp:cNvSpPr/>
      </dsp:nvSpPr>
      <dsp:spPr>
        <a:xfrm>
          <a:off x="3875361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DAA9-07ED-431E-A3E1-2EE279A361F0}">
      <dsp:nvSpPr>
        <dsp:cNvPr id="0" name=""/>
        <dsp:cNvSpPr/>
      </dsp:nvSpPr>
      <dsp:spPr>
        <a:xfrm>
          <a:off x="3198384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Frameworks to rely on testing.</a:t>
          </a:r>
        </a:p>
      </dsp:txBody>
      <dsp:txXfrm>
        <a:off x="3198384" y="2060522"/>
        <a:ext cx="2461734" cy="720000"/>
      </dsp:txXfrm>
    </dsp:sp>
    <dsp:sp modelId="{E752E9CE-4D58-4F06-8530-F489A59ECC4D}">
      <dsp:nvSpPr>
        <dsp:cNvPr id="0" name=""/>
        <dsp:cNvSpPr/>
      </dsp:nvSpPr>
      <dsp:spPr>
        <a:xfrm>
          <a:off x="6767900" y="630189"/>
          <a:ext cx="1107780" cy="11077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2BFF-BEB8-4D10-AA79-E1CFB39F389D}">
      <dsp:nvSpPr>
        <dsp:cNvPr id="0" name=""/>
        <dsp:cNvSpPr/>
      </dsp:nvSpPr>
      <dsp:spPr>
        <a:xfrm>
          <a:off x="6090922" y="2060522"/>
          <a:ext cx="2461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Sharing and collab of results.</a:t>
          </a:r>
        </a:p>
      </dsp:txBody>
      <dsp:txXfrm>
        <a:off x="6090922" y="2060522"/>
        <a:ext cx="2461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083A-2EE8-4857-9736-017F361A6B52}">
      <dsp:nvSpPr>
        <dsp:cNvPr id="0" name=""/>
        <dsp:cNvSpPr/>
      </dsp:nvSpPr>
      <dsp:spPr>
        <a:xfrm>
          <a:off x="0" y="2642679"/>
          <a:ext cx="6790606" cy="1733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Released two of the greatest and most used things by Cybersecurity Professionals.</a:t>
          </a:r>
          <a:endParaRPr lang="en-US" sz="1500" kern="1200"/>
        </a:p>
      </dsp:txBody>
      <dsp:txXfrm>
        <a:off x="0" y="2642679"/>
        <a:ext cx="6790606" cy="936297"/>
      </dsp:txXfrm>
    </dsp:sp>
    <dsp:sp modelId="{C6658096-0DC8-43D2-9F16-F5AF525ACC16}">
      <dsp:nvSpPr>
        <dsp:cNvPr id="0" name=""/>
        <dsp:cNvSpPr/>
      </dsp:nvSpPr>
      <dsp:spPr>
        <a:xfrm>
          <a:off x="0" y="3544299"/>
          <a:ext cx="3395303" cy="7975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1"/>
            </a:rPr>
            <a:t>ATT&amp;CK</a:t>
          </a:r>
          <a:r>
            <a:rPr lang="en-IN" sz="1400" kern="1200"/>
            <a:t> – </a:t>
          </a:r>
          <a:r>
            <a:rPr lang="en-IN" sz="1400" b="1" kern="1200"/>
            <a:t>A</a:t>
          </a:r>
          <a:r>
            <a:rPr lang="en-IN" sz="1400" kern="1200"/>
            <a:t>dversary </a:t>
          </a:r>
          <a:r>
            <a:rPr lang="en-IN" sz="1400" b="1" kern="1200"/>
            <a:t>T</a:t>
          </a:r>
          <a:r>
            <a:rPr lang="en-IN" sz="1400" kern="1200"/>
            <a:t>actics </a:t>
          </a:r>
          <a:r>
            <a:rPr lang="en-IN" sz="1400" b="1" kern="1200"/>
            <a:t>T</a:t>
          </a:r>
          <a:r>
            <a:rPr lang="en-IN" sz="1400" kern="1200"/>
            <a:t>echniques </a:t>
          </a:r>
          <a:r>
            <a:rPr lang="en-IN" sz="1400" b="1" kern="1200"/>
            <a:t>&amp;</a:t>
          </a:r>
          <a:r>
            <a:rPr lang="en-IN" sz="1400" kern="1200"/>
            <a:t>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K</a:t>
          </a:r>
          <a:r>
            <a:rPr lang="en-IN" sz="1400" kern="1200"/>
            <a:t>nowledge.</a:t>
          </a:r>
          <a:endParaRPr lang="en-US" sz="1400" kern="1200"/>
        </a:p>
      </dsp:txBody>
      <dsp:txXfrm>
        <a:off x="0" y="3544299"/>
        <a:ext cx="3395303" cy="797586"/>
      </dsp:txXfrm>
    </dsp:sp>
    <dsp:sp modelId="{438D1FDC-3D04-472C-9CD6-2BAF47DD2D7D}">
      <dsp:nvSpPr>
        <dsp:cNvPr id="0" name=""/>
        <dsp:cNvSpPr/>
      </dsp:nvSpPr>
      <dsp:spPr>
        <a:xfrm>
          <a:off x="3395303" y="3544299"/>
          <a:ext cx="3395303" cy="7975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hlinkClick xmlns:r="http://schemas.openxmlformats.org/officeDocument/2006/relationships" r:id="rId2"/>
            </a:rPr>
            <a:t>CVE</a:t>
          </a:r>
          <a:r>
            <a:rPr lang="en-IN" sz="1400" kern="1200"/>
            <a:t> – </a:t>
          </a:r>
          <a:r>
            <a:rPr lang="en-IN" sz="1400" b="1" kern="1200"/>
            <a:t>C</a:t>
          </a:r>
          <a:r>
            <a:rPr lang="en-IN" sz="1400" kern="1200"/>
            <a:t>ommon </a:t>
          </a:r>
          <a:r>
            <a:rPr lang="en-IN" sz="1400" b="1" kern="1200"/>
            <a:t>V</a:t>
          </a:r>
          <a:r>
            <a:rPr lang="en-IN" sz="1400" kern="1200"/>
            <a:t>ulnerabilities and </a:t>
          </a:r>
          <a:r>
            <a:rPr lang="en-IN" sz="1400" b="1" kern="1200"/>
            <a:t>E</a:t>
          </a:r>
          <a:r>
            <a:rPr lang="en-IN" sz="1400" kern="1200"/>
            <a:t>xposures.</a:t>
          </a:r>
          <a:endParaRPr lang="en-US" sz="1400" kern="1200"/>
        </a:p>
      </dsp:txBody>
      <dsp:txXfrm>
        <a:off x="3395303" y="3544299"/>
        <a:ext cx="3395303" cy="797586"/>
      </dsp:txXfrm>
    </dsp:sp>
    <dsp:sp modelId="{FC7FB7F1-8154-4053-A59A-C702EC4A510B}">
      <dsp:nvSpPr>
        <dsp:cNvPr id="0" name=""/>
        <dsp:cNvSpPr/>
      </dsp:nvSpPr>
      <dsp:spPr>
        <a:xfrm rot="10800000">
          <a:off x="0" y="1974"/>
          <a:ext cx="6790606" cy="266671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Mitre Corporation (stylized as The MITRE Corporation and MITRE) is an American not-for-profit organization.</a:t>
          </a:r>
        </a:p>
      </dsp:txBody>
      <dsp:txXfrm rot="10800000">
        <a:off x="0" y="1974"/>
        <a:ext cx="6790606" cy="1732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45C7-A2D1-4DBD-B5BC-0DDC816D90D7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EB470-96E6-4175-B160-D871824D213F}">
      <dsp:nvSpPr>
        <dsp:cNvPr id="0" name=""/>
        <dsp:cNvSpPr/>
      </dsp:nvSpPr>
      <dsp:spPr>
        <a:xfrm>
          <a:off x="0" y="0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rgbClr val="FF0000"/>
              </a:solidFill>
            </a:rPr>
            <a:t>TTP</a:t>
          </a:r>
          <a:r>
            <a:rPr lang="en-IN" sz="1900" kern="1200" dirty="0"/>
            <a:t> –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actics, </a:t>
          </a:r>
          <a:r>
            <a:rPr lang="en-IN" sz="1900" b="1" kern="1200" dirty="0">
              <a:solidFill>
                <a:srgbClr val="FF0000"/>
              </a:solidFill>
            </a:rPr>
            <a:t>T</a:t>
          </a:r>
          <a:r>
            <a:rPr lang="en-IN" sz="1900" kern="1200" dirty="0"/>
            <a:t>echniques and </a:t>
          </a:r>
          <a:r>
            <a:rPr lang="en-IN" sz="1900" b="1" kern="1200" dirty="0">
              <a:solidFill>
                <a:srgbClr val="FF0000"/>
              </a:solidFill>
            </a:rPr>
            <a:t>P</a:t>
          </a:r>
          <a:r>
            <a:rPr lang="en-IN" sz="1900" kern="1200" dirty="0"/>
            <a:t>rocedures</a:t>
          </a:r>
          <a:endParaRPr lang="en-US" sz="1900" kern="1200" dirty="0"/>
        </a:p>
      </dsp:txBody>
      <dsp:txXfrm>
        <a:off x="0" y="0"/>
        <a:ext cx="6172199" cy="1299368"/>
      </dsp:txXfrm>
    </dsp:sp>
    <dsp:sp modelId="{611ACD1E-3078-4C0B-889C-09CDC0C13F93}">
      <dsp:nvSpPr>
        <dsp:cNvPr id="0" name=""/>
        <dsp:cNvSpPr/>
      </dsp:nvSpPr>
      <dsp:spPr>
        <a:xfrm>
          <a:off x="0" y="1299368"/>
          <a:ext cx="6172199" cy="0"/>
        </a:xfrm>
        <a:prstGeom prst="line">
          <a:avLst/>
        </a:prstGeom>
        <a:solidFill>
          <a:schemeClr val="accent2">
            <a:hueOff val="495683"/>
            <a:satOff val="-3577"/>
            <a:lumOff val="-719"/>
            <a:alphaOff val="0"/>
          </a:schemeClr>
        </a:solidFill>
        <a:ln w="12700" cap="flat" cmpd="sng" algn="ctr">
          <a:solidFill>
            <a:schemeClr val="accent2">
              <a:hueOff val="495683"/>
              <a:satOff val="-357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1BBF3-415D-4073-A8B0-673CBEE0B463}">
      <dsp:nvSpPr>
        <dsp:cNvPr id="0" name=""/>
        <dsp:cNvSpPr/>
      </dsp:nvSpPr>
      <dsp:spPr>
        <a:xfrm>
          <a:off x="0" y="1299368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actics represent the technical goals of an adversary.</a:t>
          </a:r>
        </a:p>
      </dsp:txBody>
      <dsp:txXfrm>
        <a:off x="0" y="1299368"/>
        <a:ext cx="6172199" cy="1299368"/>
      </dsp:txXfrm>
    </dsp:sp>
    <dsp:sp modelId="{49B13127-3162-4374-8580-4B88E23868E2}">
      <dsp:nvSpPr>
        <dsp:cNvPr id="0" name=""/>
        <dsp:cNvSpPr/>
      </dsp:nvSpPr>
      <dsp:spPr>
        <a:xfrm>
          <a:off x="0" y="2598737"/>
          <a:ext cx="6172199" cy="0"/>
        </a:xfrm>
        <a:prstGeom prst="line">
          <a:avLst/>
        </a:prstGeom>
        <a:solidFill>
          <a:schemeClr val="accent2">
            <a:hueOff val="991367"/>
            <a:satOff val="-7155"/>
            <a:lumOff val="-1437"/>
            <a:alphaOff val="0"/>
          </a:schemeClr>
        </a:solidFill>
        <a:ln w="12700" cap="flat" cmpd="sng" algn="ctr">
          <a:solidFill>
            <a:schemeClr val="accent2">
              <a:hueOff val="991367"/>
              <a:satOff val="-7155"/>
              <a:lumOff val="-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0E64D-3C52-48AC-900E-F7C1F744E430}">
      <dsp:nvSpPr>
        <dsp:cNvPr id="0" name=""/>
        <dsp:cNvSpPr/>
      </dsp:nvSpPr>
      <dsp:spPr>
        <a:xfrm>
          <a:off x="0" y="2598737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T</a:t>
          </a:r>
          <a:r>
            <a:rPr lang="en-US" sz="1900" kern="1200" dirty="0"/>
            <a:t>echniques represent “how” an adversary achieves a tactical goal by performing an action.</a:t>
          </a:r>
        </a:p>
      </dsp:txBody>
      <dsp:txXfrm>
        <a:off x="0" y="2598737"/>
        <a:ext cx="6172199" cy="1299368"/>
      </dsp:txXfrm>
    </dsp:sp>
    <dsp:sp modelId="{E6F2AE1C-84A7-4714-B107-5A7759A16899}">
      <dsp:nvSpPr>
        <dsp:cNvPr id="0" name=""/>
        <dsp:cNvSpPr/>
      </dsp:nvSpPr>
      <dsp:spPr>
        <a:xfrm>
          <a:off x="0" y="3898106"/>
          <a:ext cx="6172199" cy="0"/>
        </a:xfrm>
        <a:prstGeom prst="line">
          <a:avLst/>
        </a:prstGeom>
        <a:solidFill>
          <a:schemeClr val="accent2">
            <a:hueOff val="1487050"/>
            <a:satOff val="-10732"/>
            <a:lumOff val="-2156"/>
            <a:alphaOff val="0"/>
          </a:schemeClr>
        </a:solidFill>
        <a:ln w="1270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1895C-8640-40DA-AB5B-41416BE7DC9C}">
      <dsp:nvSpPr>
        <dsp:cNvPr id="0" name=""/>
        <dsp:cNvSpPr/>
      </dsp:nvSpPr>
      <dsp:spPr>
        <a:xfrm>
          <a:off x="0" y="3898106"/>
          <a:ext cx="6172199" cy="1299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</a:t>
          </a:r>
          <a:r>
            <a:rPr lang="en-US" sz="1900" kern="1200" dirty="0"/>
            <a:t>rocedures are the specific implementations that adversaries use for techniques or sub techniques.</a:t>
          </a:r>
        </a:p>
      </dsp:txBody>
      <dsp:txXfrm>
        <a:off x="0" y="3898106"/>
        <a:ext cx="6172199" cy="12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83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4FA-4A11-E5E3-E60D-A68EAB06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E69D-B125-D54C-F10A-8FD81655D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EB6A-C9A8-C54C-8D50-9BAFDB54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46A1-D8C9-4F40-AEEE-EA77EF3DF4A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5F27-F68F-25E1-86F4-E6970C95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01C5-51B8-78FC-7466-5D2D9F7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9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1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157B8-7A56-C3FA-4CE8-1E7C7BE3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998E-5949-370D-747B-1B0256CC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D237-0A0F-70D3-517C-290F5264C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046A1-D8C9-4F40-AEEE-EA77EF3DF4A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1BFC-3A63-68A4-5214-8B47C93C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6759-D65D-7E20-A2D2-1E9DFE5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88F9-F4EC-45B4-A2D8-7421F0C9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tactics/TA0005" TargetMode="External"/><Relationship Id="rId13" Type="http://schemas.openxmlformats.org/officeDocument/2006/relationships/hyperlink" Target="https://attack.mitre.org/tactics/TA0011" TargetMode="External"/><Relationship Id="rId3" Type="http://schemas.openxmlformats.org/officeDocument/2006/relationships/hyperlink" Target="https://attack.mitre.org/tactics/TA0042" TargetMode="External"/><Relationship Id="rId7" Type="http://schemas.openxmlformats.org/officeDocument/2006/relationships/hyperlink" Target="https://attack.mitre.org/tactics/TA0004" TargetMode="External"/><Relationship Id="rId12" Type="http://schemas.openxmlformats.org/officeDocument/2006/relationships/hyperlink" Target="https://attack.mitre.org/tactics/TA0009" TargetMode="External"/><Relationship Id="rId2" Type="http://schemas.openxmlformats.org/officeDocument/2006/relationships/hyperlink" Target="https://attack.mitre.org/tactics/TA00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tack.mitre.org/tactics/TA0003" TargetMode="External"/><Relationship Id="rId11" Type="http://schemas.openxmlformats.org/officeDocument/2006/relationships/hyperlink" Target="https://attack.mitre.org/tactics/TA0008" TargetMode="External"/><Relationship Id="rId5" Type="http://schemas.openxmlformats.org/officeDocument/2006/relationships/hyperlink" Target="https://attack.mitre.org/tactics/TA0002" TargetMode="External"/><Relationship Id="rId15" Type="http://schemas.openxmlformats.org/officeDocument/2006/relationships/hyperlink" Target="https://attack.mitre.org/tactics/TA0040" TargetMode="External"/><Relationship Id="rId10" Type="http://schemas.openxmlformats.org/officeDocument/2006/relationships/hyperlink" Target="https://attack.mitre.org/tactics/TA0007" TargetMode="External"/><Relationship Id="rId4" Type="http://schemas.openxmlformats.org/officeDocument/2006/relationships/hyperlink" Target="https://attack.mitre.org/tactics/TA0001" TargetMode="External"/><Relationship Id="rId9" Type="http://schemas.openxmlformats.org/officeDocument/2006/relationships/hyperlink" Target="https://attack.mitre.org/tactics/TA0006" TargetMode="External"/><Relationship Id="rId14" Type="http://schemas.openxmlformats.org/officeDocument/2006/relationships/hyperlink" Target="https://attack.mitre.org/tactics/TA00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57/001/" TargetMode="External"/><Relationship Id="rId2" Type="http://schemas.openxmlformats.org/officeDocument/2006/relationships/hyperlink" Target="https://attack.mitre.org/techniques/T155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557/003/" TargetMode="External"/><Relationship Id="rId4" Type="http://schemas.openxmlformats.org/officeDocument/2006/relationships/hyperlink" Target="https://attack.mitre.org/techniques/T1557/00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isa.gov/news-events/cybersecurity-advisories/aa23-250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redcanaryco/invoke-atomicredteam/wiki/Installing-Invoke-AtomicRedTeam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itre-engenuity.org/center-for-threat-informed-defens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isa.gov/sites/default/files/2023-09/MAR-10430311.c1.v1.CLEAR_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www.cloudflare.com/learning/security/glossary/what-is-threat-intellig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ve.mitr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ED8A9-AF52-D575-E267-20C740C1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" b="1214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CECBC-D029-9F42-7052-1A331FF57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3300" b="1" dirty="0"/>
              <a:t>Adversarial Emulation Using Atomic Red Team and MITRE ATT&amp;CK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7AE-DCB4-631D-54CC-8AA1C9CA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IN" dirty="0"/>
              <a:t>- Tarun Sai Katta Sreenivasulu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B2C0-DA65-56DC-5339-D3F7B36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IN" dirty="0">
                <a:solidFill>
                  <a:schemeClr val="bg1"/>
                </a:solidFill>
              </a:rPr>
              <a:t>Tactics for Enterprise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BC2F3E-D90A-A364-327E-8453150A2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362403"/>
              </p:ext>
            </p:extLst>
          </p:nvPr>
        </p:nvGraphicFramePr>
        <p:xfrm>
          <a:off x="1880261" y="2887824"/>
          <a:ext cx="9502519" cy="3357600"/>
        </p:xfrm>
        <a:graphic>
          <a:graphicData uri="http://schemas.openxmlformats.org/drawingml/2006/table">
            <a:tbl>
              <a:tblPr firstRow="1" bandRow="1"/>
              <a:tblGrid>
                <a:gridCol w="1102441">
                  <a:extLst>
                    <a:ext uri="{9D8B030D-6E8A-4147-A177-3AD203B41FA5}">
                      <a16:colId xmlns:a16="http://schemas.microsoft.com/office/drawing/2014/main" val="1495420213"/>
                    </a:ext>
                  </a:extLst>
                </a:gridCol>
                <a:gridCol w="2075838">
                  <a:extLst>
                    <a:ext uri="{9D8B030D-6E8A-4147-A177-3AD203B41FA5}">
                      <a16:colId xmlns:a16="http://schemas.microsoft.com/office/drawing/2014/main" val="1852072877"/>
                    </a:ext>
                  </a:extLst>
                </a:gridCol>
                <a:gridCol w="6324240">
                  <a:extLst>
                    <a:ext uri="{9D8B030D-6E8A-4147-A177-3AD203B41FA5}">
                      <a16:colId xmlns:a16="http://schemas.microsoft.com/office/drawing/2014/main" val="1558044964"/>
                    </a:ext>
                  </a:extLst>
                </a:gridCol>
              </a:tblGrid>
              <a:tr h="22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ID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Name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>
                          <a:effectLst/>
                        </a:rPr>
                        <a:t>Description</a:t>
                      </a:r>
                    </a:p>
                  </a:txBody>
                  <a:tcPr marL="30104" marR="30104" marT="15052" marB="15052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1662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TA0043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2"/>
                        </a:rPr>
                        <a:t>Reconnaissance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information they can use to plan future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952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TA0042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Resource Development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establish resources they can use to support operations.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55907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TA0001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Initial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get into your network.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3668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TA0002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Execution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run malicious code.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33653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TA0003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6"/>
                        </a:rPr>
                        <a:t>Persistence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maintain their foothold.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4641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TA0004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7"/>
                        </a:rPr>
                        <a:t>Privilege Escalation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gain higher-level permissions.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42928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TA0005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8"/>
                        </a:rPr>
                        <a:t>Defense Evasion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avoid being detected.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6646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TA0006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9"/>
                        </a:rPr>
                        <a:t>Credential Access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account names and passwords.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8964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TA0007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0"/>
                        </a:rPr>
                        <a:t>Discovery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figure out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149596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TA0008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1"/>
                        </a:rPr>
                        <a:t>Lateral Movement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move through your environment.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9950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TA0009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2"/>
                        </a:rPr>
                        <a:t>Collection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gather data of interest to their goal.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85894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TA0011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3"/>
                        </a:rPr>
                        <a:t>Command and Control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communicate with compromised systems to control them.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3510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TA0010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4"/>
                        </a:rPr>
                        <a:t>Exfiltration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steal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12892"/>
                  </a:ext>
                </a:extLst>
              </a:tr>
              <a:tr h="223840"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TA0040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000" u="none" strike="noStrike">
                          <a:solidFill>
                            <a:srgbClr val="4F7CAC"/>
                          </a:solidFill>
                          <a:effectLst/>
                          <a:hlinkClick r:id="rId15"/>
                        </a:rPr>
                        <a:t>Impact</a:t>
                      </a:r>
                      <a:endParaRPr lang="en-IN" sz="1000">
                        <a:effectLst/>
                      </a:endParaRP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The adversary is trying to manipulate, interrupt, or destroy your systems and data.</a:t>
                      </a:r>
                    </a:p>
                  </a:txBody>
                  <a:tcPr marL="30104" marR="30104" marT="15052" marB="15052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90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A649-E0DE-7E68-F194-59F8820F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Techniques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97B5-E538-9B7A-B3A6-54D9017F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44" y="2387788"/>
            <a:ext cx="9935571" cy="3426158"/>
          </a:xfrm>
        </p:spPr>
        <p:txBody>
          <a:bodyPr anchor="t">
            <a:normAutofit/>
          </a:bodyPr>
          <a:lstStyle/>
          <a:p>
            <a:r>
              <a:rPr lang="en-IN" b="0" dirty="0"/>
              <a:t>Example for a technique could be – </a:t>
            </a:r>
            <a:r>
              <a:rPr lang="en-IN" b="0" dirty="0">
                <a:hlinkClick r:id="rId2"/>
              </a:rPr>
              <a:t>Adversary in the Middle </a:t>
            </a:r>
            <a:r>
              <a:rPr lang="en-IN" b="0" dirty="0"/>
              <a:t>(formerly known as Man-in-the-Middle Attack) – Tactics – Credential Access, Collection</a:t>
            </a:r>
          </a:p>
          <a:p>
            <a:r>
              <a:rPr lang="en-IN" b="0" dirty="0"/>
              <a:t>It has 3 sub-techniques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0DAF6-08B1-916D-564A-F51B584F2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4010"/>
              </p:ext>
            </p:extLst>
          </p:nvPr>
        </p:nvGraphicFramePr>
        <p:xfrm>
          <a:off x="3486912" y="4494109"/>
          <a:ext cx="5218176" cy="2011680"/>
        </p:xfrm>
        <a:graphic>
          <a:graphicData uri="http://schemas.openxmlformats.org/drawingml/2006/table">
            <a:tbl>
              <a:tblPr/>
              <a:tblGrid>
                <a:gridCol w="2609088">
                  <a:extLst>
                    <a:ext uri="{9D8B030D-6E8A-4147-A177-3AD203B41FA5}">
                      <a16:colId xmlns:a16="http://schemas.microsoft.com/office/drawing/2014/main" val="3025687678"/>
                    </a:ext>
                  </a:extLst>
                </a:gridCol>
                <a:gridCol w="2609088">
                  <a:extLst>
                    <a:ext uri="{9D8B030D-6E8A-4147-A177-3AD203B41FA5}">
                      <a16:colId xmlns:a16="http://schemas.microsoft.com/office/drawing/2014/main" val="3920762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ID</a:t>
                      </a:r>
                    </a:p>
                  </a:txBody>
                  <a:tcPr anchor="b"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B4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0B8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8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T1557.001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B7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4F7CAC"/>
                          </a:solidFill>
                          <a:effectLst/>
                          <a:hlinkClick r:id="rId3"/>
                        </a:rPr>
                        <a:t>LLMNR/NBT-NS Poisoning and SMB Relay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10B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2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T1557.002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4"/>
                        </a:rPr>
                        <a:t>ARP Cache Poisoning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0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T1557.003</a:t>
                      </a:r>
                      <a:endParaRPr lang="en-IN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 dirty="0">
                          <a:solidFill>
                            <a:srgbClr val="4F7CAC"/>
                          </a:solidFill>
                          <a:effectLst/>
                          <a:hlinkClick r:id="rId5"/>
                        </a:rPr>
                        <a:t>DHCP Spoofing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2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Adversaries may redirect network traffic to adversary-owned systems by spoofing Dynamic Host Configuration Protocol (DHCP) traffic and acting as a malicious DHCP server on the victim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1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3B41-32A8-24F0-585C-F81CC3D9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9F55-1FA0-26B9-0565-34D3781E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matrix of TTP’s that provides key insights on different systems like enterprise, mobile and ICS</a:t>
            </a:r>
          </a:p>
        </p:txBody>
      </p:sp>
    </p:spTree>
    <p:extLst>
      <p:ext uri="{BB962C8B-B14F-4D97-AF65-F5344CB8AC3E}">
        <p14:creationId xmlns:p14="http://schemas.microsoft.com/office/powerpoint/2010/main" val="47173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6B422E-0C9A-828B-80B6-5F4DEF095F7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00912"/>
              </p:ext>
            </p:extLst>
          </p:nvPr>
        </p:nvGraphicFramePr>
        <p:xfrm>
          <a:off x="7350156" y="3032919"/>
          <a:ext cx="9144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0156" y="3032919"/>
                        <a:ext cx="9144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961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2A776B-A7C4-066A-358A-F9BF8E8B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03" r="4707" b="-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55EA-B39A-969B-8BFB-E29074F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74" y="106798"/>
            <a:ext cx="9535246" cy="951053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6000" b="0" cap="all" dirty="0">
                <a:solidFill>
                  <a:schemeClr val="bg1"/>
                </a:solidFill>
              </a:rPr>
              <a:t>Enterprise Matrix</a:t>
            </a:r>
          </a:p>
        </p:txBody>
      </p:sp>
    </p:spTree>
    <p:extLst>
      <p:ext uri="{BB962C8B-B14F-4D97-AF65-F5344CB8AC3E}">
        <p14:creationId xmlns:p14="http://schemas.microsoft.com/office/powerpoint/2010/main" val="157617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85485-9CB7-0FC0-348B-AF905ABC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2676993"/>
            <a:ext cx="9142288" cy="1504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Automated malware analysis on </a:t>
            </a:r>
            <a:r>
              <a:rPr lang="en-US" sz="5200" b="1">
                <a:solidFill>
                  <a:schemeClr val="accent1"/>
                </a:solidFill>
              </a:rPr>
              <a:t>ANY.RUN</a:t>
            </a:r>
            <a:endParaRPr lang="en-US" sz="5200" b="1" kern="1200">
              <a:solidFill>
                <a:schemeClr val="accent1"/>
              </a:solidFill>
            </a:endParaRPr>
          </a:p>
        </p:txBody>
      </p:sp>
      <p:pic>
        <p:nvPicPr>
          <p:cNvPr id="31" name="Graphic 30" descr="Statistics with solid fill">
            <a:extLst>
              <a:ext uri="{FF2B5EF4-FFF2-40B4-BE49-F238E27FC236}">
                <a16:creationId xmlns:a16="http://schemas.microsoft.com/office/drawing/2014/main" id="{68048BCE-873E-3469-DFB9-D55E7F141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73081" y="1601133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D69877-B27B-EC94-87B9-2400C818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7" y="1022540"/>
            <a:ext cx="11614826" cy="54404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5B7060-9228-4C10-1758-FAEA7303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015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Public Task Report Page</a:t>
            </a:r>
          </a:p>
        </p:txBody>
      </p:sp>
    </p:spTree>
    <p:extLst>
      <p:ext uri="{BB962C8B-B14F-4D97-AF65-F5344CB8AC3E}">
        <p14:creationId xmlns:p14="http://schemas.microsoft.com/office/powerpoint/2010/main" val="372366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1ED6-BD26-6F59-9D72-3CCBEDCF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928" y="370938"/>
            <a:ext cx="7722141" cy="713867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ANY.RUN – MITRE ATT&amp;CK Matrix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9EE57A-93E9-0CB6-7E97-8F23276A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0" y="1162627"/>
            <a:ext cx="11682919" cy="54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54D0-9404-4E26-7AF8-D430C34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T1003 – OS Credential Dumping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6EAC75-66D0-8346-184C-FEB3DB9B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083" y="1690688"/>
            <a:ext cx="6767834" cy="47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BA83-446B-0AAB-55B0-D17D655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red rectangular box with white text&#10;&#10;Description automatically generated">
            <a:extLst>
              <a:ext uri="{FF2B5EF4-FFF2-40B4-BE49-F238E27FC236}">
                <a16:creationId xmlns:a16="http://schemas.microsoft.com/office/drawing/2014/main" id="{DEF77B7E-64C9-A191-47F9-691302541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62" y="2701925"/>
            <a:ext cx="6631464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DA96-AB96-554A-5C88-8FC0E5C1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99" y="1044054"/>
            <a:ext cx="4690981" cy="1030360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2"/>
              </a:rPr>
              <a:t>Multiple Nation-State Threat Actors Exploit CVE-2022-47966 and CVE-2022-42475 | CISA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9CBDEB77-3D4B-9B33-F501-59CD1A42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6" y="2985963"/>
            <a:ext cx="7094835" cy="28577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1D719-9507-0787-D8A8-5C04A9700BCC}"/>
              </a:ext>
            </a:extLst>
          </p:cNvPr>
          <p:cNvSpPr txBox="1">
            <a:spLocks/>
          </p:cNvSpPr>
          <p:nvPr/>
        </p:nvSpPr>
        <p:spPr>
          <a:xfrm>
            <a:off x="1524198" y="1044054"/>
            <a:ext cx="4690981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6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F926-CF05-594A-B8F8-BCF2A244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51" y="3429000"/>
            <a:ext cx="4014572" cy="6988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</a:t>
            </a:r>
          </a:p>
        </p:txBody>
      </p:sp>
      <p:pic>
        <p:nvPicPr>
          <p:cNvPr id="4" name="Picture 3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A646527-EFF3-C71C-F55A-AA7837BE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6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C32-F18D-4A18-652F-47FAC8A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Installing Atomic Red Team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C9C9-31F3-0EDB-A66C-A946F0DE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038307"/>
            <a:ext cx="10955453" cy="597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  <a:hlinkClick r:id="rId2"/>
              </a:rPr>
              <a:t>Installing Invoke AtomicRedTeam · redcanaryco/invoke-atomicredteam Wiki · GitHub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8CB9DA-E611-6BA2-9F6E-59C41AF0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80" y="2023135"/>
            <a:ext cx="10479463" cy="28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6EE-75D5-47F5-0457-AFC02065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939" y="2244584"/>
            <a:ext cx="525144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-Regular"/>
              </a:rPr>
              <a:t>Atomic Red Team - Demo</a:t>
            </a:r>
          </a:p>
        </p:txBody>
      </p:sp>
      <p:pic>
        <p:nvPicPr>
          <p:cNvPr id="3" name="Picture 2" descr="A red circle with a bird and a white circle with black lines around it&#10;&#10;Description automatically generated">
            <a:extLst>
              <a:ext uri="{FF2B5EF4-FFF2-40B4-BE49-F238E27FC236}">
                <a16:creationId xmlns:a16="http://schemas.microsoft.com/office/drawing/2014/main" id="{D9D38810-3667-C383-FF2F-55A92261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57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FD2F6-16A9-010F-C99A-DA2DBA1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Sharing Results and Collaboration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8E99-0E56-8744-7CDC-24A304AC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Roboto-Regular"/>
              </a:rPr>
              <a:t>By sharing threat actor TTPs through standards such as STIX and TAXII, the security community benefits together.</a:t>
            </a:r>
          </a:p>
          <a:p>
            <a:endParaRPr lang="en-US" b="0" dirty="0">
              <a:latin typeface="Roboto-Regular"/>
            </a:endParaRPr>
          </a:p>
          <a:p>
            <a:r>
              <a:rPr lang="en-US" b="0" dirty="0">
                <a:latin typeface="Roboto-Regular"/>
              </a:rPr>
              <a:t>Groups like MITRE’s </a:t>
            </a:r>
            <a:r>
              <a:rPr lang="en-US" b="0" dirty="0">
                <a:latin typeface="Roboto-Regular"/>
                <a:hlinkClick r:id="rId2"/>
              </a:rPr>
              <a:t>Center for Threat Informed Defense (CTID) </a:t>
            </a:r>
            <a:r>
              <a:rPr lang="en-US" b="0" dirty="0">
                <a:latin typeface="Roboto-Regular"/>
              </a:rPr>
              <a:t>bring together sophisticated security teams from leading organizations around the world to expand the global understanding of adversary behaviors.</a:t>
            </a:r>
            <a:endParaRPr lang="en-IN" b="0" dirty="0">
              <a:latin typeface="Robo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53702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YARA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to Identify and Classify malware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free and Open-source tool from VirusTotal.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allows easy integration with SIEM tools like Splunk/IBM QRadar/Microsoft Sentinel.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71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5C84-FCD6-12D2-30B7-62187347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YARA in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3EA6-FC90-E53E-100F-0A3479D6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43138"/>
            <a:ext cx="6172412" cy="5197497"/>
          </a:xfrm>
        </p:spPr>
        <p:txBody>
          <a:bodyPr/>
          <a:lstStyle/>
          <a:p>
            <a:r>
              <a:rPr lang="en-IN" dirty="0">
                <a:hlinkClick r:id="rId2"/>
              </a:rPr>
              <a:t>MAR-10430311.c1.v1.CLEAR_.pdf (cisa.gov)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92A6C-EEC9-ACA6-8D22-6D3023DA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43" y="2448167"/>
            <a:ext cx="6294665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3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BACC-5E83-686B-4B62-E3E164D8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STIX and TAXII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C699-E762-869A-257C-A376A1CA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STIX/TAXII is a global initiative designed to mitigate and prevention of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Structured Threat Information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eXpression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(STIX) is a standardized language that uses a JSON-based lexicon to express and share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threat intelligence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information in a readable and consistent format.</a:t>
            </a:r>
            <a:endParaRPr lang="en-US" b="0" dirty="0">
              <a:solidFill>
                <a:srgbClr val="22222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Trusted Automated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-apple-system"/>
              </a:rPr>
              <a:t>eXchange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 of Intelligence Information (TAXII) is the format through which threat intelligence data is transmitted. TAXII is a transport protocol that supports transferring STIX insights over </a:t>
            </a:r>
            <a:r>
              <a:rPr lang="en-IN" b="0" i="0" u="none" strike="noStrike" dirty="0">
                <a:effectLst/>
                <a:latin typeface="-apple-system"/>
                <a:hlinkClick r:id="rId3"/>
              </a:rPr>
              <a:t>Hyper Text Transfer Protocol Secure (HTTPS)</a:t>
            </a:r>
            <a:r>
              <a:rPr lang="en-IN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A7BCC7-4F8D-A929-02CB-641627421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80749"/>
              </p:ext>
            </p:extLst>
          </p:nvPr>
        </p:nvGraphicFramePr>
        <p:xfrm>
          <a:off x="11035173" y="4274240"/>
          <a:ext cx="8715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870840" imgH="439560" progId="Package">
                  <p:embed/>
                </p:oleObj>
              </mc:Choice>
              <mc:Fallback>
                <p:oleObj name="Packager Shell Object" showAsIcon="1" r:id="rId4" imgW="870840" imgH="43956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C91DA0-2F34-2291-1EC5-315387D012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35173" y="4274240"/>
                        <a:ext cx="8715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61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2FD4E-677D-D9CE-7E42-FE42393D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6531-8E0C-3D9C-9B95-B9915C9D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Conducted signature-based malware detection, MITRE ATT&amp;CK, and Adversarial Emulation using Atomic Red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This comprehensive approach strengthens malware detection, identifies vulnerabilities, and promotes threat intelligence and its key part - </a:t>
            </a:r>
            <a:r>
              <a:rPr lang="en-US" sz="1800" b="1" dirty="0">
                <a:solidFill>
                  <a:schemeClr val="tx2"/>
                </a:solidFill>
              </a:rPr>
              <a:t>sharing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By prioritizing continuous improvement and adaptability, towards MITRE ATT&amp;CK Technique mappings, I aim to elevate cybersecurity readiness, learning from past experiences and proactively addressing emerging threats for a more resilient digital landscape.</a:t>
            </a:r>
          </a:p>
        </p:txBody>
      </p:sp>
    </p:spTree>
    <p:extLst>
      <p:ext uri="{BB962C8B-B14F-4D97-AF65-F5344CB8AC3E}">
        <p14:creationId xmlns:p14="http://schemas.microsoft.com/office/powerpoint/2010/main" val="327295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D7FB5-0511-160B-2D3C-113BE7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1" y="1569654"/>
            <a:ext cx="11759184" cy="8947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2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Key Expectations to resolve Challenges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ext Placeholder 2">
            <a:extLst>
              <a:ext uri="{FF2B5EF4-FFF2-40B4-BE49-F238E27FC236}">
                <a16:creationId xmlns:a16="http://schemas.microsoft.com/office/drawing/2014/main" id="{5881809B-FA55-505A-E679-80739E3001E4}"/>
              </a:ext>
            </a:extLst>
          </p:cNvPr>
          <p:cNvGraphicFramePr/>
          <p:nvPr/>
        </p:nvGraphicFramePr>
        <p:xfrm>
          <a:off x="1666748" y="2807768"/>
          <a:ext cx="8858504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3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EF5D-49CC-BB86-462B-C2C42B05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404" y="2620259"/>
            <a:ext cx="6811386" cy="1636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Testing should be quick - </a:t>
            </a:r>
            <a:r>
              <a:rPr lang="en-IN" sz="2400" b="1" dirty="0">
                <a:solidFill>
                  <a:srgbClr val="FF0000"/>
                </a:solidFill>
              </a:rPr>
              <a:t>Atomic-Red-Team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On what basis do we have to test - </a:t>
            </a:r>
            <a:r>
              <a:rPr lang="en-IN" sz="2400" b="1" dirty="0">
                <a:solidFill>
                  <a:srgbClr val="FF0000"/>
                </a:solidFill>
              </a:rPr>
              <a:t>MITRE ATT&amp;CK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Sharing and collab of results - </a:t>
            </a:r>
            <a:r>
              <a:rPr lang="en-IN" sz="2400" b="1" dirty="0">
                <a:solidFill>
                  <a:srgbClr val="FF0000"/>
                </a:solidFill>
              </a:rPr>
              <a:t>YARA, STIX, TAXII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3171D-60E3-1310-3126-3BA8FED3F748}"/>
              </a:ext>
            </a:extLst>
          </p:cNvPr>
          <p:cNvSpPr txBox="1"/>
          <p:nvPr/>
        </p:nvSpPr>
        <p:spPr>
          <a:xfrm>
            <a:off x="5270405" y="1488489"/>
            <a:ext cx="246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Solutions</a:t>
            </a:r>
          </a:p>
        </p:txBody>
      </p:sp>
      <p:pic>
        <p:nvPicPr>
          <p:cNvPr id="9" name="Picture 8" descr="A person in a suit and tie&#10;&#10;Description automatically generated">
            <a:extLst>
              <a:ext uri="{FF2B5EF4-FFF2-40B4-BE49-F238E27FC236}">
                <a16:creationId xmlns:a16="http://schemas.microsoft.com/office/drawing/2014/main" id="{1C735701-408A-D9A4-24F9-35B93E86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" y="1432713"/>
            <a:ext cx="4662826" cy="34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Graphic 19" descr="Unlock">
            <a:extLst>
              <a:ext uri="{FF2B5EF4-FFF2-40B4-BE49-F238E27FC236}">
                <a16:creationId xmlns:a16="http://schemas.microsoft.com/office/drawing/2014/main" id="{2BAC24B1-CC86-88DB-2766-9C134C9C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9D4CF-A10A-914C-81A4-8639E91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 b="1" kern="1200" dirty="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Adversary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270-2E66-A1B0-5D67-5DFCD7FF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r>
              <a:rPr lang="en-US" b="0" i="0" kern="12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An individual, group, or organization that carries out cyber threats with malicious intent.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1064-258A-1D0B-32B5-A3CB1DA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MITRE???</a:t>
            </a:r>
          </a:p>
        </p:txBody>
      </p:sp>
      <p:pic>
        <p:nvPicPr>
          <p:cNvPr id="5" name="Picture 4" descr="A person in a garment surrounded by people&#10;&#10;Description automatically generated">
            <a:extLst>
              <a:ext uri="{FF2B5EF4-FFF2-40B4-BE49-F238E27FC236}">
                <a16:creationId xmlns:a16="http://schemas.microsoft.com/office/drawing/2014/main" id="{9AB72D6F-404F-B065-C358-F6EA59F48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794"/>
            <a:ext cx="6096528" cy="4046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FCFD9-7B6B-517C-2C84-BA0C6CC60898}"/>
              </a:ext>
            </a:extLst>
          </p:cNvPr>
          <p:cNvSpPr txBox="1"/>
          <p:nvPr/>
        </p:nvSpPr>
        <p:spPr>
          <a:xfrm>
            <a:off x="7379208" y="2045794"/>
            <a:ext cx="431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Mitre Corporation (stylized as The MITRE Corporation and MITRE) is an American not-for-profit organization.</a:t>
            </a:r>
          </a:p>
          <a:p>
            <a:endParaRPr lang="en-US" b="1"/>
          </a:p>
          <a:p>
            <a:r>
              <a:rPr lang="en-IN" b="1"/>
              <a:t>Released two of the greatest and most used things by Cybersecurity Professionals.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3"/>
              </a:rPr>
              <a:t>ATT&amp;CK</a:t>
            </a:r>
            <a:r>
              <a:rPr lang="en-IN"/>
              <a:t> – </a:t>
            </a:r>
            <a:r>
              <a:rPr lang="en-IN" b="1"/>
              <a:t>A</a:t>
            </a:r>
            <a:r>
              <a:rPr lang="en-IN"/>
              <a:t>dversary </a:t>
            </a:r>
            <a:r>
              <a:rPr lang="en-IN" b="1"/>
              <a:t>T</a:t>
            </a:r>
            <a:r>
              <a:rPr lang="en-IN"/>
              <a:t>actics </a:t>
            </a:r>
            <a:r>
              <a:rPr lang="en-IN" b="1"/>
              <a:t>T</a:t>
            </a:r>
            <a:r>
              <a:rPr lang="en-IN"/>
              <a:t>echniques </a:t>
            </a:r>
            <a:r>
              <a:rPr lang="en-IN" b="1"/>
              <a:t>&amp;</a:t>
            </a:r>
            <a:r>
              <a:rPr lang="en-IN"/>
              <a:t>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K</a:t>
            </a:r>
            <a:r>
              <a:rPr lang="en-IN"/>
              <a:t>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>
                <a:solidFill>
                  <a:srgbClr val="FF0000"/>
                </a:solidFill>
                <a:hlinkClick r:id="rId4"/>
              </a:rPr>
              <a:t>CVE</a:t>
            </a:r>
            <a:r>
              <a:rPr lang="en-IN"/>
              <a:t> – </a:t>
            </a:r>
            <a:r>
              <a:rPr lang="en-IN" b="1"/>
              <a:t>C</a:t>
            </a:r>
            <a:r>
              <a:rPr lang="en-IN"/>
              <a:t>ommon </a:t>
            </a:r>
            <a:r>
              <a:rPr lang="en-IN" b="1"/>
              <a:t>V</a:t>
            </a:r>
            <a:r>
              <a:rPr lang="en-IN"/>
              <a:t>ulnerabilities and </a:t>
            </a:r>
            <a:r>
              <a:rPr lang="en-IN" b="1"/>
              <a:t>E</a:t>
            </a:r>
            <a:r>
              <a:rPr lang="en-IN"/>
              <a:t>xposures.</a:t>
            </a:r>
          </a:p>
        </p:txBody>
      </p:sp>
    </p:spTree>
    <p:extLst>
      <p:ext uri="{BB962C8B-B14F-4D97-AF65-F5344CB8AC3E}">
        <p14:creationId xmlns:p14="http://schemas.microsoft.com/office/powerpoint/2010/main" val="16597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6BB9-59F8-E70E-351A-3FEB2E10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MITRE? ATT&amp;CK?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E7BB5-DDC4-37FB-44E8-B4F873935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26744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67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9E7-C866-18E9-D898-1262E21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2EB3-93E7-F0F1-0DB3-D61973FC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4C4C"/>
                </a:solidFill>
                <a:effectLst/>
                <a:latin typeface="CiscoSans"/>
              </a:rPr>
              <a:t>ATT&amp;CK amasses information that can help you understand how attackers behave so you can better protect your organization and defend against cyber threats.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MITRE organizes its observations about attack behaviours (TTP’s) into tables called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Matrices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Each Matrix addresses a different target, like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Enterprise 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operating systems and cloud platforms, 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Mobile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 devices, or Industrial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C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ontrol </a:t>
            </a:r>
            <a:r>
              <a:rPr lang="en-IN" b="0" dirty="0">
                <a:solidFill>
                  <a:srgbClr val="4D4C4C"/>
                </a:solidFill>
                <a:latin typeface="CiscoSans"/>
              </a:rPr>
              <a:t>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ystems (</a:t>
            </a:r>
            <a:r>
              <a:rPr lang="en-IN" i="0" dirty="0">
                <a:solidFill>
                  <a:srgbClr val="4D4C4C"/>
                </a:solidFill>
                <a:effectLst/>
                <a:latin typeface="CiscoSans"/>
              </a:rPr>
              <a:t>ICS</a:t>
            </a:r>
            <a:r>
              <a:rPr lang="en-IN" b="0" i="0" dirty="0">
                <a:solidFill>
                  <a:srgbClr val="4D4C4C"/>
                </a:solidFill>
                <a:effectLst/>
                <a:latin typeface="CiscoSan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822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96D01-F297-422A-FB5F-35F93E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TTP’s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C010C-3E2A-A1D0-CFE1-D2109B726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9886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98800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945</Words>
  <Application>Microsoft Office PowerPoint</Application>
  <PresentationFormat>Widescreen</PresentationFormat>
  <Paragraphs>126</Paragraphs>
  <Slides>28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Meiryo</vt:lpstr>
      <vt:lpstr>-apple-system</vt:lpstr>
      <vt:lpstr>Arial</vt:lpstr>
      <vt:lpstr>Calibri</vt:lpstr>
      <vt:lpstr>Calibri Light</vt:lpstr>
      <vt:lpstr>CiscoSans</vt:lpstr>
      <vt:lpstr>Corbel</vt:lpstr>
      <vt:lpstr>Roboto-Regular</vt:lpstr>
      <vt:lpstr>ShojiVTI</vt:lpstr>
      <vt:lpstr>Office Theme</vt:lpstr>
      <vt:lpstr>Worksheet</vt:lpstr>
      <vt:lpstr>Packager Shell Object</vt:lpstr>
      <vt:lpstr>Adversarial Emulation Using Atomic Red Team and MITRE ATT&amp;CK</vt:lpstr>
      <vt:lpstr>Challenges</vt:lpstr>
      <vt:lpstr>Key Expectations to resolve Challenges</vt:lpstr>
      <vt:lpstr>PowerPoint Presentation</vt:lpstr>
      <vt:lpstr>What is Adversary ?</vt:lpstr>
      <vt:lpstr>MITRE???</vt:lpstr>
      <vt:lpstr>MITRE? ATT&amp;CK?</vt:lpstr>
      <vt:lpstr>ATT&amp;CK</vt:lpstr>
      <vt:lpstr>TTP’s</vt:lpstr>
      <vt:lpstr>Tactics for Enterprise</vt:lpstr>
      <vt:lpstr>Techniques</vt:lpstr>
      <vt:lpstr>Procedure</vt:lpstr>
      <vt:lpstr>Matrices</vt:lpstr>
      <vt:lpstr>Enterprise Matrix</vt:lpstr>
      <vt:lpstr>Enterprise Matrix</vt:lpstr>
      <vt:lpstr>Automated malware analysis on ANY.RUN</vt:lpstr>
      <vt:lpstr>ANY.RUN Public Task Report Page</vt:lpstr>
      <vt:lpstr>ANY.RUN – MITRE ATT&amp;CK Matrix</vt:lpstr>
      <vt:lpstr>T1003 – OS Credential Dumping</vt:lpstr>
      <vt:lpstr>Multiple Nation-State Threat Actors Exploit CVE-2022-47966 and CVE-2022-42475 | CISA</vt:lpstr>
      <vt:lpstr>Atomic Red Team</vt:lpstr>
      <vt:lpstr>Installing Atomic Red Team</vt:lpstr>
      <vt:lpstr>Atomic Red Team - Demo</vt:lpstr>
      <vt:lpstr>Sharing Results and Collaboration</vt:lpstr>
      <vt:lpstr>YARA Rules</vt:lpstr>
      <vt:lpstr>YARA in Real</vt:lpstr>
      <vt:lpstr>STIX and TAXII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Emulation Using Atomic Red Team and MITRE ATT&amp;CK</dc:title>
  <dc:creator>Katta Sreenivasulu, Tarun Sai</dc:creator>
  <cp:lastModifiedBy>Katta Sreenivasulu, Tarun Sai</cp:lastModifiedBy>
  <cp:revision>2</cp:revision>
  <dcterms:created xsi:type="dcterms:W3CDTF">2024-01-02T16:55:42Z</dcterms:created>
  <dcterms:modified xsi:type="dcterms:W3CDTF">2024-01-13T01:51:33Z</dcterms:modified>
</cp:coreProperties>
</file>