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56.png" ContentType="image/png"/>
  <Override PartName="/ppt/media/image55.png" ContentType="image/png"/>
  <Override PartName="/ppt/media/image29.png" ContentType="image/png"/>
  <Override PartName="/ppt/media/image34.png" ContentType="image/png"/>
  <Override PartName="/ppt/media/image4.png" ContentType="image/png"/>
  <Override PartName="/ppt/media/image16.png" ContentType="image/png"/>
  <Override PartName="/ppt/media/image27.png" ContentType="image/png"/>
  <Override PartName="/ppt/media/image33.png" ContentType="image/png"/>
  <Override PartName="/ppt/media/image3.png" ContentType="image/png"/>
  <Override PartName="/ppt/media/image15.png" ContentType="image/png"/>
  <Override PartName="/ppt/media/image26.png" ContentType="image/png"/>
  <Override PartName="/ppt/media/image47.png" ContentType="image/png"/>
  <Override PartName="/ppt/media/image10.png" ContentType="image/png"/>
  <Override PartName="/ppt/media/image1.jpeg" ContentType="image/jpeg"/>
  <Override PartName="/ppt/media/image21.png" ContentType="image/png"/>
  <Override PartName="/ppt/media/image58.png" ContentType="image/png"/>
  <Override PartName="/ppt/media/image35.png" ContentType="image/png"/>
  <Override PartName="/ppt/media/image14.png" ContentType="image/png"/>
  <Override PartName="/ppt/media/image25.png" ContentType="image/png"/>
  <Override PartName="/ppt/media/image61.png" ContentType="image/png"/>
  <Override PartName="/ppt/media/image24.png" ContentType="image/png"/>
  <Override PartName="/ppt/media/image59.png" ContentType="image/png"/>
  <Override PartName="/ppt/media/image22.png" ContentType="image/png"/>
  <Override PartName="/ppt/media/image60.png" ContentType="image/png"/>
  <Override PartName="/ppt/media/image23.png" ContentType="image/png"/>
  <Override PartName="/ppt/media/image20.png" ContentType="image/png"/>
  <Override PartName="/ppt/media/image57.png" ContentType="image/png"/>
  <Override PartName="/ppt/media/image28.png" ContentType="image/png"/>
  <Override PartName="/ppt/media/image5.png" ContentType="image/png"/>
  <Override PartName="/ppt/media/image17.png" ContentType="image/png"/>
  <Override PartName="/ppt/media/image18.png" ContentType="image/png"/>
  <Override PartName="/ppt/media/image6.png" ContentType="image/png"/>
  <Override PartName="/ppt/media/image36.png" ContentType="image/png"/>
  <Override PartName="/ppt/media/image11.png" ContentType="image/png"/>
  <Override PartName="/ppt/media/image48.png" ContentType="image/png"/>
  <Override PartName="/ppt/media/image19.png" ContentType="image/png"/>
  <Override PartName="/ppt/media/image7.png" ContentType="image/png"/>
  <Override PartName="/ppt/media/image37.png" ContentType="image/png"/>
  <Override PartName="/ppt/media/image12.png" ContentType="image/png"/>
  <Override PartName="/ppt/media/image49.png" ContentType="image/png"/>
  <Override PartName="/ppt/media/image8.png" ContentType="image/png"/>
  <Override PartName="/ppt/media/image38.png" ContentType="image/png"/>
  <Override PartName="/ppt/media/image13.png" ContentType="image/png"/>
  <Override PartName="/ppt/media/image9.png" ContentType="image/png"/>
  <Override PartName="/ppt/media/image39.png" ContentType="image/png"/>
  <Override PartName="/ppt/media/image30.png" ContentType="image/png"/>
  <Override PartName="/ppt/media/image2.jpeg" ContentType="image/jpeg"/>
  <Override PartName="/ppt/media/image31.png" ContentType="image/png"/>
  <Override PartName="/ppt/media/image32.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7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7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8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8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8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8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8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8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457200" y="6352920"/>
            <a:ext cx="82296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457200" y="1143000"/>
            <a:ext cx="82296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419760" y="6467400"/>
            <a:ext cx="190080" cy="119520"/>
          </a:xfrm>
          <a:prstGeom prst="triangle">
            <a:avLst>
              <a:gd name="adj" fmla="val 50000"/>
            </a:avLst>
          </a:prstGeom>
          <a:solidFill>
            <a:schemeClr val="accent2"/>
          </a:solid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905040" y="3648240"/>
            <a:ext cx="7314480" cy="127944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914400" y="5048280"/>
            <a:ext cx="7314480" cy="68508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905040" y="3648240"/>
            <a:ext cx="227880" cy="1279440"/>
          </a:xfrm>
          <a:prstGeom prst="rect">
            <a:avLst/>
          </a:prstGeom>
          <a:solidFill>
            <a:schemeClr val="accent1"/>
          </a:solid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p:cNvSpPr/>
          <p:nvPr/>
        </p:nvSpPr>
        <p:spPr>
          <a:xfrm>
            <a:off x="914400" y="5048280"/>
            <a:ext cx="227880" cy="685080"/>
          </a:xfrm>
          <a:prstGeom prst="rect">
            <a:avLst/>
          </a:prstGeom>
          <a:solidFill>
            <a:schemeClr val="accent2"/>
          </a:solid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457200" y="152280"/>
            <a:ext cx="8228880" cy="99000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457200" y="6352920"/>
            <a:ext cx="82296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457200" y="1143000"/>
            <a:ext cx="8229600" cy="0"/>
          </a:xfrm>
          <a:prstGeom prst="line">
            <a:avLst/>
          </a:prstGeom>
          <a:ln w="9360">
            <a:solidFill>
              <a:schemeClr val="accent2"/>
            </a:solidFill>
            <a:prstDash val="dash"/>
            <a:round/>
          </a:ln>
        </p:spPr>
        <p:style>
          <a:lnRef idx="0"/>
          <a:fillRef idx="0"/>
          <a:effectRef idx="0"/>
          <a:fontRef idx="minor"/>
        </p:style>
      </p:sp>
      <p:sp>
        <p:nvSpPr>
          <p:cNvPr id="47" name="CustomShape 3"/>
          <p:cNvSpPr/>
          <p:nvPr/>
        </p:nvSpPr>
        <p:spPr>
          <a:xfrm rot="5400000">
            <a:off x="419760" y="6467400"/>
            <a:ext cx="190080" cy="119520"/>
          </a:xfrm>
          <a:prstGeom prst="triangle">
            <a:avLst>
              <a:gd name="adj" fmla="val 50000"/>
            </a:avLst>
          </a:prstGeom>
          <a:solidFill>
            <a:schemeClr val="accent2"/>
          </a:solid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9"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55.png"/><Relationship Id="rId3" Type="http://schemas.openxmlformats.org/officeDocument/2006/relationships/image" Target="../media/image56.pn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762120" y="990720"/>
            <a:ext cx="7466760" cy="990000"/>
          </a:xfrm>
          <a:prstGeom prst="rect">
            <a:avLst/>
          </a:prstGeom>
          <a:noFill/>
          <a:ln>
            <a:noFill/>
          </a:ln>
        </p:spPr>
        <p:style>
          <a:lnRef idx="0"/>
          <a:fillRef idx="0"/>
          <a:effectRef idx="0"/>
          <a:fontRef idx="minor"/>
        </p:style>
        <p:txBody>
          <a:bodyPr lIns="90000" rIns="90000" tIns="45000" bIns="45000">
            <a:normAutofit fontScale="65000"/>
          </a:bodyPr>
          <a:p>
            <a:pPr algn="r">
              <a:lnSpc>
                <a:spcPct val="100000"/>
              </a:lnSpc>
            </a:pPr>
            <a:r>
              <a:rPr b="0" lang="en-US" sz="4000" spc="-1" strike="noStrike">
                <a:solidFill>
                  <a:srgbClr val="9fb8cd"/>
                </a:solidFill>
                <a:latin typeface="Britannic Bold"/>
              </a:rPr>
              <a:t>LENDING CLUB - CASE STUDY</a:t>
            </a:r>
            <a:endParaRPr b="0" lang="en-IN" sz="4000" spc="-1" strike="noStrike">
              <a:latin typeface="Arial"/>
            </a:endParaRPr>
          </a:p>
        </p:txBody>
      </p:sp>
      <p:sp>
        <p:nvSpPr>
          <p:cNvPr id="87" name="CustomShape 2"/>
          <p:cNvSpPr/>
          <p:nvPr/>
        </p:nvSpPr>
        <p:spPr>
          <a:xfrm>
            <a:off x="1066680" y="2057400"/>
            <a:ext cx="7390800" cy="1065960"/>
          </a:xfrm>
          <a:prstGeom prst="rect">
            <a:avLst/>
          </a:prstGeom>
          <a:noFill/>
          <a:ln>
            <a:noFill/>
          </a:ln>
        </p:spPr>
        <p:style>
          <a:lnRef idx="0"/>
          <a:fillRef idx="0"/>
          <a:effectRef idx="0"/>
          <a:fontRef idx="minor"/>
        </p:style>
        <p:txBody>
          <a:bodyPr lIns="90000" rIns="90000" tIns="45000" bIns="45000">
            <a:normAutofit/>
          </a:bodyPr>
          <a:p>
            <a:pPr algn="r">
              <a:lnSpc>
                <a:spcPct val="100000"/>
              </a:lnSpc>
              <a:spcBef>
                <a:spcPts val="601"/>
              </a:spcBef>
              <a:tabLst>
                <a:tab algn="l" pos="0"/>
              </a:tabLst>
            </a:pPr>
            <a:r>
              <a:rPr b="0" lang="en-US" sz="2400" spc="-1" strike="noStrike">
                <a:solidFill>
                  <a:srgbClr val="000000"/>
                </a:solidFill>
                <a:latin typeface="Bookman Old Style"/>
              </a:rPr>
              <a:t>-Tarun Tiwari</a:t>
            </a:r>
            <a:endParaRPr b="0" lang="en-IN" sz="2400" spc="-1" strike="noStrike">
              <a:latin typeface="Arial"/>
            </a:endParaRPr>
          </a:p>
          <a:p>
            <a:pPr algn="r">
              <a:lnSpc>
                <a:spcPct val="100000"/>
              </a:lnSpc>
              <a:spcBef>
                <a:spcPts val="601"/>
              </a:spcBef>
              <a:tabLst>
                <a:tab algn="l" pos="0"/>
              </a:tabLst>
            </a:pPr>
            <a:r>
              <a:rPr b="0" lang="en-US" sz="2400" spc="-1" strike="noStrike">
                <a:solidFill>
                  <a:srgbClr val="000000"/>
                </a:solidFill>
                <a:latin typeface="Bookman Old Style"/>
              </a:rPr>
              <a:t>-Pranavi Chapala</a:t>
            </a:r>
            <a:endParaRPr b="0" lang="en-IN" sz="2400" spc="-1" strike="noStrike">
              <a:latin typeface="Arial"/>
            </a:endParaRPr>
          </a:p>
        </p:txBody>
      </p:sp>
      <p:pic>
        <p:nvPicPr>
          <p:cNvPr id="88" name="Picture 2" descr="100+ Discussion Pictures [HD] | Download Free Images on Unsplash"/>
          <p:cNvPicPr/>
          <p:nvPr/>
        </p:nvPicPr>
        <p:blipFill>
          <a:blip r:embed="rId1"/>
          <a:stretch/>
        </p:blipFill>
        <p:spPr>
          <a:xfrm>
            <a:off x="4191120" y="3505320"/>
            <a:ext cx="4952160" cy="3351960"/>
          </a:xfrm>
          <a:prstGeom prst="rect">
            <a:avLst/>
          </a:prstGeom>
          <a:ln>
            <a:noFill/>
          </a:ln>
        </p:spPr>
      </p:pic>
      <p:pic>
        <p:nvPicPr>
          <p:cNvPr id="89" name="Picture 4" descr="500+ Case Study Pictures [HD] | Download Free Images on Unsplash"/>
          <p:cNvPicPr/>
          <p:nvPr/>
        </p:nvPicPr>
        <p:blipFill>
          <a:blip r:embed="rId2"/>
          <a:stretch/>
        </p:blipFill>
        <p:spPr>
          <a:xfrm>
            <a:off x="0" y="3505320"/>
            <a:ext cx="4366080" cy="3351960"/>
          </a:xfrm>
          <a:prstGeom prst="rect">
            <a:avLst/>
          </a:prstGeom>
          <a:ln>
            <a:noFill/>
          </a:ln>
        </p:spPr>
      </p:pic>
      <p:pic>
        <p:nvPicPr>
          <p:cNvPr id="90" name="Picture 5" descr=""/>
          <p:cNvPicPr/>
          <p:nvPr/>
        </p:nvPicPr>
        <p:blipFill>
          <a:blip r:embed="rId3"/>
          <a:stretch/>
        </p:blipFill>
        <p:spPr>
          <a:xfrm>
            <a:off x="7467480" y="0"/>
            <a:ext cx="1675800" cy="466200"/>
          </a:xfrm>
          <a:prstGeom prst="rect">
            <a:avLst/>
          </a:prstGeom>
          <a:ln w="9360">
            <a:noFill/>
          </a:ln>
        </p:spPr>
      </p:pic>
      <p:pic>
        <p:nvPicPr>
          <p:cNvPr id="91" name="Picture 9" descr=""/>
          <p:cNvPicPr/>
          <p:nvPr/>
        </p:nvPicPr>
        <p:blipFill>
          <a:blip r:embed="rId4"/>
          <a:stretch/>
        </p:blipFill>
        <p:spPr>
          <a:xfrm>
            <a:off x="0" y="0"/>
            <a:ext cx="1618560" cy="990000"/>
          </a:xfrm>
          <a:prstGeom prst="rect">
            <a:avLst/>
          </a:prstGeom>
          <a:ln w="936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0" lang="en-US" sz="3200" spc="-1" strike="noStrike">
                <a:solidFill>
                  <a:srgbClr val="464653"/>
                </a:solidFill>
                <a:latin typeface="Bookman Old Style"/>
              </a:rPr>
              <a:t>    </a:t>
            </a:r>
            <a:r>
              <a:rPr b="0" lang="en-US" sz="3200" spc="-1" strike="noStrike">
                <a:solidFill>
                  <a:srgbClr val="464653"/>
                </a:solidFill>
                <a:latin typeface="Bookman Old Style"/>
              </a:rPr>
              <a:t>Segmented Univariate Analysis</a:t>
            </a:r>
            <a:endParaRPr b="0" lang="en-IN" sz="3200" spc="-1" strike="noStrike">
              <a:latin typeface="Arial"/>
            </a:endParaRPr>
          </a:p>
        </p:txBody>
      </p:sp>
      <p:sp>
        <p:nvSpPr>
          <p:cNvPr id="132" name="CustomShape 2"/>
          <p:cNvSpPr/>
          <p:nvPr/>
        </p:nvSpPr>
        <p:spPr>
          <a:xfrm>
            <a:off x="304920" y="4724280"/>
            <a:ext cx="8305200" cy="1614240"/>
          </a:xfrm>
          <a:prstGeom prst="rect">
            <a:avLst/>
          </a:prstGeom>
          <a:ln>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txBody>
          <a:bodyPr lIns="90000" rIns="90000" tIns="45000" bIns="45000">
            <a:spAutoFit/>
          </a:bodyPr>
          <a:p>
            <a:pPr>
              <a:lnSpc>
                <a:spcPct val="100000"/>
              </a:lnSpc>
            </a:pPr>
            <a:r>
              <a:rPr b="0" lang="en-US" sz="2000" spc="-1" strike="noStrike">
                <a:solidFill>
                  <a:srgbClr val="ffffff"/>
                </a:solidFill>
                <a:latin typeface="Gill Sans MT"/>
                <a:ea typeface="DejaVu Sans"/>
              </a:rPr>
              <a:t>From above plot for ‘sub_grade’ we can infer that the defaulters rate is</a:t>
            </a:r>
            <a:endParaRPr b="0" lang="en-IN" sz="2000" spc="-1" strike="noStrike">
              <a:latin typeface="Arial"/>
            </a:endParaRPr>
          </a:p>
          <a:p>
            <a:pPr>
              <a:lnSpc>
                <a:spcPct val="100000"/>
              </a:lnSpc>
            </a:pPr>
            <a:r>
              <a:rPr b="0" lang="en-US" sz="2000" spc="-1" strike="noStrike">
                <a:solidFill>
                  <a:srgbClr val="ffffff"/>
                </a:solidFill>
                <a:latin typeface="Gill Sans MT"/>
                <a:ea typeface="DejaVu Sans"/>
              </a:rPr>
              <a:t>increasing wrt sub_grade, hence the chances of loan getting defaulted</a:t>
            </a:r>
            <a:br/>
            <a:r>
              <a:rPr b="0" lang="en-US" sz="2000" spc="-1" strike="noStrike">
                <a:solidFill>
                  <a:srgbClr val="ffffff"/>
                </a:solidFill>
                <a:latin typeface="Gill Sans MT"/>
                <a:ea typeface="DejaVu Sans"/>
              </a:rPr>
              <a:t>increases with the sub_grade from A1 moving towards G5.</a:t>
            </a:r>
            <a:endParaRPr b="0" lang="en-IN" sz="2000" spc="-1" strike="noStrike">
              <a:latin typeface="Arial"/>
            </a:endParaRPr>
          </a:p>
        </p:txBody>
      </p:sp>
      <p:pic>
        <p:nvPicPr>
          <p:cNvPr id="133" name="Picture 9" descr=""/>
          <p:cNvPicPr/>
          <p:nvPr/>
        </p:nvPicPr>
        <p:blipFill>
          <a:blip r:embed="rId1"/>
          <a:stretch/>
        </p:blipFill>
        <p:spPr>
          <a:xfrm>
            <a:off x="0" y="0"/>
            <a:ext cx="1618560" cy="990000"/>
          </a:xfrm>
          <a:prstGeom prst="rect">
            <a:avLst/>
          </a:prstGeom>
          <a:ln w="9360">
            <a:noFill/>
          </a:ln>
        </p:spPr>
      </p:pic>
      <p:pic>
        <p:nvPicPr>
          <p:cNvPr id="134" name="Picture 5" descr=""/>
          <p:cNvPicPr/>
          <p:nvPr/>
        </p:nvPicPr>
        <p:blipFill>
          <a:blip r:embed="rId2"/>
          <a:stretch/>
        </p:blipFill>
        <p:spPr>
          <a:xfrm>
            <a:off x="7467480" y="0"/>
            <a:ext cx="1675800" cy="466200"/>
          </a:xfrm>
          <a:prstGeom prst="rect">
            <a:avLst/>
          </a:prstGeom>
          <a:ln w="9360">
            <a:noFill/>
          </a:ln>
        </p:spPr>
      </p:pic>
      <p:pic>
        <p:nvPicPr>
          <p:cNvPr id="135" name="Picture 2" descr=""/>
          <p:cNvPicPr/>
          <p:nvPr/>
        </p:nvPicPr>
        <p:blipFill>
          <a:blip r:embed="rId3"/>
          <a:stretch/>
        </p:blipFill>
        <p:spPr>
          <a:xfrm>
            <a:off x="380880" y="1600200"/>
            <a:ext cx="8228880" cy="2590200"/>
          </a:xfrm>
          <a:prstGeom prst="rect">
            <a:avLst/>
          </a:prstGeom>
          <a:ln w="936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0" lang="en-US" sz="3200" spc="-1" strike="noStrike">
                <a:solidFill>
                  <a:srgbClr val="464653"/>
                </a:solidFill>
                <a:latin typeface="Bookman Old Style"/>
              </a:rPr>
              <a:t>    </a:t>
            </a:r>
            <a:r>
              <a:rPr b="0" lang="en-US" sz="3200" spc="-1" strike="noStrike">
                <a:solidFill>
                  <a:srgbClr val="464653"/>
                </a:solidFill>
                <a:latin typeface="Bookman Old Style"/>
              </a:rPr>
              <a:t>Segmented Univariate Analysis</a:t>
            </a:r>
            <a:endParaRPr b="0" lang="en-IN" sz="3200" spc="-1" strike="noStrike">
              <a:latin typeface="Arial"/>
            </a:endParaRPr>
          </a:p>
        </p:txBody>
      </p:sp>
      <p:sp>
        <p:nvSpPr>
          <p:cNvPr id="137" name="CustomShape 2"/>
          <p:cNvSpPr/>
          <p:nvPr/>
        </p:nvSpPr>
        <p:spPr>
          <a:xfrm>
            <a:off x="304920" y="4724280"/>
            <a:ext cx="8305200" cy="1309320"/>
          </a:xfrm>
          <a:prstGeom prst="rect">
            <a:avLst/>
          </a:prstGeom>
          <a:ln>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txBody>
          <a:bodyPr lIns="90000" rIns="90000" tIns="45000" bIns="45000">
            <a:spAutoFit/>
          </a:bodyPr>
          <a:p>
            <a:pPr>
              <a:lnSpc>
                <a:spcPct val="100000"/>
              </a:lnSpc>
            </a:pPr>
            <a:r>
              <a:rPr b="0" lang="en-US" sz="2000" spc="-1" strike="noStrike">
                <a:solidFill>
                  <a:srgbClr val="ffffff"/>
                </a:solidFill>
                <a:latin typeface="Gill Sans MT"/>
                <a:ea typeface="DejaVu Sans"/>
              </a:rPr>
              <a:t>From above plot for ‘verification_status’ we can infer that the defaulters rate is increasing and is less for Not Verified users than Verified ones, but not useful</a:t>
            </a:r>
            <a:br/>
            <a:r>
              <a:rPr b="0" lang="en-US" sz="2000" spc="-1" strike="noStrike">
                <a:solidFill>
                  <a:srgbClr val="ffffff"/>
                </a:solidFill>
                <a:latin typeface="Gill Sans MT"/>
                <a:ea typeface="DejaVu Sans"/>
              </a:rPr>
              <a:t>for analysis.</a:t>
            </a:r>
            <a:endParaRPr b="0" lang="en-IN" sz="2000" spc="-1" strike="noStrike">
              <a:latin typeface="Arial"/>
            </a:endParaRPr>
          </a:p>
        </p:txBody>
      </p:sp>
      <p:pic>
        <p:nvPicPr>
          <p:cNvPr id="138" name="Picture 9" descr=""/>
          <p:cNvPicPr/>
          <p:nvPr/>
        </p:nvPicPr>
        <p:blipFill>
          <a:blip r:embed="rId1"/>
          <a:stretch/>
        </p:blipFill>
        <p:spPr>
          <a:xfrm>
            <a:off x="0" y="0"/>
            <a:ext cx="1618560" cy="990000"/>
          </a:xfrm>
          <a:prstGeom prst="rect">
            <a:avLst/>
          </a:prstGeom>
          <a:ln w="9360">
            <a:noFill/>
          </a:ln>
        </p:spPr>
      </p:pic>
      <p:pic>
        <p:nvPicPr>
          <p:cNvPr id="139" name="Picture 5" descr=""/>
          <p:cNvPicPr/>
          <p:nvPr/>
        </p:nvPicPr>
        <p:blipFill>
          <a:blip r:embed="rId2"/>
          <a:stretch/>
        </p:blipFill>
        <p:spPr>
          <a:xfrm>
            <a:off x="7467480" y="0"/>
            <a:ext cx="1675800" cy="466200"/>
          </a:xfrm>
          <a:prstGeom prst="rect">
            <a:avLst/>
          </a:prstGeom>
          <a:ln w="9360">
            <a:noFill/>
          </a:ln>
        </p:spPr>
      </p:pic>
      <p:pic>
        <p:nvPicPr>
          <p:cNvPr id="140" name="Picture 2" descr=""/>
          <p:cNvPicPr/>
          <p:nvPr/>
        </p:nvPicPr>
        <p:blipFill>
          <a:blip r:embed="rId3"/>
          <a:stretch/>
        </p:blipFill>
        <p:spPr>
          <a:xfrm>
            <a:off x="380880" y="1600200"/>
            <a:ext cx="8228880" cy="2666160"/>
          </a:xfrm>
          <a:prstGeom prst="rect">
            <a:avLst/>
          </a:prstGeom>
          <a:ln w="936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0" lang="en-US" sz="3200" spc="-1" strike="noStrike">
                <a:solidFill>
                  <a:srgbClr val="464653"/>
                </a:solidFill>
                <a:latin typeface="Bookman Old Style"/>
              </a:rPr>
              <a:t>    </a:t>
            </a:r>
            <a:r>
              <a:rPr b="0" lang="en-US" sz="3200" spc="-1" strike="noStrike">
                <a:solidFill>
                  <a:srgbClr val="464653"/>
                </a:solidFill>
                <a:latin typeface="Bookman Old Style"/>
              </a:rPr>
              <a:t>Segmented Univariate Analysis</a:t>
            </a:r>
            <a:endParaRPr b="0" lang="en-IN" sz="3200" spc="-1" strike="noStrike">
              <a:latin typeface="Arial"/>
            </a:endParaRPr>
          </a:p>
        </p:txBody>
      </p:sp>
      <p:sp>
        <p:nvSpPr>
          <p:cNvPr id="142" name="CustomShape 2"/>
          <p:cNvSpPr/>
          <p:nvPr/>
        </p:nvSpPr>
        <p:spPr>
          <a:xfrm>
            <a:off x="304920" y="4724280"/>
            <a:ext cx="8305200" cy="1004760"/>
          </a:xfrm>
          <a:prstGeom prst="rect">
            <a:avLst/>
          </a:prstGeom>
          <a:ln>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txBody>
          <a:bodyPr lIns="90000" rIns="90000" tIns="45000" bIns="45000">
            <a:spAutoFit/>
          </a:bodyPr>
          <a:p>
            <a:pPr>
              <a:lnSpc>
                <a:spcPct val="100000"/>
              </a:lnSpc>
            </a:pPr>
            <a:r>
              <a:rPr b="0" lang="en-US" sz="2000" spc="-1" strike="noStrike">
                <a:solidFill>
                  <a:srgbClr val="ffffff"/>
                </a:solidFill>
                <a:latin typeface="Gill Sans MT"/>
                <a:ea typeface="DejaVu Sans"/>
              </a:rPr>
              <a:t>From above plot for ‘purpose’ we can infer that the defaulters rate is nearly constant for all purpose type except ‘small business’, hence rate will depend on purpose of the loan</a:t>
            </a:r>
            <a:endParaRPr b="0" lang="en-IN" sz="2000" spc="-1" strike="noStrike">
              <a:latin typeface="Arial"/>
            </a:endParaRPr>
          </a:p>
        </p:txBody>
      </p:sp>
      <p:pic>
        <p:nvPicPr>
          <p:cNvPr id="143" name="Picture 9" descr=""/>
          <p:cNvPicPr/>
          <p:nvPr/>
        </p:nvPicPr>
        <p:blipFill>
          <a:blip r:embed="rId1"/>
          <a:stretch/>
        </p:blipFill>
        <p:spPr>
          <a:xfrm>
            <a:off x="0" y="0"/>
            <a:ext cx="1618560" cy="990000"/>
          </a:xfrm>
          <a:prstGeom prst="rect">
            <a:avLst/>
          </a:prstGeom>
          <a:ln w="9360">
            <a:noFill/>
          </a:ln>
        </p:spPr>
      </p:pic>
      <p:pic>
        <p:nvPicPr>
          <p:cNvPr id="144" name="Picture 5" descr=""/>
          <p:cNvPicPr/>
          <p:nvPr/>
        </p:nvPicPr>
        <p:blipFill>
          <a:blip r:embed="rId2"/>
          <a:stretch/>
        </p:blipFill>
        <p:spPr>
          <a:xfrm>
            <a:off x="7467480" y="0"/>
            <a:ext cx="1675800" cy="466200"/>
          </a:xfrm>
          <a:prstGeom prst="rect">
            <a:avLst/>
          </a:prstGeom>
          <a:ln w="9360">
            <a:noFill/>
          </a:ln>
        </p:spPr>
      </p:pic>
      <p:pic>
        <p:nvPicPr>
          <p:cNvPr id="145" name="Picture 2" descr=""/>
          <p:cNvPicPr/>
          <p:nvPr/>
        </p:nvPicPr>
        <p:blipFill>
          <a:blip r:embed="rId3"/>
          <a:stretch/>
        </p:blipFill>
        <p:spPr>
          <a:xfrm>
            <a:off x="380880" y="1295280"/>
            <a:ext cx="8228880" cy="2894760"/>
          </a:xfrm>
          <a:prstGeom prst="rect">
            <a:avLst/>
          </a:prstGeom>
          <a:ln w="936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0" lang="en-US" sz="3200" spc="-1" strike="noStrike">
                <a:solidFill>
                  <a:srgbClr val="464653"/>
                </a:solidFill>
                <a:latin typeface="Bookman Old Style"/>
              </a:rPr>
              <a:t>    </a:t>
            </a:r>
            <a:r>
              <a:rPr b="0" lang="en-US" sz="3200" spc="-1" strike="noStrike">
                <a:solidFill>
                  <a:srgbClr val="464653"/>
                </a:solidFill>
                <a:latin typeface="Bookman Old Style"/>
              </a:rPr>
              <a:t>Segmented Univariate Analysis</a:t>
            </a:r>
            <a:endParaRPr b="0" lang="en-IN" sz="3200" spc="-1" strike="noStrike">
              <a:latin typeface="Arial"/>
            </a:endParaRPr>
          </a:p>
        </p:txBody>
      </p:sp>
      <p:sp>
        <p:nvSpPr>
          <p:cNvPr id="147" name="CustomShape 2"/>
          <p:cNvSpPr/>
          <p:nvPr/>
        </p:nvSpPr>
        <p:spPr>
          <a:xfrm>
            <a:off x="228600" y="5105520"/>
            <a:ext cx="8305200" cy="1004400"/>
          </a:xfrm>
          <a:prstGeom prst="rect">
            <a:avLst/>
          </a:prstGeom>
          <a:ln>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txBody>
          <a:bodyPr lIns="90000" rIns="90000" tIns="45000" bIns="45000">
            <a:spAutoFit/>
          </a:bodyPr>
          <a:p>
            <a:pPr>
              <a:lnSpc>
                <a:spcPct val="100000"/>
              </a:lnSpc>
            </a:pPr>
            <a:r>
              <a:rPr b="0" lang="en-US" sz="2000" spc="-1" strike="noStrike">
                <a:solidFill>
                  <a:srgbClr val="ffffff"/>
                </a:solidFill>
                <a:latin typeface="Gill Sans MT"/>
                <a:ea typeface="DejaVu Sans"/>
              </a:rPr>
              <a:t>From above plot for ‘month’ we can infer that the defaulters rate is nearly </a:t>
            </a:r>
            <a:br/>
            <a:r>
              <a:rPr b="0" lang="en-US" sz="2000" spc="-1" strike="noStrike">
                <a:solidFill>
                  <a:srgbClr val="ffffff"/>
                </a:solidFill>
                <a:latin typeface="Gill Sans MT"/>
                <a:ea typeface="DejaVu Sans"/>
              </a:rPr>
              <a:t>constant here, not useful</a:t>
            </a:r>
            <a:endParaRPr b="0" lang="en-IN" sz="2000" spc="-1" strike="noStrike">
              <a:latin typeface="Arial"/>
            </a:endParaRPr>
          </a:p>
        </p:txBody>
      </p:sp>
      <p:pic>
        <p:nvPicPr>
          <p:cNvPr id="148" name="Picture 9" descr=""/>
          <p:cNvPicPr/>
          <p:nvPr/>
        </p:nvPicPr>
        <p:blipFill>
          <a:blip r:embed="rId1"/>
          <a:stretch/>
        </p:blipFill>
        <p:spPr>
          <a:xfrm>
            <a:off x="0" y="0"/>
            <a:ext cx="1618560" cy="990000"/>
          </a:xfrm>
          <a:prstGeom prst="rect">
            <a:avLst/>
          </a:prstGeom>
          <a:ln w="9360">
            <a:noFill/>
          </a:ln>
        </p:spPr>
      </p:pic>
      <p:pic>
        <p:nvPicPr>
          <p:cNvPr id="149" name="Picture 5" descr=""/>
          <p:cNvPicPr/>
          <p:nvPr/>
        </p:nvPicPr>
        <p:blipFill>
          <a:blip r:embed="rId2"/>
          <a:stretch/>
        </p:blipFill>
        <p:spPr>
          <a:xfrm>
            <a:off x="7467480" y="0"/>
            <a:ext cx="1675800" cy="466200"/>
          </a:xfrm>
          <a:prstGeom prst="rect">
            <a:avLst/>
          </a:prstGeom>
          <a:ln w="9360">
            <a:noFill/>
          </a:ln>
        </p:spPr>
      </p:pic>
      <p:pic>
        <p:nvPicPr>
          <p:cNvPr id="150" name="Picture 2" descr=""/>
          <p:cNvPicPr/>
          <p:nvPr/>
        </p:nvPicPr>
        <p:blipFill>
          <a:blip r:embed="rId3"/>
          <a:stretch/>
        </p:blipFill>
        <p:spPr>
          <a:xfrm>
            <a:off x="380880" y="1447920"/>
            <a:ext cx="8228880" cy="2894760"/>
          </a:xfrm>
          <a:prstGeom prst="rect">
            <a:avLst/>
          </a:prstGeom>
          <a:ln w="936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0" lang="en-US" sz="3200" spc="-1" strike="noStrike">
                <a:solidFill>
                  <a:srgbClr val="464653"/>
                </a:solidFill>
                <a:latin typeface="Bookman Old Style"/>
              </a:rPr>
              <a:t>    </a:t>
            </a:r>
            <a:r>
              <a:rPr b="0" lang="en-US" sz="3200" spc="-1" strike="noStrike">
                <a:solidFill>
                  <a:srgbClr val="464653"/>
                </a:solidFill>
                <a:latin typeface="Bookman Old Style"/>
              </a:rPr>
              <a:t>Segmented Univariate Analysis</a:t>
            </a:r>
            <a:endParaRPr b="0" lang="en-IN" sz="3200" spc="-1" strike="noStrike">
              <a:latin typeface="Arial"/>
            </a:endParaRPr>
          </a:p>
        </p:txBody>
      </p:sp>
      <p:sp>
        <p:nvSpPr>
          <p:cNvPr id="152" name="CustomShape 2"/>
          <p:cNvSpPr/>
          <p:nvPr/>
        </p:nvSpPr>
        <p:spPr>
          <a:xfrm>
            <a:off x="304920" y="4724280"/>
            <a:ext cx="8305200" cy="1309320"/>
          </a:xfrm>
          <a:prstGeom prst="rect">
            <a:avLst/>
          </a:prstGeom>
          <a:ln>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txBody>
          <a:bodyPr lIns="90000" rIns="90000" tIns="45000" bIns="45000">
            <a:spAutoFit/>
          </a:bodyPr>
          <a:p>
            <a:pPr>
              <a:lnSpc>
                <a:spcPct val="100000"/>
              </a:lnSpc>
            </a:pPr>
            <a:r>
              <a:rPr b="0" lang="en-US" sz="2000" spc="-1" strike="noStrike">
                <a:solidFill>
                  <a:srgbClr val="ffffff"/>
                </a:solidFill>
                <a:latin typeface="Gill Sans MT"/>
                <a:ea typeface="DejaVu Sans"/>
              </a:rPr>
              <a:t>From above plot for ‘earliest_cr_line’ we can infer that the defaulters rate is nearly constant for all purpose type except year around 65, hence rate does not depends on earliest_cr_line of the person</a:t>
            </a:r>
            <a:endParaRPr b="0" lang="en-IN" sz="2000" spc="-1" strike="noStrike">
              <a:latin typeface="Arial"/>
            </a:endParaRPr>
          </a:p>
        </p:txBody>
      </p:sp>
      <p:pic>
        <p:nvPicPr>
          <p:cNvPr id="153" name="Picture 9" descr=""/>
          <p:cNvPicPr/>
          <p:nvPr/>
        </p:nvPicPr>
        <p:blipFill>
          <a:blip r:embed="rId1"/>
          <a:stretch/>
        </p:blipFill>
        <p:spPr>
          <a:xfrm>
            <a:off x="0" y="0"/>
            <a:ext cx="1618560" cy="990000"/>
          </a:xfrm>
          <a:prstGeom prst="rect">
            <a:avLst/>
          </a:prstGeom>
          <a:ln w="9360">
            <a:noFill/>
          </a:ln>
        </p:spPr>
      </p:pic>
      <p:pic>
        <p:nvPicPr>
          <p:cNvPr id="154" name="Picture 5" descr=""/>
          <p:cNvPicPr/>
          <p:nvPr/>
        </p:nvPicPr>
        <p:blipFill>
          <a:blip r:embed="rId2"/>
          <a:stretch/>
        </p:blipFill>
        <p:spPr>
          <a:xfrm>
            <a:off x="7467480" y="0"/>
            <a:ext cx="1675800" cy="466200"/>
          </a:xfrm>
          <a:prstGeom prst="rect">
            <a:avLst/>
          </a:prstGeom>
          <a:ln w="9360">
            <a:noFill/>
          </a:ln>
        </p:spPr>
      </p:pic>
      <p:pic>
        <p:nvPicPr>
          <p:cNvPr id="155" name="Picture 2" descr=""/>
          <p:cNvPicPr/>
          <p:nvPr/>
        </p:nvPicPr>
        <p:blipFill>
          <a:blip r:embed="rId3"/>
          <a:stretch/>
        </p:blipFill>
        <p:spPr>
          <a:xfrm>
            <a:off x="380880" y="1523880"/>
            <a:ext cx="8228880" cy="2818800"/>
          </a:xfrm>
          <a:prstGeom prst="rect">
            <a:avLst/>
          </a:prstGeom>
          <a:ln w="936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US" sz="3200" spc="-1" strike="noStrike">
                <a:solidFill>
                  <a:srgbClr val="464653"/>
                </a:solidFill>
                <a:latin typeface="Bookman Old Style"/>
              </a:rPr>
              <a:t>Bivariate Analysis</a:t>
            </a:r>
            <a:endParaRPr b="0" lang="en-IN" sz="3200" spc="-1" strike="noStrike">
              <a:latin typeface="Arial"/>
            </a:endParaRPr>
          </a:p>
        </p:txBody>
      </p:sp>
      <p:sp>
        <p:nvSpPr>
          <p:cNvPr id="157" name="CustomShape 2"/>
          <p:cNvSpPr/>
          <p:nvPr/>
        </p:nvSpPr>
        <p:spPr>
          <a:xfrm>
            <a:off x="838080" y="5105520"/>
            <a:ext cx="7085880" cy="6994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spAutoFit/>
          </a:bodyPr>
          <a:p>
            <a:pPr>
              <a:lnSpc>
                <a:spcPct val="100000"/>
              </a:lnSpc>
            </a:pPr>
            <a:r>
              <a:rPr b="0" lang="en-US" sz="2000" spc="-1" strike="noStrike">
                <a:solidFill>
                  <a:srgbClr val="ffffff"/>
                </a:solidFill>
                <a:latin typeface="Gill Sans MT"/>
                <a:ea typeface="DejaVu Sans"/>
              </a:rPr>
              <a:t>From above plot, we can infer it doesn’t show any correlation</a:t>
            </a:r>
            <a:endParaRPr b="0" lang="en-IN" sz="2000" spc="-1" strike="noStrike">
              <a:latin typeface="Arial"/>
            </a:endParaRPr>
          </a:p>
        </p:txBody>
      </p:sp>
      <p:pic>
        <p:nvPicPr>
          <p:cNvPr id="158" name="Picture 9" descr=""/>
          <p:cNvPicPr/>
          <p:nvPr/>
        </p:nvPicPr>
        <p:blipFill>
          <a:blip r:embed="rId1"/>
          <a:stretch/>
        </p:blipFill>
        <p:spPr>
          <a:xfrm>
            <a:off x="0" y="0"/>
            <a:ext cx="1618560" cy="990000"/>
          </a:xfrm>
          <a:prstGeom prst="rect">
            <a:avLst/>
          </a:prstGeom>
          <a:ln w="9360">
            <a:noFill/>
          </a:ln>
        </p:spPr>
      </p:pic>
      <p:pic>
        <p:nvPicPr>
          <p:cNvPr id="159" name="Picture 5" descr=""/>
          <p:cNvPicPr/>
          <p:nvPr/>
        </p:nvPicPr>
        <p:blipFill>
          <a:blip r:embed="rId2"/>
          <a:stretch/>
        </p:blipFill>
        <p:spPr>
          <a:xfrm>
            <a:off x="7467480" y="0"/>
            <a:ext cx="1675800" cy="466200"/>
          </a:xfrm>
          <a:prstGeom prst="rect">
            <a:avLst/>
          </a:prstGeom>
          <a:ln w="9360">
            <a:noFill/>
          </a:ln>
        </p:spPr>
      </p:pic>
      <p:pic>
        <p:nvPicPr>
          <p:cNvPr id="160" name="Picture 2" descr=""/>
          <p:cNvPicPr/>
          <p:nvPr/>
        </p:nvPicPr>
        <p:blipFill>
          <a:blip r:embed="rId3"/>
          <a:stretch/>
        </p:blipFill>
        <p:spPr>
          <a:xfrm>
            <a:off x="533520" y="1600200"/>
            <a:ext cx="8228880" cy="3047400"/>
          </a:xfrm>
          <a:prstGeom prst="rect">
            <a:avLst/>
          </a:prstGeom>
          <a:ln w="936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US" sz="3200" spc="-1" strike="noStrike">
                <a:solidFill>
                  <a:srgbClr val="464653"/>
                </a:solidFill>
                <a:latin typeface="Bookman Old Style"/>
              </a:rPr>
              <a:t>Bivariate Analysis</a:t>
            </a:r>
            <a:endParaRPr b="0" lang="en-IN" sz="3200" spc="-1" strike="noStrike">
              <a:latin typeface="Arial"/>
            </a:endParaRPr>
          </a:p>
        </p:txBody>
      </p:sp>
      <p:sp>
        <p:nvSpPr>
          <p:cNvPr id="162" name="CustomShape 2"/>
          <p:cNvSpPr/>
          <p:nvPr/>
        </p:nvSpPr>
        <p:spPr>
          <a:xfrm>
            <a:off x="685800" y="5181480"/>
            <a:ext cx="7848000" cy="9126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spAutoFit/>
          </a:bodyPr>
          <a:p>
            <a:pPr>
              <a:lnSpc>
                <a:spcPct val="100000"/>
              </a:lnSpc>
            </a:pPr>
            <a:r>
              <a:rPr b="0" lang="en-US" sz="1800" spc="-1" strike="noStrike">
                <a:solidFill>
                  <a:srgbClr val="ffffff"/>
                </a:solidFill>
                <a:latin typeface="Gill Sans MT"/>
                <a:ea typeface="DejaVu Sans"/>
              </a:rPr>
              <a:t>From above plot for `monthly_emi_ratio` we can infer that the defaulters rate is</a:t>
            </a:r>
            <a:br/>
            <a:r>
              <a:rPr b="0" lang="en-US" sz="1800" spc="-1" strike="noStrike">
                <a:solidFill>
                  <a:srgbClr val="ffffff"/>
                </a:solidFill>
                <a:latin typeface="Gill Sans MT"/>
                <a:ea typeface="DejaVu Sans"/>
              </a:rPr>
              <a:t>increasing w.r.t `term`.</a:t>
            </a:r>
            <a:endParaRPr b="0" lang="en-IN" sz="1800" spc="-1" strike="noStrike">
              <a:latin typeface="Arial"/>
            </a:endParaRPr>
          </a:p>
        </p:txBody>
      </p:sp>
      <p:pic>
        <p:nvPicPr>
          <p:cNvPr id="163" name="Picture 9" descr=""/>
          <p:cNvPicPr/>
          <p:nvPr/>
        </p:nvPicPr>
        <p:blipFill>
          <a:blip r:embed="rId1"/>
          <a:stretch/>
        </p:blipFill>
        <p:spPr>
          <a:xfrm>
            <a:off x="0" y="0"/>
            <a:ext cx="1618560" cy="990000"/>
          </a:xfrm>
          <a:prstGeom prst="rect">
            <a:avLst/>
          </a:prstGeom>
          <a:ln w="9360">
            <a:noFill/>
          </a:ln>
        </p:spPr>
      </p:pic>
      <p:pic>
        <p:nvPicPr>
          <p:cNvPr id="164" name="Picture 5" descr=""/>
          <p:cNvPicPr/>
          <p:nvPr/>
        </p:nvPicPr>
        <p:blipFill>
          <a:blip r:embed="rId2"/>
          <a:stretch/>
        </p:blipFill>
        <p:spPr>
          <a:xfrm>
            <a:off x="7467480" y="0"/>
            <a:ext cx="1675800" cy="466200"/>
          </a:xfrm>
          <a:prstGeom prst="rect">
            <a:avLst/>
          </a:prstGeom>
          <a:ln w="9360">
            <a:noFill/>
          </a:ln>
        </p:spPr>
      </p:pic>
      <p:pic>
        <p:nvPicPr>
          <p:cNvPr id="165" name="Picture 3" descr=""/>
          <p:cNvPicPr/>
          <p:nvPr/>
        </p:nvPicPr>
        <p:blipFill>
          <a:blip r:embed="rId3"/>
          <a:stretch/>
        </p:blipFill>
        <p:spPr>
          <a:xfrm>
            <a:off x="457200" y="1447920"/>
            <a:ext cx="8228880" cy="2971080"/>
          </a:xfrm>
          <a:prstGeom prst="rect">
            <a:avLst/>
          </a:prstGeom>
          <a:ln w="936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US" sz="3200" spc="-1" strike="noStrike">
                <a:solidFill>
                  <a:srgbClr val="464653"/>
                </a:solidFill>
                <a:latin typeface="Bookman Old Style"/>
              </a:rPr>
              <a:t>Bivariate Analysis </a:t>
            </a:r>
            <a:endParaRPr b="0" lang="en-IN" sz="3200" spc="-1" strike="noStrike">
              <a:latin typeface="Arial"/>
            </a:endParaRPr>
          </a:p>
        </p:txBody>
      </p:sp>
      <p:sp>
        <p:nvSpPr>
          <p:cNvPr id="167" name="CustomShape 2"/>
          <p:cNvSpPr/>
          <p:nvPr/>
        </p:nvSpPr>
        <p:spPr>
          <a:xfrm>
            <a:off x="609480" y="4800600"/>
            <a:ext cx="7543080" cy="10044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spAutoFit/>
          </a:bodyPr>
          <a:p>
            <a:pPr>
              <a:lnSpc>
                <a:spcPct val="100000"/>
              </a:lnSpc>
            </a:pPr>
            <a:r>
              <a:rPr b="0" lang="en-US" sz="2000" spc="-1" strike="noStrike">
                <a:solidFill>
                  <a:srgbClr val="ffffff"/>
                </a:solidFill>
                <a:latin typeface="Gill Sans MT"/>
                <a:ea typeface="DejaVu Sans"/>
              </a:rPr>
              <a:t>As we can see straight lines on the plot, default ratio increases for </a:t>
            </a:r>
            <a:br/>
            <a:r>
              <a:rPr b="0" lang="en-US" sz="2000" spc="-1" strike="noStrike">
                <a:solidFill>
                  <a:srgbClr val="ffffff"/>
                </a:solidFill>
                <a:latin typeface="Gill Sans MT"/>
                <a:ea typeface="DejaVu Sans"/>
              </a:rPr>
              <a:t>every purpose w.r.t installment except for small_business</a:t>
            </a:r>
            <a:endParaRPr b="0" lang="en-IN" sz="2000" spc="-1" strike="noStrike">
              <a:latin typeface="Arial"/>
            </a:endParaRPr>
          </a:p>
        </p:txBody>
      </p:sp>
      <p:pic>
        <p:nvPicPr>
          <p:cNvPr id="168" name="Picture 9" descr=""/>
          <p:cNvPicPr/>
          <p:nvPr/>
        </p:nvPicPr>
        <p:blipFill>
          <a:blip r:embed="rId1"/>
          <a:stretch/>
        </p:blipFill>
        <p:spPr>
          <a:xfrm>
            <a:off x="0" y="0"/>
            <a:ext cx="1618560" cy="990000"/>
          </a:xfrm>
          <a:prstGeom prst="rect">
            <a:avLst/>
          </a:prstGeom>
          <a:ln w="9360">
            <a:noFill/>
          </a:ln>
        </p:spPr>
      </p:pic>
      <p:pic>
        <p:nvPicPr>
          <p:cNvPr id="169" name="Picture 5" descr=""/>
          <p:cNvPicPr/>
          <p:nvPr/>
        </p:nvPicPr>
        <p:blipFill>
          <a:blip r:embed="rId2"/>
          <a:stretch/>
        </p:blipFill>
        <p:spPr>
          <a:xfrm>
            <a:off x="7467480" y="0"/>
            <a:ext cx="1675800" cy="466200"/>
          </a:xfrm>
          <a:prstGeom prst="rect">
            <a:avLst/>
          </a:prstGeom>
          <a:ln w="9360">
            <a:noFill/>
          </a:ln>
        </p:spPr>
      </p:pic>
      <p:pic>
        <p:nvPicPr>
          <p:cNvPr id="170" name="Picture 2" descr=""/>
          <p:cNvPicPr/>
          <p:nvPr/>
        </p:nvPicPr>
        <p:blipFill>
          <a:blip r:embed="rId3"/>
          <a:stretch/>
        </p:blipFill>
        <p:spPr>
          <a:xfrm>
            <a:off x="380880" y="1676520"/>
            <a:ext cx="8228880" cy="2590200"/>
          </a:xfrm>
          <a:prstGeom prst="rect">
            <a:avLst/>
          </a:prstGeom>
          <a:ln w="936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US" sz="3200" spc="-1" strike="noStrike">
                <a:solidFill>
                  <a:srgbClr val="464653"/>
                </a:solidFill>
                <a:latin typeface="Bookman Old Style"/>
              </a:rPr>
              <a:t>Bivariate Analysis</a:t>
            </a:r>
            <a:endParaRPr b="0" lang="en-IN" sz="3200" spc="-1" strike="noStrike">
              <a:latin typeface="Arial"/>
            </a:endParaRPr>
          </a:p>
        </p:txBody>
      </p:sp>
      <p:sp>
        <p:nvSpPr>
          <p:cNvPr id="172" name="CustomShape 2"/>
          <p:cNvSpPr/>
          <p:nvPr/>
        </p:nvSpPr>
        <p:spPr>
          <a:xfrm>
            <a:off x="533520" y="4572000"/>
            <a:ext cx="7009560" cy="6998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spAutoFit/>
          </a:bodyPr>
          <a:p>
            <a:pPr>
              <a:lnSpc>
                <a:spcPct val="100000"/>
              </a:lnSpc>
            </a:pPr>
            <a:r>
              <a:rPr b="0" lang="en-US" sz="2000" spc="-1" strike="noStrike">
                <a:solidFill>
                  <a:srgbClr val="ffffff"/>
                </a:solidFill>
                <a:latin typeface="Gill Sans MT"/>
                <a:ea typeface="DejaVu Sans"/>
              </a:rPr>
              <a:t>As we can see straight lines on the plot, default ratio increases for every purpose wrt loan_amnt</a:t>
            </a:r>
            <a:endParaRPr b="0" lang="en-IN" sz="2000" spc="-1" strike="noStrike">
              <a:latin typeface="Arial"/>
            </a:endParaRPr>
          </a:p>
        </p:txBody>
      </p:sp>
      <p:pic>
        <p:nvPicPr>
          <p:cNvPr id="173" name="Picture 9" descr=""/>
          <p:cNvPicPr/>
          <p:nvPr/>
        </p:nvPicPr>
        <p:blipFill>
          <a:blip r:embed="rId1"/>
          <a:stretch/>
        </p:blipFill>
        <p:spPr>
          <a:xfrm>
            <a:off x="0" y="0"/>
            <a:ext cx="1618560" cy="990000"/>
          </a:xfrm>
          <a:prstGeom prst="rect">
            <a:avLst/>
          </a:prstGeom>
          <a:ln w="9360">
            <a:noFill/>
          </a:ln>
        </p:spPr>
      </p:pic>
      <p:pic>
        <p:nvPicPr>
          <p:cNvPr id="174" name="Picture 5" descr=""/>
          <p:cNvPicPr/>
          <p:nvPr/>
        </p:nvPicPr>
        <p:blipFill>
          <a:blip r:embed="rId2"/>
          <a:stretch/>
        </p:blipFill>
        <p:spPr>
          <a:xfrm>
            <a:off x="7467480" y="0"/>
            <a:ext cx="1675800" cy="466200"/>
          </a:xfrm>
          <a:prstGeom prst="rect">
            <a:avLst/>
          </a:prstGeom>
          <a:ln w="9360">
            <a:noFill/>
          </a:ln>
        </p:spPr>
      </p:pic>
      <p:pic>
        <p:nvPicPr>
          <p:cNvPr id="175" name="Picture 2" descr=""/>
          <p:cNvPicPr/>
          <p:nvPr/>
        </p:nvPicPr>
        <p:blipFill>
          <a:blip r:embed="rId3"/>
          <a:stretch/>
        </p:blipFill>
        <p:spPr>
          <a:xfrm>
            <a:off x="304920" y="1600200"/>
            <a:ext cx="8228880" cy="2361600"/>
          </a:xfrm>
          <a:prstGeom prst="rect">
            <a:avLst/>
          </a:prstGeom>
          <a:ln w="936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US" sz="3200" spc="-1" strike="noStrike">
                <a:solidFill>
                  <a:srgbClr val="464653"/>
                </a:solidFill>
                <a:latin typeface="Bookman Old Style"/>
              </a:rPr>
              <a:t>Bivariate Analysis</a:t>
            </a:r>
            <a:endParaRPr b="0" lang="en-IN" sz="3200" spc="-1" strike="noStrike">
              <a:latin typeface="Arial"/>
            </a:endParaRPr>
          </a:p>
        </p:txBody>
      </p:sp>
      <p:sp>
        <p:nvSpPr>
          <p:cNvPr id="177" name="CustomShape 2"/>
          <p:cNvSpPr/>
          <p:nvPr/>
        </p:nvSpPr>
        <p:spPr>
          <a:xfrm>
            <a:off x="838080" y="4952880"/>
            <a:ext cx="7390800" cy="6998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spAutoFit/>
          </a:bodyPr>
          <a:p>
            <a:pPr>
              <a:lnSpc>
                <a:spcPct val="100000"/>
              </a:lnSpc>
            </a:pPr>
            <a:r>
              <a:rPr b="0" lang="en-US" sz="2000" spc="-1" strike="noStrike">
                <a:solidFill>
                  <a:srgbClr val="ffffff"/>
                </a:solidFill>
                <a:latin typeface="Gill Sans MT"/>
                <a:ea typeface="DejaVu Sans"/>
              </a:rPr>
              <a:t>Above graph shows the scatter plot for ratio of Fully Paid and Charged off customers</a:t>
            </a:r>
            <a:endParaRPr b="0" lang="en-IN" sz="2000" spc="-1" strike="noStrike">
              <a:latin typeface="Arial"/>
            </a:endParaRPr>
          </a:p>
        </p:txBody>
      </p:sp>
      <p:pic>
        <p:nvPicPr>
          <p:cNvPr id="178" name="Picture 9" descr=""/>
          <p:cNvPicPr/>
          <p:nvPr/>
        </p:nvPicPr>
        <p:blipFill>
          <a:blip r:embed="rId1"/>
          <a:stretch/>
        </p:blipFill>
        <p:spPr>
          <a:xfrm>
            <a:off x="0" y="0"/>
            <a:ext cx="1618560" cy="990000"/>
          </a:xfrm>
          <a:prstGeom prst="rect">
            <a:avLst/>
          </a:prstGeom>
          <a:ln w="9360">
            <a:noFill/>
          </a:ln>
        </p:spPr>
      </p:pic>
      <p:pic>
        <p:nvPicPr>
          <p:cNvPr id="179" name="Picture 5" descr=""/>
          <p:cNvPicPr/>
          <p:nvPr/>
        </p:nvPicPr>
        <p:blipFill>
          <a:blip r:embed="rId2"/>
          <a:stretch/>
        </p:blipFill>
        <p:spPr>
          <a:xfrm>
            <a:off x="7467480" y="0"/>
            <a:ext cx="1675800" cy="466200"/>
          </a:xfrm>
          <a:prstGeom prst="rect">
            <a:avLst/>
          </a:prstGeom>
          <a:ln w="9360">
            <a:noFill/>
          </a:ln>
        </p:spPr>
      </p:pic>
      <p:pic>
        <p:nvPicPr>
          <p:cNvPr id="180" name="Picture 2" descr=""/>
          <p:cNvPicPr/>
          <p:nvPr/>
        </p:nvPicPr>
        <p:blipFill>
          <a:blip r:embed="rId3"/>
          <a:stretch/>
        </p:blipFill>
        <p:spPr>
          <a:xfrm>
            <a:off x="380880" y="1371600"/>
            <a:ext cx="8228880" cy="2971080"/>
          </a:xfrm>
          <a:prstGeom prst="rect">
            <a:avLst/>
          </a:prstGeom>
          <a:ln w="936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US" sz="3200" spc="-1" strike="noStrike">
                <a:solidFill>
                  <a:srgbClr val="464653"/>
                </a:solidFill>
                <a:latin typeface="Bookman Old Style"/>
              </a:rPr>
              <a:t>Problem Statement</a:t>
            </a:r>
            <a:endParaRPr b="0" lang="en-IN" sz="3200" spc="-1" strike="noStrike">
              <a:latin typeface="Arial"/>
            </a:endParaRPr>
          </a:p>
        </p:txBody>
      </p:sp>
      <p:sp>
        <p:nvSpPr>
          <p:cNvPr id="93" name="CustomShape 2"/>
          <p:cNvSpPr/>
          <p:nvPr/>
        </p:nvSpPr>
        <p:spPr>
          <a:xfrm>
            <a:off x="457200" y="1219320"/>
            <a:ext cx="8228880" cy="493704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601"/>
              </a:spcBef>
              <a:buClr>
                <a:srgbClr val="727ca3"/>
              </a:buClr>
              <a:buSzPct val="76000"/>
              <a:buFont typeface="Wingdings 3" charset="2"/>
              <a:buChar char=""/>
            </a:pPr>
            <a:r>
              <a:rPr b="0" lang="en-US" sz="1800" spc="-1" strike="noStrike">
                <a:solidFill>
                  <a:srgbClr val="000000"/>
                </a:solidFill>
                <a:latin typeface="Gill Sans MT"/>
              </a:rPr>
              <a:t>You work for a consumer finance company which specializes in lending various types of loans to urban customers. When the company receives a loan application, the company has to make a decision for loan approval based on the applicant’s profile. Two types of risks are associated with the bank’s decision:</a:t>
            </a:r>
            <a:endParaRPr b="0" lang="en-IN" sz="18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1800" spc="-1" strike="noStrike">
                <a:solidFill>
                  <a:srgbClr val="000000"/>
                </a:solidFill>
                <a:latin typeface="Gill Sans MT"/>
              </a:rPr>
              <a:t>If the applicant is likely to repay the loan, then not approving the loan results in a loss of business to the company</a:t>
            </a:r>
            <a:endParaRPr b="0" lang="en-IN" sz="1800" spc="-1" strike="noStrike">
              <a:latin typeface="Arial"/>
            </a:endParaRPr>
          </a:p>
          <a:p>
            <a:pPr marL="274320" indent="-273600">
              <a:lnSpc>
                <a:spcPct val="100000"/>
              </a:lnSpc>
              <a:spcBef>
                <a:spcPts val="601"/>
              </a:spcBef>
              <a:buClr>
                <a:srgbClr val="727ca3"/>
              </a:buClr>
              <a:buSzPct val="76000"/>
              <a:buFont typeface="Wingdings 3" charset="2"/>
              <a:buChar char=""/>
            </a:pPr>
            <a:r>
              <a:rPr b="0" lang="en-US" sz="1800" spc="-1" strike="noStrike">
                <a:solidFill>
                  <a:srgbClr val="000000"/>
                </a:solidFill>
                <a:latin typeface="Gill Sans MT"/>
              </a:rPr>
              <a:t>If the applicant is not likely to repay the loan, i.e. he/she is likely to default, then approving the loan may lead to a financial loss for the company</a:t>
            </a:r>
            <a:endParaRPr b="0" lang="en-IN" sz="1800" spc="-1" strike="noStrike">
              <a:latin typeface="Arial"/>
            </a:endParaRPr>
          </a:p>
          <a:p>
            <a:pPr>
              <a:lnSpc>
                <a:spcPct val="100000"/>
              </a:lnSpc>
              <a:spcBef>
                <a:spcPts val="601"/>
              </a:spcBef>
            </a:pPr>
            <a:endParaRPr b="0" lang="en-IN" sz="1800" spc="-1" strike="noStrike">
              <a:latin typeface="Arial"/>
            </a:endParaRPr>
          </a:p>
        </p:txBody>
      </p:sp>
      <p:pic>
        <p:nvPicPr>
          <p:cNvPr id="94" name="Picture 9" descr=""/>
          <p:cNvPicPr/>
          <p:nvPr/>
        </p:nvPicPr>
        <p:blipFill>
          <a:blip r:embed="rId1"/>
          <a:stretch/>
        </p:blipFill>
        <p:spPr>
          <a:xfrm>
            <a:off x="0" y="0"/>
            <a:ext cx="1618560" cy="990000"/>
          </a:xfrm>
          <a:prstGeom prst="rect">
            <a:avLst/>
          </a:prstGeom>
          <a:ln w="9360">
            <a:noFill/>
          </a:ln>
        </p:spPr>
      </p:pic>
      <p:pic>
        <p:nvPicPr>
          <p:cNvPr id="95" name="Picture 5" descr=""/>
          <p:cNvPicPr/>
          <p:nvPr/>
        </p:nvPicPr>
        <p:blipFill>
          <a:blip r:embed="rId2"/>
          <a:stretch/>
        </p:blipFill>
        <p:spPr>
          <a:xfrm>
            <a:off x="7467480" y="0"/>
            <a:ext cx="1675800" cy="466200"/>
          </a:xfrm>
          <a:prstGeom prst="rect">
            <a:avLst/>
          </a:prstGeom>
          <a:ln w="9360">
            <a:noFill/>
          </a:ln>
        </p:spPr>
      </p:pic>
      <p:pic>
        <p:nvPicPr>
          <p:cNvPr id="96" name="Picture 5" descr=""/>
          <p:cNvPicPr/>
          <p:nvPr/>
        </p:nvPicPr>
        <p:blipFill>
          <a:blip r:embed="rId3"/>
          <a:stretch/>
        </p:blipFill>
        <p:spPr>
          <a:xfrm>
            <a:off x="1371600" y="3962520"/>
            <a:ext cx="5942880" cy="1875240"/>
          </a:xfrm>
          <a:prstGeom prst="rect">
            <a:avLst/>
          </a:prstGeom>
          <a:ln w="936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US" sz="3200" spc="-1" strike="noStrike">
                <a:solidFill>
                  <a:srgbClr val="464653"/>
                </a:solidFill>
                <a:latin typeface="Bookman Old Style"/>
              </a:rPr>
              <a:t>Multivariate Analysis</a:t>
            </a:r>
            <a:endParaRPr b="0" lang="en-IN" sz="3200" spc="-1" strike="noStrike">
              <a:latin typeface="Arial"/>
            </a:endParaRPr>
          </a:p>
        </p:txBody>
      </p:sp>
      <p:pic>
        <p:nvPicPr>
          <p:cNvPr id="182" name="Picture 2" descr=""/>
          <p:cNvPicPr/>
          <p:nvPr/>
        </p:nvPicPr>
        <p:blipFill>
          <a:blip r:embed="rId1"/>
          <a:stretch/>
        </p:blipFill>
        <p:spPr>
          <a:xfrm>
            <a:off x="762120" y="1219320"/>
            <a:ext cx="7142400" cy="4525200"/>
          </a:xfrm>
          <a:prstGeom prst="rect">
            <a:avLst/>
          </a:prstGeom>
          <a:ln w="9360">
            <a:noFill/>
          </a:ln>
        </p:spPr>
      </p:pic>
      <p:pic>
        <p:nvPicPr>
          <p:cNvPr id="183" name="Picture 9" descr=""/>
          <p:cNvPicPr/>
          <p:nvPr/>
        </p:nvPicPr>
        <p:blipFill>
          <a:blip r:embed="rId2"/>
          <a:stretch/>
        </p:blipFill>
        <p:spPr>
          <a:xfrm>
            <a:off x="0" y="0"/>
            <a:ext cx="1618560" cy="990000"/>
          </a:xfrm>
          <a:prstGeom prst="rect">
            <a:avLst/>
          </a:prstGeom>
          <a:ln w="9360">
            <a:noFill/>
          </a:ln>
        </p:spPr>
      </p:pic>
      <p:pic>
        <p:nvPicPr>
          <p:cNvPr id="184" name="Picture 5" descr=""/>
          <p:cNvPicPr/>
          <p:nvPr/>
        </p:nvPicPr>
        <p:blipFill>
          <a:blip r:embed="rId3"/>
          <a:stretch/>
        </p:blipFill>
        <p:spPr>
          <a:xfrm>
            <a:off x="7467480" y="0"/>
            <a:ext cx="1675800" cy="466200"/>
          </a:xfrm>
          <a:prstGeom prst="rect">
            <a:avLst/>
          </a:prstGeom>
          <a:ln w="9360">
            <a:noFill/>
          </a:ln>
        </p:spPr>
      </p:pic>
      <p:sp>
        <p:nvSpPr>
          <p:cNvPr id="185" name="CustomShape 2"/>
          <p:cNvSpPr/>
          <p:nvPr/>
        </p:nvSpPr>
        <p:spPr>
          <a:xfrm>
            <a:off x="762120" y="5791320"/>
            <a:ext cx="7390800" cy="3949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spAutoFit/>
          </a:bodyPr>
          <a:p>
            <a:pPr>
              <a:lnSpc>
                <a:spcPct val="100000"/>
              </a:lnSpc>
            </a:pPr>
            <a:r>
              <a:rPr b="0" lang="en-US" sz="2000" spc="-1" strike="noStrike">
                <a:solidFill>
                  <a:srgbClr val="ffffff"/>
                </a:solidFill>
                <a:latin typeface="Gill Sans MT"/>
                <a:ea typeface="DejaVu Sans"/>
              </a:rPr>
              <a:t>Above graph  shows Correlation Matrics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3200" spc="-1" strike="noStrike">
                <a:solidFill>
                  <a:srgbClr val="464653"/>
                </a:solidFill>
                <a:latin typeface="Bookman Old Style"/>
              </a:rPr>
              <a:t>                   </a:t>
            </a:r>
            <a:r>
              <a:rPr b="0" lang="en-US" sz="3200" spc="-1" strike="noStrike">
                <a:solidFill>
                  <a:srgbClr val="464653"/>
                </a:solidFill>
                <a:latin typeface="Bookman Old Style"/>
              </a:rPr>
              <a:t>Conclusion</a:t>
            </a:r>
            <a:endParaRPr b="0" lang="en-IN" sz="3200" spc="-1" strike="noStrike">
              <a:latin typeface="Arial"/>
            </a:endParaRPr>
          </a:p>
        </p:txBody>
      </p:sp>
      <p:sp>
        <p:nvSpPr>
          <p:cNvPr id="187" name="CustomShape 2"/>
          <p:cNvSpPr/>
          <p:nvPr/>
        </p:nvSpPr>
        <p:spPr>
          <a:xfrm>
            <a:off x="457200" y="1219320"/>
            <a:ext cx="8228880" cy="4937040"/>
          </a:xfrm>
          <a:prstGeom prst="rect">
            <a:avLst/>
          </a:prstGeom>
          <a:noFill/>
          <a:ln>
            <a:noFill/>
          </a:ln>
        </p:spPr>
        <p:style>
          <a:lnRef idx="0"/>
          <a:fillRef idx="0"/>
          <a:effectRef idx="0"/>
          <a:fontRef idx="minor"/>
        </p:style>
        <p:txBody>
          <a:bodyPr lIns="90000" rIns="90000" tIns="45000" bIns="45000">
            <a:noAutofit/>
          </a:bodyPr>
          <a:p>
            <a:pPr marL="274320" indent="-273600">
              <a:lnSpc>
                <a:spcPct val="100000"/>
              </a:lnSpc>
              <a:spcBef>
                <a:spcPts val="601"/>
              </a:spcBef>
              <a:buClr>
                <a:srgbClr val="727ca3"/>
              </a:buClr>
              <a:buSzPct val="76000"/>
              <a:buFont typeface="Wingdings 3" charset="2"/>
              <a:buChar char=""/>
            </a:pPr>
            <a:r>
              <a:rPr b="0" lang="en-US" sz="1600" spc="-1" strike="noStrike">
                <a:solidFill>
                  <a:srgbClr val="000000"/>
                </a:solidFill>
                <a:latin typeface="Gill Sans MT"/>
              </a:rPr>
              <a:t>As part of the Lending Club Case Study we have analyzed and would recommend that the following factors be considered by Consumer Finance Company to approve / reject the loan of an applicant:</a:t>
            </a:r>
            <a:endParaRPr b="0" lang="en-IN" sz="1600" spc="-1" strike="noStrike">
              <a:latin typeface="Arial"/>
            </a:endParaRPr>
          </a:p>
          <a:p>
            <a:pPr lvl="1" marL="548640" indent="-273600">
              <a:lnSpc>
                <a:spcPct val="100000"/>
              </a:lnSpc>
              <a:spcBef>
                <a:spcPts val="499"/>
              </a:spcBef>
              <a:buClr>
                <a:srgbClr val="9fb8cd"/>
              </a:buClr>
              <a:buSzPct val="76000"/>
              <a:buFont typeface="Wingdings 3" charset="2"/>
              <a:buChar char=""/>
            </a:pPr>
            <a:r>
              <a:rPr b="0" lang="en-US" sz="1000" spc="-1" strike="noStrike">
                <a:solidFill>
                  <a:srgbClr val="464653"/>
                </a:solidFill>
                <a:latin typeface="Gill Sans MT"/>
              </a:rPr>
              <a:t>Purpose</a:t>
            </a:r>
            <a:endParaRPr b="0" lang="en-IN" sz="1000" spc="-1" strike="noStrike">
              <a:latin typeface="Arial"/>
            </a:endParaRPr>
          </a:p>
          <a:p>
            <a:pPr lvl="1" marL="548640" indent="-273600">
              <a:lnSpc>
                <a:spcPct val="100000"/>
              </a:lnSpc>
              <a:spcBef>
                <a:spcPts val="499"/>
              </a:spcBef>
              <a:buClr>
                <a:srgbClr val="9fb8cd"/>
              </a:buClr>
              <a:buSzPct val="76000"/>
              <a:buFont typeface="Wingdings 3" charset="2"/>
              <a:buChar char=""/>
            </a:pPr>
            <a:r>
              <a:rPr b="0" lang="en-US" sz="1000" spc="-1" strike="noStrike">
                <a:solidFill>
                  <a:srgbClr val="464653"/>
                </a:solidFill>
                <a:latin typeface="Gill Sans MT"/>
              </a:rPr>
              <a:t>Term</a:t>
            </a:r>
            <a:endParaRPr b="0" lang="en-IN" sz="1000" spc="-1" strike="noStrike">
              <a:latin typeface="Arial"/>
            </a:endParaRPr>
          </a:p>
          <a:p>
            <a:pPr lvl="1" marL="548640" indent="-273600">
              <a:lnSpc>
                <a:spcPct val="100000"/>
              </a:lnSpc>
              <a:spcBef>
                <a:spcPts val="499"/>
              </a:spcBef>
              <a:buClr>
                <a:srgbClr val="9fb8cd"/>
              </a:buClr>
              <a:buSzPct val="76000"/>
              <a:buFont typeface="Wingdings 3" charset="2"/>
              <a:buChar char=""/>
            </a:pPr>
            <a:r>
              <a:rPr b="0" lang="en-US" sz="1000" spc="-1" strike="noStrike">
                <a:solidFill>
                  <a:srgbClr val="464653"/>
                </a:solidFill>
                <a:latin typeface="Gill Sans MT"/>
              </a:rPr>
              <a:t>Grade</a:t>
            </a:r>
            <a:endParaRPr b="0" lang="en-IN" sz="1000" spc="-1" strike="noStrike">
              <a:latin typeface="Arial"/>
            </a:endParaRPr>
          </a:p>
          <a:p>
            <a:pPr lvl="1" marL="548640" indent="-273600">
              <a:lnSpc>
                <a:spcPct val="100000"/>
              </a:lnSpc>
              <a:spcBef>
                <a:spcPts val="499"/>
              </a:spcBef>
              <a:buClr>
                <a:srgbClr val="9fb8cd"/>
              </a:buClr>
              <a:buSzPct val="76000"/>
              <a:buFont typeface="Wingdings 3" charset="2"/>
              <a:buChar char=""/>
            </a:pPr>
            <a:r>
              <a:rPr b="0" lang="en-US" sz="1000" spc="-1" strike="noStrike">
                <a:solidFill>
                  <a:srgbClr val="464653"/>
                </a:solidFill>
                <a:latin typeface="Gill Sans MT"/>
              </a:rPr>
              <a:t>Loan Amount</a:t>
            </a:r>
            <a:endParaRPr b="0" lang="en-IN" sz="1000" spc="-1" strike="noStrike">
              <a:latin typeface="Arial"/>
            </a:endParaRPr>
          </a:p>
          <a:p>
            <a:pPr lvl="1" marL="548640" indent="-273600">
              <a:lnSpc>
                <a:spcPct val="100000"/>
              </a:lnSpc>
              <a:spcBef>
                <a:spcPts val="499"/>
              </a:spcBef>
              <a:buClr>
                <a:srgbClr val="9fb8cd"/>
              </a:buClr>
              <a:buSzPct val="76000"/>
              <a:buFont typeface="Wingdings 3" charset="2"/>
              <a:buChar char=""/>
            </a:pPr>
            <a:r>
              <a:rPr b="0" lang="en-US" sz="1000" spc="-1" strike="noStrike">
                <a:solidFill>
                  <a:srgbClr val="464653"/>
                </a:solidFill>
                <a:latin typeface="Gill Sans MT"/>
              </a:rPr>
              <a:t>Interest Rate</a:t>
            </a:r>
            <a:endParaRPr b="0" lang="en-IN" sz="1000" spc="-1" strike="noStrike">
              <a:latin typeface="Arial"/>
            </a:endParaRPr>
          </a:p>
          <a:p>
            <a:pPr lvl="1" marL="548640" indent="-273600">
              <a:lnSpc>
                <a:spcPct val="100000"/>
              </a:lnSpc>
              <a:spcBef>
                <a:spcPts val="499"/>
              </a:spcBef>
              <a:buClr>
                <a:srgbClr val="9fb8cd"/>
              </a:buClr>
              <a:buSzPct val="76000"/>
              <a:buFont typeface="Wingdings 3" charset="2"/>
              <a:buChar char=""/>
            </a:pPr>
            <a:r>
              <a:rPr b="0" lang="en-US" sz="1000" spc="-1" strike="noStrike">
                <a:solidFill>
                  <a:srgbClr val="464653"/>
                </a:solidFill>
                <a:latin typeface="Gill Sans MT"/>
              </a:rPr>
              <a:t>Monthly Income</a:t>
            </a:r>
            <a:br/>
            <a:r>
              <a:rPr b="0" lang="en-US" sz="1000" spc="-1" strike="noStrike">
                <a:solidFill>
                  <a:srgbClr val="464653"/>
                </a:solidFill>
                <a:latin typeface="Gill Sans MT"/>
              </a:rPr>
              <a:t> </a:t>
            </a:r>
            <a:endParaRPr b="0" lang="en-IN" sz="1000" spc="-1" strike="noStrike">
              <a:latin typeface="Arial"/>
            </a:endParaRPr>
          </a:p>
          <a:p>
            <a:pPr lvl="1" marL="274320" indent="-273600">
              <a:lnSpc>
                <a:spcPct val="100000"/>
              </a:lnSpc>
              <a:spcBef>
                <a:spcPts val="601"/>
              </a:spcBef>
              <a:buClr>
                <a:srgbClr val="727ca3"/>
              </a:buClr>
              <a:buSzPct val="76000"/>
              <a:buFont typeface="Wingdings 3" charset="2"/>
              <a:buChar char=""/>
            </a:pPr>
            <a:r>
              <a:rPr b="0" lang="en-IN" sz="1600" spc="-1" strike="noStrike">
                <a:solidFill>
                  <a:srgbClr val="000000"/>
                </a:solidFill>
                <a:latin typeface="Gill Sans MT"/>
              </a:rPr>
              <a:t>Applicants who stay in rented house or mortgage are the maximum who take loans, so bank can take this as an advantage to grow customers.</a:t>
            </a:r>
            <a:endParaRPr b="0" lang="en-IN" sz="1600" spc="-1" strike="noStrike">
              <a:latin typeface="Arial"/>
            </a:endParaRPr>
          </a:p>
          <a:p>
            <a:pPr lvl="1" marL="274320" indent="-273600">
              <a:lnSpc>
                <a:spcPct val="100000"/>
              </a:lnSpc>
              <a:spcBef>
                <a:spcPts val="601"/>
              </a:spcBef>
              <a:buClr>
                <a:srgbClr val="727ca3"/>
              </a:buClr>
              <a:buSzPct val="76000"/>
              <a:buFont typeface="Wingdings 3" charset="2"/>
              <a:buChar char=""/>
            </a:pPr>
            <a:r>
              <a:rPr b="0" lang="en-US" sz="1600" spc="-1" strike="noStrike">
                <a:solidFill>
                  <a:srgbClr val="000000"/>
                </a:solidFill>
                <a:latin typeface="Gill Sans MT"/>
              </a:rPr>
              <a:t>Customers with a loan purpose of Small Business are more likely to default as compared to other categories.</a:t>
            </a:r>
            <a:endParaRPr b="0" lang="en-IN" sz="1600" spc="-1" strike="noStrike">
              <a:latin typeface="Arial"/>
            </a:endParaRPr>
          </a:p>
          <a:p>
            <a:pPr lvl="1" marL="274320" indent="-273600">
              <a:lnSpc>
                <a:spcPct val="100000"/>
              </a:lnSpc>
              <a:spcBef>
                <a:spcPts val="601"/>
              </a:spcBef>
              <a:buClr>
                <a:srgbClr val="727ca3"/>
              </a:buClr>
              <a:buSzPct val="76000"/>
              <a:buFont typeface="Wingdings 3" charset="2"/>
              <a:buChar char=""/>
            </a:pPr>
            <a:r>
              <a:rPr b="0" lang="en-US" sz="1600" spc="-1" strike="noStrike">
                <a:solidFill>
                  <a:srgbClr val="000000"/>
                </a:solidFill>
                <a:latin typeface="Gill Sans MT"/>
              </a:rPr>
              <a:t>The defaulters rate is increasing  w.r.t term,  hence the chances of loan getting defaulted is less for 36m than 60m.</a:t>
            </a:r>
            <a:endParaRPr b="0" lang="en-IN" sz="1600" spc="-1" strike="noStrike">
              <a:latin typeface="Arial"/>
            </a:endParaRPr>
          </a:p>
          <a:p>
            <a:pPr lvl="1" marL="274320" indent="-273600">
              <a:lnSpc>
                <a:spcPct val="100000"/>
              </a:lnSpc>
              <a:spcBef>
                <a:spcPts val="601"/>
              </a:spcBef>
              <a:buClr>
                <a:srgbClr val="727ca3"/>
              </a:buClr>
              <a:buSzPct val="76000"/>
              <a:buFont typeface="Wingdings 3" charset="2"/>
              <a:buChar char=""/>
            </a:pPr>
            <a:r>
              <a:rPr b="0" lang="en-IN" sz="1600" spc="-1" strike="noStrike">
                <a:solidFill>
                  <a:srgbClr val="000000"/>
                </a:solidFill>
                <a:latin typeface="Gill Sans MT"/>
              </a:rPr>
              <a:t>Applicant having purpose debt_consolidate are the maximum applicant for the loans.</a:t>
            </a:r>
            <a:endParaRPr b="0" lang="en-IN" sz="1600" spc="-1" strike="noStrike">
              <a:latin typeface="Arial"/>
            </a:endParaRPr>
          </a:p>
          <a:p>
            <a:pPr>
              <a:lnSpc>
                <a:spcPct val="100000"/>
              </a:lnSpc>
            </a:pPr>
            <a:endParaRPr b="0" lang="en-IN" sz="1600" spc="-1" strike="noStrike">
              <a:latin typeface="Arial"/>
            </a:endParaRPr>
          </a:p>
          <a:p>
            <a:pPr marL="548640" indent="-273600">
              <a:lnSpc>
                <a:spcPct val="100000"/>
              </a:lnSpc>
              <a:spcBef>
                <a:spcPts val="499"/>
              </a:spcBef>
              <a:tabLst>
                <a:tab algn="l" pos="0"/>
              </a:tabLst>
            </a:pPr>
            <a:endParaRPr b="0" lang="en-IN" sz="1600" spc="-1" strike="noStrike">
              <a:latin typeface="Arial"/>
            </a:endParaRPr>
          </a:p>
          <a:p>
            <a:pPr marL="548640" indent="-273600">
              <a:lnSpc>
                <a:spcPct val="100000"/>
              </a:lnSpc>
              <a:tabLst>
                <a:tab algn="l" pos="0"/>
              </a:tabLst>
            </a:pPr>
            <a:endParaRPr b="0" lang="en-IN" sz="1600" spc="-1" strike="noStrike">
              <a:latin typeface="Arial"/>
            </a:endParaRPr>
          </a:p>
          <a:p>
            <a:pPr marL="548640" indent="-273600">
              <a:lnSpc>
                <a:spcPct val="100000"/>
              </a:lnSpc>
              <a:spcBef>
                <a:spcPts val="601"/>
              </a:spcBef>
              <a:tabLst>
                <a:tab algn="l" pos="0"/>
              </a:tabLst>
            </a:pPr>
            <a:endParaRPr b="0" lang="en-IN" sz="1600" spc="-1" strike="noStrike">
              <a:latin typeface="Arial"/>
            </a:endParaRPr>
          </a:p>
          <a:p>
            <a:pPr marL="548640" indent="-273600">
              <a:lnSpc>
                <a:spcPct val="100000"/>
              </a:lnSpc>
              <a:spcBef>
                <a:spcPts val="601"/>
              </a:spcBef>
              <a:tabLst>
                <a:tab algn="l" pos="0"/>
              </a:tabLst>
            </a:pPr>
            <a:endParaRPr b="0" lang="en-IN" sz="1600" spc="-1" strike="noStrike">
              <a:latin typeface="Arial"/>
            </a:endParaRPr>
          </a:p>
        </p:txBody>
      </p:sp>
      <p:pic>
        <p:nvPicPr>
          <p:cNvPr id="188" name="Picture 5" descr=""/>
          <p:cNvPicPr/>
          <p:nvPr/>
        </p:nvPicPr>
        <p:blipFill>
          <a:blip r:embed="rId1"/>
          <a:stretch/>
        </p:blipFill>
        <p:spPr>
          <a:xfrm>
            <a:off x="7467480" y="0"/>
            <a:ext cx="1675800" cy="466200"/>
          </a:xfrm>
          <a:prstGeom prst="rect">
            <a:avLst/>
          </a:prstGeom>
          <a:ln w="9360">
            <a:noFill/>
          </a:ln>
        </p:spPr>
      </p:pic>
      <p:pic>
        <p:nvPicPr>
          <p:cNvPr id="189" name="Picture 9" descr=""/>
          <p:cNvPicPr/>
          <p:nvPr/>
        </p:nvPicPr>
        <p:blipFill>
          <a:blip r:embed="rId2"/>
          <a:stretch/>
        </p:blipFill>
        <p:spPr>
          <a:xfrm>
            <a:off x="0" y="0"/>
            <a:ext cx="1618560" cy="990000"/>
          </a:xfrm>
          <a:prstGeom prst="rect">
            <a:avLst/>
          </a:prstGeom>
          <a:ln w="936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US" sz="3200" spc="-1" strike="noStrike">
                <a:solidFill>
                  <a:srgbClr val="464653"/>
                </a:solidFill>
                <a:latin typeface="Bookman Old Style"/>
              </a:rPr>
              <a:t>Data Dictionary</a:t>
            </a:r>
            <a:endParaRPr b="0" lang="en-IN" sz="3200" spc="-1" strike="noStrike">
              <a:latin typeface="Arial"/>
            </a:endParaRPr>
          </a:p>
        </p:txBody>
      </p:sp>
      <p:sp>
        <p:nvSpPr>
          <p:cNvPr id="98" name="CustomShape 2"/>
          <p:cNvSpPr/>
          <p:nvPr/>
        </p:nvSpPr>
        <p:spPr>
          <a:xfrm>
            <a:off x="457200" y="1219320"/>
            <a:ext cx="8228880" cy="493704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601"/>
              </a:spcBef>
              <a:buClr>
                <a:srgbClr val="727ca3"/>
              </a:buClr>
              <a:buSzPct val="76000"/>
              <a:buFont typeface="Wingdings 3" charset="2"/>
              <a:buChar char=""/>
            </a:pPr>
            <a:r>
              <a:rPr b="1" lang="en-US" sz="1400" spc="-1" strike="noStrike">
                <a:solidFill>
                  <a:srgbClr val="000000"/>
                </a:solidFill>
                <a:latin typeface="Gill Sans MT"/>
              </a:rPr>
              <a:t>loan_amnt</a:t>
            </a:r>
            <a:r>
              <a:rPr b="0" lang="en-US" sz="1400" spc="-1" strike="noStrike">
                <a:solidFill>
                  <a:srgbClr val="000000"/>
                </a:solidFill>
                <a:latin typeface="Gill Sans MT"/>
              </a:rPr>
              <a:t>:  The listed amount of the loan applied for by the borrower.</a:t>
            </a:r>
            <a:endParaRPr b="0" lang="en-IN" sz="14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1400" spc="-1" strike="noStrike">
                <a:solidFill>
                  <a:srgbClr val="000000"/>
                </a:solidFill>
                <a:latin typeface="Gill Sans MT"/>
              </a:rPr>
              <a:t>Int_rate:</a:t>
            </a:r>
            <a:r>
              <a:rPr b="0" lang="en-US" sz="1400" spc="-1" strike="noStrike">
                <a:solidFill>
                  <a:srgbClr val="000000"/>
                </a:solidFill>
                <a:latin typeface="Gill Sans MT"/>
              </a:rPr>
              <a:t> Interest Rate on the loan</a:t>
            </a:r>
            <a:endParaRPr b="0" lang="en-IN" sz="14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1400" spc="-1" strike="noStrike">
                <a:solidFill>
                  <a:srgbClr val="000000"/>
                </a:solidFill>
                <a:latin typeface="Gill Sans MT"/>
              </a:rPr>
              <a:t>Funded_amnt</a:t>
            </a:r>
            <a:r>
              <a:rPr b="0" lang="en-US" sz="1400" spc="-1" strike="noStrike">
                <a:solidFill>
                  <a:srgbClr val="000000"/>
                </a:solidFill>
                <a:latin typeface="Gill Sans MT"/>
              </a:rPr>
              <a:t>:  Amount recommended/approved by LC</a:t>
            </a:r>
            <a:endParaRPr b="0" lang="en-IN" sz="14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1400" spc="-1" strike="noStrike">
                <a:solidFill>
                  <a:srgbClr val="000000"/>
                </a:solidFill>
                <a:latin typeface="Gill Sans MT"/>
              </a:rPr>
              <a:t>Funded_amnt_inv</a:t>
            </a:r>
            <a:r>
              <a:rPr b="0" lang="en-US" sz="1400" spc="-1" strike="noStrike">
                <a:solidFill>
                  <a:srgbClr val="000000"/>
                </a:solidFill>
                <a:latin typeface="Gill Sans MT"/>
              </a:rPr>
              <a:t>  The amount funded by investors</a:t>
            </a:r>
            <a:endParaRPr b="0" lang="en-IN" sz="14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1400" spc="-1" strike="noStrike">
                <a:solidFill>
                  <a:srgbClr val="000000"/>
                </a:solidFill>
                <a:latin typeface="Gill Sans MT"/>
              </a:rPr>
              <a:t>Term:</a:t>
            </a:r>
            <a:r>
              <a:rPr b="0" lang="en-US" sz="1400" spc="-1" strike="noStrike">
                <a:solidFill>
                  <a:srgbClr val="000000"/>
                </a:solidFill>
                <a:latin typeface="Gill Sans MT"/>
              </a:rPr>
              <a:t> The number of payments on the loan. Values are in months and can be either 36 or 60.</a:t>
            </a:r>
            <a:endParaRPr b="0" lang="en-IN" sz="14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1400" spc="-1" strike="noStrike">
                <a:solidFill>
                  <a:srgbClr val="000000"/>
                </a:solidFill>
                <a:latin typeface="Gill Sans MT"/>
              </a:rPr>
              <a:t>Purpose:</a:t>
            </a:r>
            <a:r>
              <a:rPr b="0" lang="en-US" sz="1400" spc="-1" strike="noStrike">
                <a:solidFill>
                  <a:srgbClr val="000000"/>
                </a:solidFill>
                <a:latin typeface="Gill Sans MT"/>
              </a:rPr>
              <a:t> purpose of the loan like home, education, credit card, small business, vacation, medical etc…</a:t>
            </a:r>
            <a:endParaRPr b="0" lang="en-IN" sz="14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1400" spc="-1" strike="noStrike">
                <a:solidFill>
                  <a:srgbClr val="000000"/>
                </a:solidFill>
                <a:latin typeface="Gill Sans MT"/>
              </a:rPr>
              <a:t>Earliest_cr_line: </a:t>
            </a:r>
            <a:r>
              <a:rPr b="0" lang="en-US" sz="1400" spc="-1" strike="noStrike">
                <a:solidFill>
                  <a:srgbClr val="000000"/>
                </a:solidFill>
                <a:latin typeface="Gill Sans MT"/>
              </a:rPr>
              <a:t>The month the borrower's earliest reported credit line was opened</a:t>
            </a:r>
            <a:endParaRPr b="0" lang="en-IN" sz="14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1400" spc="-1" strike="noStrike">
                <a:solidFill>
                  <a:srgbClr val="000000"/>
                </a:solidFill>
                <a:latin typeface="Gill Sans MT"/>
              </a:rPr>
              <a:t>Title : </a:t>
            </a:r>
            <a:r>
              <a:rPr b="0" lang="en-US" sz="1400" spc="-1" strike="noStrike">
                <a:solidFill>
                  <a:srgbClr val="000000"/>
                </a:solidFill>
                <a:latin typeface="Gill Sans MT"/>
              </a:rPr>
              <a:t>The loan title provided by the borrower</a:t>
            </a:r>
            <a:endParaRPr b="0" lang="en-IN" sz="14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1400" spc="-1" strike="noStrike">
                <a:solidFill>
                  <a:srgbClr val="000000"/>
                </a:solidFill>
                <a:latin typeface="Gill Sans MT"/>
              </a:rPr>
              <a:t>Emp_length:</a:t>
            </a:r>
            <a:r>
              <a:rPr b="0" lang="en-US" sz="1400" spc="-1" strike="noStrike">
                <a:solidFill>
                  <a:srgbClr val="000000"/>
                </a:solidFill>
                <a:latin typeface="Gill Sans MT"/>
              </a:rPr>
              <a:t> Employment service/length in years. Possible values are between 0 and 10 where 0 means less than one year and 10 means ten or more years. </a:t>
            </a:r>
            <a:endParaRPr b="0" lang="en-IN" sz="14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1400" spc="-1" strike="noStrike">
                <a:solidFill>
                  <a:srgbClr val="000000"/>
                </a:solidFill>
                <a:latin typeface="Gill Sans MT"/>
              </a:rPr>
              <a:t>Emp_title: </a:t>
            </a:r>
            <a:r>
              <a:rPr b="0" lang="en-US" sz="1400" spc="-1" strike="noStrike">
                <a:solidFill>
                  <a:srgbClr val="000000"/>
                </a:solidFill>
                <a:latin typeface="Gill Sans MT"/>
              </a:rPr>
              <a:t>The job title supplied by the Borrower when applying for the loan</a:t>
            </a:r>
            <a:endParaRPr b="0" lang="en-IN" sz="14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1400" spc="-1" strike="noStrike">
                <a:solidFill>
                  <a:srgbClr val="000000"/>
                </a:solidFill>
                <a:latin typeface="Gill Sans MT"/>
              </a:rPr>
              <a:t>Installment:</a:t>
            </a:r>
            <a:r>
              <a:rPr b="0" lang="en-US" sz="1400" spc="-1" strike="noStrike">
                <a:solidFill>
                  <a:srgbClr val="000000"/>
                </a:solidFill>
                <a:latin typeface="Gill Sans MT"/>
              </a:rPr>
              <a:t> The monthly payment owed by the borrower if the loan originates.</a:t>
            </a:r>
            <a:endParaRPr b="0" lang="en-IN" sz="14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1400" spc="-1" strike="noStrike">
                <a:solidFill>
                  <a:srgbClr val="000000"/>
                </a:solidFill>
                <a:latin typeface="Gill Sans MT"/>
              </a:rPr>
              <a:t>Grade:  </a:t>
            </a:r>
            <a:r>
              <a:rPr b="0" lang="en-US" sz="1400" spc="-1" strike="noStrike">
                <a:solidFill>
                  <a:srgbClr val="000000"/>
                </a:solidFill>
                <a:latin typeface="Gill Sans MT"/>
              </a:rPr>
              <a:t>LC assigned loan grade</a:t>
            </a:r>
            <a:endParaRPr b="0" lang="en-IN" sz="1400" spc="-1" strike="noStrike">
              <a:latin typeface="Arial"/>
            </a:endParaRPr>
          </a:p>
          <a:p>
            <a:pPr marL="274320" indent="-273600">
              <a:lnSpc>
                <a:spcPct val="100000"/>
              </a:lnSpc>
              <a:spcBef>
                <a:spcPts val="601"/>
              </a:spcBef>
              <a:buClr>
                <a:srgbClr val="727ca3"/>
              </a:buClr>
              <a:buSzPct val="76000"/>
              <a:buFont typeface="Wingdings 3" charset="2"/>
              <a:buChar char=""/>
            </a:pPr>
            <a:r>
              <a:rPr b="1" lang="en-US" sz="1400" spc="-1" strike="noStrike">
                <a:solidFill>
                  <a:srgbClr val="000000"/>
                </a:solidFill>
                <a:latin typeface="Gill Sans MT"/>
              </a:rPr>
              <a:t>Home_ownership: </a:t>
            </a:r>
            <a:r>
              <a:rPr b="0" lang="en-US" sz="1400" spc="-1" strike="noStrike">
                <a:solidFill>
                  <a:srgbClr val="000000"/>
                </a:solidFill>
                <a:latin typeface="Gill Sans MT"/>
              </a:rPr>
              <a:t>The home ownership status provided by the borrower during registration or obtained from the credit report. Our values are: RENT, OWN, MORTGAGE, OTHER</a:t>
            </a:r>
            <a:endParaRPr b="0" lang="en-IN" sz="1400" spc="-1" strike="noStrike">
              <a:latin typeface="Arial"/>
            </a:endParaRPr>
          </a:p>
        </p:txBody>
      </p:sp>
      <p:pic>
        <p:nvPicPr>
          <p:cNvPr id="99" name="Picture 9" descr=""/>
          <p:cNvPicPr/>
          <p:nvPr/>
        </p:nvPicPr>
        <p:blipFill>
          <a:blip r:embed="rId1"/>
          <a:stretch/>
        </p:blipFill>
        <p:spPr>
          <a:xfrm>
            <a:off x="0" y="0"/>
            <a:ext cx="1618560" cy="990000"/>
          </a:xfrm>
          <a:prstGeom prst="rect">
            <a:avLst/>
          </a:prstGeom>
          <a:ln w="9360">
            <a:noFill/>
          </a:ln>
        </p:spPr>
      </p:pic>
      <p:pic>
        <p:nvPicPr>
          <p:cNvPr id="100" name="Picture 5" descr=""/>
          <p:cNvPicPr/>
          <p:nvPr/>
        </p:nvPicPr>
        <p:blipFill>
          <a:blip r:embed="rId2"/>
          <a:stretch/>
        </p:blipFill>
        <p:spPr>
          <a:xfrm>
            <a:off x="7467480" y="0"/>
            <a:ext cx="1675800" cy="466200"/>
          </a:xfrm>
          <a:prstGeom prst="rect">
            <a:avLst/>
          </a:prstGeom>
          <a:ln w="936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0" lang="en-US" sz="3200" spc="-1" strike="noStrike">
                <a:solidFill>
                  <a:srgbClr val="464653"/>
                </a:solidFill>
                <a:latin typeface="Bookman Old Style"/>
              </a:rPr>
              <a:t>        </a:t>
            </a:r>
            <a:r>
              <a:rPr b="0" lang="en-US" sz="3200" spc="-1" strike="noStrike">
                <a:solidFill>
                  <a:srgbClr val="464653"/>
                </a:solidFill>
                <a:latin typeface="Bookman Old Style"/>
              </a:rPr>
              <a:t>Problem Solving Methodology-EDA</a:t>
            </a:r>
            <a:endParaRPr b="0" lang="en-IN" sz="3200" spc="-1" strike="noStrike">
              <a:latin typeface="Arial"/>
            </a:endParaRPr>
          </a:p>
        </p:txBody>
      </p:sp>
      <p:sp>
        <p:nvSpPr>
          <p:cNvPr id="102" name="CustomShape 2"/>
          <p:cNvSpPr/>
          <p:nvPr/>
        </p:nvSpPr>
        <p:spPr>
          <a:xfrm>
            <a:off x="457200" y="1143000"/>
            <a:ext cx="8228880" cy="5257080"/>
          </a:xfrm>
          <a:prstGeom prst="rect">
            <a:avLst/>
          </a:prstGeom>
          <a:noFill/>
          <a:ln>
            <a:noFill/>
          </a:ln>
        </p:spPr>
        <p:style>
          <a:lnRef idx="0"/>
          <a:fillRef idx="0"/>
          <a:effectRef idx="0"/>
          <a:fontRef idx="minor"/>
        </p:style>
        <p:txBody>
          <a:bodyPr lIns="90000" rIns="90000" tIns="45000" bIns="45000">
            <a:noAutofit/>
          </a:bodyPr>
          <a:p>
            <a:pPr marL="274320" indent="-273600">
              <a:lnSpc>
                <a:spcPct val="100000"/>
              </a:lnSpc>
              <a:spcBef>
                <a:spcPts val="601"/>
              </a:spcBef>
              <a:buClr>
                <a:srgbClr val="727ca3"/>
              </a:buClr>
              <a:buSzPct val="76000"/>
              <a:buFont typeface="Wingdings 3" charset="2"/>
              <a:buChar char=""/>
            </a:pPr>
            <a:r>
              <a:rPr b="1" lang="en-US" sz="1200" spc="-1" strike="noStrike">
                <a:solidFill>
                  <a:srgbClr val="000000"/>
                </a:solidFill>
                <a:latin typeface="Gill Sans MT"/>
              </a:rPr>
              <a:t>1. Data Sourcing</a:t>
            </a:r>
            <a:endParaRPr b="0" lang="en-IN" sz="1200" spc="-1" strike="noStrike">
              <a:latin typeface="Arial"/>
            </a:endParaRPr>
          </a:p>
          <a:p>
            <a:pPr marL="274320" indent="-273600">
              <a:lnSpc>
                <a:spcPct val="100000"/>
              </a:lnSpc>
              <a:spcBef>
                <a:spcPts val="601"/>
              </a:spcBef>
              <a:tabLst>
                <a:tab algn="l" pos="0"/>
              </a:tabLst>
            </a:pPr>
            <a:r>
              <a:rPr b="0" lang="en-US" sz="1000" spc="-1" strike="noStrike">
                <a:solidFill>
                  <a:srgbClr val="000000"/>
                </a:solidFill>
                <a:latin typeface="Gill Sans MT"/>
              </a:rPr>
              <a:t>	</a:t>
            </a:r>
            <a:r>
              <a:rPr b="0" lang="en-US" sz="1000" spc="-1" strike="noStrike">
                <a:solidFill>
                  <a:srgbClr val="000000"/>
                </a:solidFill>
                <a:latin typeface="Gill Sans MT"/>
              </a:rPr>
              <a:t>         </a:t>
            </a:r>
            <a:r>
              <a:rPr b="0" lang="en-US" sz="1000" spc="-1" strike="noStrike">
                <a:solidFill>
                  <a:srgbClr val="000000"/>
                </a:solidFill>
                <a:latin typeface="Gill Sans MT"/>
              </a:rPr>
              <a:t>Importing libraries</a:t>
            </a:r>
            <a:br/>
            <a:r>
              <a:rPr b="0" lang="en-US" sz="1000" spc="-1" strike="noStrike">
                <a:solidFill>
                  <a:srgbClr val="000000"/>
                </a:solidFill>
                <a:latin typeface="Gill Sans MT"/>
              </a:rPr>
              <a:t>         Reading the data into dataframe</a:t>
            </a:r>
            <a:br/>
            <a:r>
              <a:rPr b="0" lang="en-US" sz="1000" spc="-1" strike="noStrike">
                <a:solidFill>
                  <a:srgbClr val="000000"/>
                </a:solidFill>
                <a:latin typeface="Gill Sans MT"/>
              </a:rPr>
              <a:t>         Printing the information and statistics</a:t>
            </a:r>
            <a:endParaRPr b="0" lang="en-IN" sz="1000" spc="-1" strike="noStrike">
              <a:latin typeface="Arial"/>
            </a:endParaRPr>
          </a:p>
          <a:p>
            <a:pPr marL="274320" indent="-273600">
              <a:lnSpc>
                <a:spcPct val="100000"/>
              </a:lnSpc>
              <a:spcBef>
                <a:spcPts val="601"/>
              </a:spcBef>
              <a:tabLst>
                <a:tab algn="l" pos="0"/>
              </a:tabLst>
            </a:pPr>
            <a:r>
              <a:rPr b="1" lang="en-US" sz="1200" spc="-1" strike="noStrike">
                <a:solidFill>
                  <a:srgbClr val="000000"/>
                </a:solidFill>
                <a:latin typeface="Gill Sans MT"/>
              </a:rPr>
              <a:t>	</a:t>
            </a:r>
            <a:r>
              <a:rPr b="1" lang="en-US" sz="1200" spc="-1" strike="noStrike">
                <a:solidFill>
                  <a:srgbClr val="000000"/>
                </a:solidFill>
                <a:latin typeface="Gill Sans MT"/>
              </a:rPr>
              <a:t>2. Data Cleaning</a:t>
            </a:r>
            <a:endParaRPr b="0" lang="en-IN" sz="1200" spc="-1" strike="noStrike">
              <a:latin typeface="Arial"/>
            </a:endParaRPr>
          </a:p>
          <a:p>
            <a:pPr lvl="1" marL="548640" indent="-273600">
              <a:lnSpc>
                <a:spcPct val="100000"/>
              </a:lnSpc>
              <a:spcBef>
                <a:spcPts val="499"/>
              </a:spcBef>
              <a:buClr>
                <a:srgbClr val="9fb8cd"/>
              </a:buClr>
              <a:buSzPct val="76000"/>
              <a:buFont typeface="Wingdings 3" charset="2"/>
              <a:buChar char=""/>
              <a:tabLst>
                <a:tab algn="l" pos="0"/>
              </a:tabLst>
            </a:pPr>
            <a:r>
              <a:rPr b="0" lang="en-US" sz="1000" spc="-1" strike="noStrike">
                <a:solidFill>
                  <a:srgbClr val="000000"/>
                </a:solidFill>
                <a:latin typeface="Gill Sans MT"/>
              </a:rPr>
              <a:t>Checking and dropping null values(missing values)</a:t>
            </a:r>
            <a:br/>
            <a:r>
              <a:rPr b="0" lang="en-US" sz="1000" spc="-1" strike="noStrike">
                <a:solidFill>
                  <a:srgbClr val="000000"/>
                </a:solidFill>
                <a:latin typeface="Gill Sans MT"/>
              </a:rPr>
              <a:t> Imputing all missing value columns according to there data type</a:t>
            </a:r>
            <a:br/>
            <a:r>
              <a:rPr b="0" lang="en-US" sz="1000" spc="-1" strike="noStrike">
                <a:solidFill>
                  <a:srgbClr val="000000"/>
                </a:solidFill>
                <a:latin typeface="Gill Sans MT"/>
              </a:rPr>
              <a:t> Checking outlier using box plot </a:t>
            </a:r>
            <a:br/>
            <a:r>
              <a:rPr b="0" lang="en-US" sz="1000" spc="-1" strike="noStrike">
                <a:solidFill>
                  <a:srgbClr val="000000"/>
                </a:solidFill>
                <a:latin typeface="Gill Sans MT"/>
              </a:rPr>
              <a:t> Removing outliers with Interquartile range</a:t>
            </a:r>
            <a:endParaRPr b="0" lang="en-IN" sz="1000" spc="-1" strike="noStrike">
              <a:latin typeface="Arial"/>
            </a:endParaRPr>
          </a:p>
          <a:p>
            <a:pPr marL="548640" indent="-273600">
              <a:lnSpc>
                <a:spcPct val="100000"/>
              </a:lnSpc>
              <a:spcBef>
                <a:spcPts val="499"/>
              </a:spcBef>
              <a:tabLst>
                <a:tab algn="l" pos="0"/>
              </a:tabLst>
            </a:pPr>
            <a:r>
              <a:rPr b="1" lang="en-US" sz="1200" spc="-1" strike="noStrike">
                <a:solidFill>
                  <a:srgbClr val="000000"/>
                </a:solidFill>
                <a:latin typeface="Gill Sans MT"/>
              </a:rPr>
              <a:t>3. Data Derived Metrics</a:t>
            </a:r>
            <a:endParaRPr b="0" lang="en-IN" sz="1200" spc="-1" strike="noStrike">
              <a:latin typeface="Arial"/>
            </a:endParaRPr>
          </a:p>
          <a:p>
            <a:pPr lvl="1" marL="548640" indent="-273600">
              <a:lnSpc>
                <a:spcPct val="100000"/>
              </a:lnSpc>
              <a:spcBef>
                <a:spcPts val="499"/>
              </a:spcBef>
              <a:buClr>
                <a:srgbClr val="9fb8cd"/>
              </a:buClr>
              <a:buSzPct val="76000"/>
              <a:buFont typeface="Wingdings 3" charset="2"/>
              <a:buChar char=""/>
              <a:tabLst>
                <a:tab algn="l" pos="0"/>
              </a:tabLst>
            </a:pPr>
            <a:r>
              <a:rPr b="0" lang="en-US" sz="1000" spc="-1" strike="noStrike">
                <a:solidFill>
                  <a:srgbClr val="000000"/>
                </a:solidFill>
                <a:latin typeface="Gill Sans MT"/>
              </a:rPr>
              <a:t> </a:t>
            </a:r>
            <a:r>
              <a:rPr b="0" lang="en-US" sz="1000" spc="-1" strike="noStrike">
                <a:solidFill>
                  <a:srgbClr val="000000"/>
                </a:solidFill>
                <a:latin typeface="Gill Sans MT"/>
              </a:rPr>
              <a:t>Data Processing</a:t>
            </a:r>
            <a:br/>
            <a:r>
              <a:rPr b="0" lang="en-US" sz="1000" spc="-1" strike="noStrike">
                <a:solidFill>
                  <a:srgbClr val="000000"/>
                </a:solidFill>
                <a:latin typeface="Gill Sans MT"/>
              </a:rPr>
              <a:t> Data Filtering</a:t>
            </a:r>
            <a:br/>
            <a:r>
              <a:rPr b="0" lang="en-US" sz="1000" spc="-1" strike="noStrike">
                <a:solidFill>
                  <a:srgbClr val="000000"/>
                </a:solidFill>
                <a:latin typeface="Gill Sans MT"/>
              </a:rPr>
              <a:t> Dropping irrelevant columns</a:t>
            </a:r>
            <a:br/>
            <a:r>
              <a:rPr b="0" lang="en-US" sz="1000" spc="-1" strike="noStrike">
                <a:solidFill>
                  <a:srgbClr val="000000"/>
                </a:solidFill>
                <a:latin typeface="Gill Sans MT"/>
              </a:rPr>
              <a:t> Converting (object) columns into numeric</a:t>
            </a:r>
            <a:endParaRPr b="0" lang="en-IN" sz="1000" spc="-1" strike="noStrike">
              <a:latin typeface="Arial"/>
            </a:endParaRPr>
          </a:p>
          <a:p>
            <a:pPr marL="274320" indent="-273600">
              <a:lnSpc>
                <a:spcPct val="100000"/>
              </a:lnSpc>
              <a:spcBef>
                <a:spcPts val="601"/>
              </a:spcBef>
              <a:buClr>
                <a:srgbClr val="727ca3"/>
              </a:buClr>
              <a:buSzPct val="76000"/>
              <a:buFont typeface="Wingdings 3" charset="2"/>
              <a:buChar char=""/>
              <a:tabLst>
                <a:tab algn="l" pos="0"/>
              </a:tabLst>
            </a:pPr>
            <a:r>
              <a:rPr b="1" lang="en-US" sz="1200" spc="-1" strike="noStrike">
                <a:solidFill>
                  <a:srgbClr val="000000"/>
                </a:solidFill>
                <a:latin typeface="Gill Sans MT"/>
              </a:rPr>
              <a:t>4. Univariate Analysis</a:t>
            </a:r>
            <a:endParaRPr b="0" lang="en-IN" sz="1200" spc="-1" strike="noStrike">
              <a:latin typeface="Arial"/>
            </a:endParaRPr>
          </a:p>
          <a:p>
            <a:pPr lvl="1" marL="548640" indent="-273600">
              <a:lnSpc>
                <a:spcPct val="100000"/>
              </a:lnSpc>
              <a:spcBef>
                <a:spcPts val="499"/>
              </a:spcBef>
              <a:buClr>
                <a:srgbClr val="9fb8cd"/>
              </a:buClr>
              <a:buSzPct val="76000"/>
              <a:buFont typeface="Wingdings 3" charset="2"/>
              <a:buChar char=""/>
              <a:tabLst>
                <a:tab algn="l" pos="0"/>
              </a:tabLst>
            </a:pPr>
            <a:r>
              <a:rPr b="0" lang="en-US" sz="1000" spc="-1" strike="noStrike">
                <a:solidFill>
                  <a:srgbClr val="000000"/>
                </a:solidFill>
                <a:latin typeface="Gill Sans MT"/>
              </a:rPr>
              <a:t>Continuous Variable</a:t>
            </a:r>
            <a:br/>
            <a:r>
              <a:rPr b="0" lang="en-US" sz="1000" spc="-1" strike="noStrike">
                <a:solidFill>
                  <a:srgbClr val="000000"/>
                </a:solidFill>
                <a:latin typeface="Gill Sans MT"/>
              </a:rPr>
              <a:t>Categorical Variable</a:t>
            </a:r>
            <a:endParaRPr b="0" lang="en-IN" sz="1000" spc="-1" strike="noStrike">
              <a:latin typeface="Arial"/>
            </a:endParaRPr>
          </a:p>
          <a:p>
            <a:pPr marL="274320" indent="-273600">
              <a:lnSpc>
                <a:spcPct val="100000"/>
              </a:lnSpc>
              <a:spcBef>
                <a:spcPts val="601"/>
              </a:spcBef>
              <a:buClr>
                <a:srgbClr val="727ca3"/>
              </a:buClr>
              <a:buSzPct val="76000"/>
              <a:buFont typeface="Wingdings 3" charset="2"/>
              <a:buChar char=""/>
              <a:tabLst>
                <a:tab algn="l" pos="0"/>
              </a:tabLst>
            </a:pPr>
            <a:r>
              <a:rPr b="1" lang="en-US" sz="1200" spc="-1" strike="noStrike">
                <a:solidFill>
                  <a:srgbClr val="000000"/>
                </a:solidFill>
                <a:latin typeface="Gill Sans MT"/>
              </a:rPr>
              <a:t>5. Segmented Univariate Analysis</a:t>
            </a:r>
            <a:endParaRPr b="0" lang="en-IN" sz="1200" spc="-1" strike="noStrike">
              <a:latin typeface="Arial"/>
            </a:endParaRPr>
          </a:p>
          <a:p>
            <a:pPr lvl="1" marL="548640" indent="-273600">
              <a:lnSpc>
                <a:spcPct val="100000"/>
              </a:lnSpc>
              <a:spcBef>
                <a:spcPts val="499"/>
              </a:spcBef>
              <a:buClr>
                <a:srgbClr val="9fb8cd"/>
              </a:buClr>
              <a:buSzPct val="76000"/>
              <a:buFont typeface="Wingdings 3" charset="2"/>
              <a:buChar char=""/>
              <a:tabLst>
                <a:tab algn="l" pos="0"/>
              </a:tabLst>
            </a:pPr>
            <a:r>
              <a:rPr b="0" lang="en-US" sz="1000" spc="-1" strike="noStrike">
                <a:solidFill>
                  <a:srgbClr val="464653"/>
                </a:solidFill>
                <a:latin typeface="Gill Sans MT"/>
              </a:rPr>
              <a:t>Continuous Variable</a:t>
            </a:r>
            <a:br/>
            <a:r>
              <a:rPr b="0" lang="en-US" sz="1000" spc="-1" strike="noStrike">
                <a:solidFill>
                  <a:srgbClr val="464653"/>
                </a:solidFill>
                <a:latin typeface="Gill Sans MT"/>
              </a:rPr>
              <a:t>Categorical Variable</a:t>
            </a:r>
            <a:endParaRPr b="0" lang="en-IN" sz="1000" spc="-1" strike="noStrike">
              <a:latin typeface="Arial"/>
            </a:endParaRPr>
          </a:p>
          <a:p>
            <a:pPr marL="548640" indent="-273600">
              <a:lnSpc>
                <a:spcPct val="100000"/>
              </a:lnSpc>
              <a:spcBef>
                <a:spcPts val="499"/>
              </a:spcBef>
              <a:tabLst>
                <a:tab algn="l" pos="0"/>
              </a:tabLst>
            </a:pPr>
            <a:r>
              <a:rPr b="1" lang="en-US" sz="1200" spc="-1" strike="noStrike">
                <a:solidFill>
                  <a:srgbClr val="000000"/>
                </a:solidFill>
                <a:latin typeface="Gill Sans MT"/>
              </a:rPr>
              <a:t>6. Bivariate Analysis</a:t>
            </a:r>
            <a:endParaRPr b="0" lang="en-IN" sz="1200" spc="-1" strike="noStrike">
              <a:latin typeface="Arial"/>
            </a:endParaRPr>
          </a:p>
          <a:p>
            <a:pPr lvl="1" marL="548640" indent="-273600">
              <a:lnSpc>
                <a:spcPct val="100000"/>
              </a:lnSpc>
              <a:spcBef>
                <a:spcPts val="499"/>
              </a:spcBef>
              <a:buClr>
                <a:srgbClr val="9fb8cd"/>
              </a:buClr>
              <a:buSzPct val="76000"/>
              <a:buFont typeface="Wingdings 3" charset="2"/>
              <a:buChar char=""/>
              <a:tabLst>
                <a:tab algn="l" pos="0"/>
              </a:tabLst>
            </a:pPr>
            <a:r>
              <a:rPr b="0" lang="en-US" sz="1000" spc="-1" strike="noStrike">
                <a:solidFill>
                  <a:srgbClr val="464653"/>
                </a:solidFill>
                <a:latin typeface="Gill Sans MT"/>
              </a:rPr>
              <a:t>Continuous Variable</a:t>
            </a:r>
            <a:br/>
            <a:r>
              <a:rPr b="0" lang="en-US" sz="1000" spc="-1" strike="noStrike">
                <a:solidFill>
                  <a:srgbClr val="464653"/>
                </a:solidFill>
                <a:latin typeface="Gill Sans MT"/>
              </a:rPr>
              <a:t>Categorical Variable</a:t>
            </a:r>
            <a:br/>
            <a:r>
              <a:rPr b="0" lang="en-US" sz="1000" spc="-1" strike="noStrike">
                <a:solidFill>
                  <a:srgbClr val="464653"/>
                </a:solidFill>
                <a:latin typeface="Gill Sans MT"/>
              </a:rPr>
              <a:t> Plotting word cloud and Live Frame plotting</a:t>
            </a:r>
            <a:endParaRPr b="0" lang="en-IN" sz="1000" spc="-1" strike="noStrike">
              <a:latin typeface="Arial"/>
            </a:endParaRPr>
          </a:p>
          <a:p>
            <a:pPr marL="274320" indent="-273600">
              <a:lnSpc>
                <a:spcPct val="100000"/>
              </a:lnSpc>
              <a:spcBef>
                <a:spcPts val="601"/>
              </a:spcBef>
              <a:buClr>
                <a:srgbClr val="727ca3"/>
              </a:buClr>
              <a:buSzPct val="76000"/>
              <a:buFont typeface="Wingdings 3" charset="2"/>
              <a:buChar char=""/>
              <a:tabLst>
                <a:tab algn="l" pos="0"/>
              </a:tabLst>
            </a:pPr>
            <a:r>
              <a:rPr b="1" lang="en-US" sz="1200" spc="-1" strike="noStrike">
                <a:solidFill>
                  <a:srgbClr val="000000"/>
                </a:solidFill>
                <a:latin typeface="Gill Sans MT"/>
              </a:rPr>
              <a:t>7. Multivariate Analysis</a:t>
            </a:r>
            <a:endParaRPr b="0" lang="en-IN" sz="1200" spc="-1" strike="noStrike">
              <a:latin typeface="Arial"/>
            </a:endParaRPr>
          </a:p>
          <a:p>
            <a:pPr lvl="1" marL="548640" indent="-273600">
              <a:lnSpc>
                <a:spcPct val="100000"/>
              </a:lnSpc>
              <a:spcBef>
                <a:spcPts val="499"/>
              </a:spcBef>
              <a:buClr>
                <a:srgbClr val="9fb8cd"/>
              </a:buClr>
              <a:buSzPct val="76000"/>
              <a:buFont typeface="Wingdings 3" charset="2"/>
              <a:buChar char=""/>
              <a:tabLst>
                <a:tab algn="l" pos="0"/>
              </a:tabLst>
            </a:pPr>
            <a:r>
              <a:rPr b="0" lang="en-US" sz="1000" spc="-1" strike="noStrike">
                <a:solidFill>
                  <a:srgbClr val="464653"/>
                </a:solidFill>
                <a:latin typeface="Gill Sans MT"/>
              </a:rPr>
              <a:t>Correlation Matrics using heat map</a:t>
            </a:r>
            <a:endParaRPr b="0" lang="en-IN" sz="1000" spc="-1" strike="noStrike">
              <a:latin typeface="Arial"/>
            </a:endParaRPr>
          </a:p>
        </p:txBody>
      </p:sp>
      <p:pic>
        <p:nvPicPr>
          <p:cNvPr id="103" name="Picture 9" descr=""/>
          <p:cNvPicPr/>
          <p:nvPr/>
        </p:nvPicPr>
        <p:blipFill>
          <a:blip r:embed="rId1"/>
          <a:stretch/>
        </p:blipFill>
        <p:spPr>
          <a:xfrm>
            <a:off x="0" y="0"/>
            <a:ext cx="1618560" cy="990000"/>
          </a:xfrm>
          <a:prstGeom prst="rect">
            <a:avLst/>
          </a:prstGeom>
          <a:ln w="9360">
            <a:noFill/>
          </a:ln>
        </p:spPr>
      </p:pic>
      <p:pic>
        <p:nvPicPr>
          <p:cNvPr id="104" name="Picture 5" descr=""/>
          <p:cNvPicPr/>
          <p:nvPr/>
        </p:nvPicPr>
        <p:blipFill>
          <a:blip r:embed="rId2"/>
          <a:stretch/>
        </p:blipFill>
        <p:spPr>
          <a:xfrm>
            <a:off x="7467480" y="0"/>
            <a:ext cx="1675800" cy="466200"/>
          </a:xfrm>
          <a:prstGeom prst="rect">
            <a:avLst/>
          </a:prstGeom>
          <a:ln w="936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US" sz="3200" spc="-1" strike="noStrike">
                <a:solidFill>
                  <a:srgbClr val="464653"/>
                </a:solidFill>
                <a:latin typeface="Bookman Old Style"/>
              </a:rPr>
              <a:t>Univariate Analysis</a:t>
            </a:r>
            <a:endParaRPr b="0" lang="en-IN" sz="3200" spc="-1" strike="noStrike">
              <a:latin typeface="Arial"/>
            </a:endParaRPr>
          </a:p>
        </p:txBody>
      </p:sp>
      <p:pic>
        <p:nvPicPr>
          <p:cNvPr id="106" name="Picture 9" descr=""/>
          <p:cNvPicPr/>
          <p:nvPr/>
        </p:nvPicPr>
        <p:blipFill>
          <a:blip r:embed="rId1"/>
          <a:stretch/>
        </p:blipFill>
        <p:spPr>
          <a:xfrm>
            <a:off x="0" y="0"/>
            <a:ext cx="1618560" cy="990000"/>
          </a:xfrm>
          <a:prstGeom prst="rect">
            <a:avLst/>
          </a:prstGeom>
          <a:ln w="9360">
            <a:noFill/>
          </a:ln>
        </p:spPr>
      </p:pic>
      <p:pic>
        <p:nvPicPr>
          <p:cNvPr id="107" name="Picture 5" descr=""/>
          <p:cNvPicPr/>
          <p:nvPr/>
        </p:nvPicPr>
        <p:blipFill>
          <a:blip r:embed="rId2"/>
          <a:stretch/>
        </p:blipFill>
        <p:spPr>
          <a:xfrm>
            <a:off x="7467480" y="0"/>
            <a:ext cx="1675800" cy="466200"/>
          </a:xfrm>
          <a:prstGeom prst="rect">
            <a:avLst/>
          </a:prstGeom>
          <a:ln w="9360">
            <a:noFill/>
          </a:ln>
        </p:spPr>
      </p:pic>
      <p:pic>
        <p:nvPicPr>
          <p:cNvPr id="108" name="Picture 2" descr=""/>
          <p:cNvPicPr/>
          <p:nvPr/>
        </p:nvPicPr>
        <p:blipFill>
          <a:blip r:embed="rId3"/>
          <a:stretch/>
        </p:blipFill>
        <p:spPr>
          <a:xfrm>
            <a:off x="457200" y="1295280"/>
            <a:ext cx="8228880" cy="2818800"/>
          </a:xfrm>
          <a:prstGeom prst="rect">
            <a:avLst/>
          </a:prstGeom>
          <a:ln w="9360">
            <a:noFill/>
          </a:ln>
        </p:spPr>
      </p:pic>
      <p:sp>
        <p:nvSpPr>
          <p:cNvPr id="109" name="CustomShape 2"/>
          <p:cNvSpPr/>
          <p:nvPr/>
        </p:nvSpPr>
        <p:spPr>
          <a:xfrm>
            <a:off x="762120" y="4495680"/>
            <a:ext cx="7619400" cy="11869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spAutoFit/>
          </a:bodyPr>
          <a:p>
            <a:pPr>
              <a:lnSpc>
                <a:spcPct val="100000"/>
              </a:lnSpc>
            </a:pPr>
            <a:r>
              <a:rPr b="0" lang="en-US" sz="1800" spc="-1" strike="noStrike">
                <a:solidFill>
                  <a:srgbClr val="ffffff"/>
                </a:solidFill>
                <a:latin typeface="Gill Sans MT"/>
                <a:ea typeface="DejaVu Sans"/>
              </a:rPr>
              <a:t>Above graph loan_status shows class is biased by Fully Paid which is good for </a:t>
            </a:r>
            <a:br/>
            <a:r>
              <a:rPr b="0" lang="en-US" sz="1800" spc="-1" strike="noStrike">
                <a:solidFill>
                  <a:srgbClr val="ffffff"/>
                </a:solidFill>
                <a:latin typeface="Gill Sans MT"/>
                <a:ea typeface="DejaVu Sans"/>
              </a:rPr>
              <a:t>Lending Clud.  Fully Paid has 30k+ and Charged Off has 5K+ entries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US" sz="3200" spc="-1" strike="noStrike">
                <a:solidFill>
                  <a:srgbClr val="464653"/>
                </a:solidFill>
                <a:latin typeface="Bookman Old Style"/>
              </a:rPr>
              <a:t>Univariate Analysis</a:t>
            </a:r>
            <a:endParaRPr b="0" lang="en-IN" sz="3200" spc="-1" strike="noStrike">
              <a:latin typeface="Arial"/>
            </a:endParaRPr>
          </a:p>
        </p:txBody>
      </p:sp>
      <p:pic>
        <p:nvPicPr>
          <p:cNvPr id="111" name="Picture 9" descr=""/>
          <p:cNvPicPr/>
          <p:nvPr/>
        </p:nvPicPr>
        <p:blipFill>
          <a:blip r:embed="rId1"/>
          <a:stretch/>
        </p:blipFill>
        <p:spPr>
          <a:xfrm>
            <a:off x="0" y="0"/>
            <a:ext cx="1618560" cy="990000"/>
          </a:xfrm>
          <a:prstGeom prst="rect">
            <a:avLst/>
          </a:prstGeom>
          <a:ln w="9360">
            <a:noFill/>
          </a:ln>
        </p:spPr>
      </p:pic>
      <p:pic>
        <p:nvPicPr>
          <p:cNvPr id="112" name="Picture 5" descr=""/>
          <p:cNvPicPr/>
          <p:nvPr/>
        </p:nvPicPr>
        <p:blipFill>
          <a:blip r:embed="rId2"/>
          <a:stretch/>
        </p:blipFill>
        <p:spPr>
          <a:xfrm>
            <a:off x="7467480" y="0"/>
            <a:ext cx="1675800" cy="466200"/>
          </a:xfrm>
          <a:prstGeom prst="rect">
            <a:avLst/>
          </a:prstGeom>
          <a:ln w="9360">
            <a:noFill/>
          </a:ln>
        </p:spPr>
      </p:pic>
      <p:pic>
        <p:nvPicPr>
          <p:cNvPr id="113" name="Picture 3" descr=""/>
          <p:cNvPicPr/>
          <p:nvPr/>
        </p:nvPicPr>
        <p:blipFill>
          <a:blip r:embed="rId3"/>
          <a:stretch/>
        </p:blipFill>
        <p:spPr>
          <a:xfrm>
            <a:off x="380880" y="1600200"/>
            <a:ext cx="8228880" cy="2971080"/>
          </a:xfrm>
          <a:prstGeom prst="rect">
            <a:avLst/>
          </a:prstGeom>
          <a:ln w="9360">
            <a:noFill/>
          </a:ln>
        </p:spPr>
      </p:pic>
      <p:sp>
        <p:nvSpPr>
          <p:cNvPr id="114" name="CustomShape 2"/>
          <p:cNvSpPr/>
          <p:nvPr/>
        </p:nvSpPr>
        <p:spPr>
          <a:xfrm>
            <a:off x="609480" y="5029200"/>
            <a:ext cx="7848000" cy="9126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spAutoFit/>
          </a:bodyPr>
          <a:p>
            <a:pPr>
              <a:lnSpc>
                <a:spcPct val="100000"/>
              </a:lnSpc>
            </a:pPr>
            <a:r>
              <a:rPr b="0" lang="en-US" sz="1800" spc="-1" strike="noStrike">
                <a:solidFill>
                  <a:srgbClr val="ffffff"/>
                </a:solidFill>
                <a:latin typeface="Gill Sans MT"/>
                <a:ea typeface="DejaVu Sans"/>
              </a:rPr>
              <a:t>Above graph shows 'B' grade customers have taken Loan Compare to 'A' Grade Customers.   'G' grade customers has low count.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US" sz="3200" spc="-1" strike="noStrike">
                <a:solidFill>
                  <a:srgbClr val="464653"/>
                </a:solidFill>
                <a:latin typeface="Bookman Old Style"/>
              </a:rPr>
              <a:t>Univariate Analysis</a:t>
            </a:r>
            <a:endParaRPr b="0" lang="en-IN" sz="3200" spc="-1" strike="noStrike">
              <a:latin typeface="Arial"/>
            </a:endParaRPr>
          </a:p>
        </p:txBody>
      </p:sp>
      <p:pic>
        <p:nvPicPr>
          <p:cNvPr id="116" name="Picture 9" descr=""/>
          <p:cNvPicPr/>
          <p:nvPr/>
        </p:nvPicPr>
        <p:blipFill>
          <a:blip r:embed="rId1"/>
          <a:stretch/>
        </p:blipFill>
        <p:spPr>
          <a:xfrm>
            <a:off x="0" y="0"/>
            <a:ext cx="1618560" cy="990000"/>
          </a:xfrm>
          <a:prstGeom prst="rect">
            <a:avLst/>
          </a:prstGeom>
          <a:ln w="9360">
            <a:noFill/>
          </a:ln>
        </p:spPr>
      </p:pic>
      <p:pic>
        <p:nvPicPr>
          <p:cNvPr id="117" name="Picture 5" descr=""/>
          <p:cNvPicPr/>
          <p:nvPr/>
        </p:nvPicPr>
        <p:blipFill>
          <a:blip r:embed="rId2"/>
          <a:stretch/>
        </p:blipFill>
        <p:spPr>
          <a:xfrm>
            <a:off x="7467480" y="0"/>
            <a:ext cx="1675800" cy="466200"/>
          </a:xfrm>
          <a:prstGeom prst="rect">
            <a:avLst/>
          </a:prstGeom>
          <a:ln w="9360">
            <a:noFill/>
          </a:ln>
        </p:spPr>
      </p:pic>
      <p:pic>
        <p:nvPicPr>
          <p:cNvPr id="118" name="Picture 2" descr=""/>
          <p:cNvPicPr/>
          <p:nvPr/>
        </p:nvPicPr>
        <p:blipFill>
          <a:blip r:embed="rId3"/>
          <a:stretch/>
        </p:blipFill>
        <p:spPr>
          <a:xfrm>
            <a:off x="380880" y="1371600"/>
            <a:ext cx="8228880" cy="2590200"/>
          </a:xfrm>
          <a:prstGeom prst="rect">
            <a:avLst/>
          </a:prstGeom>
          <a:ln w="9360">
            <a:noFill/>
          </a:ln>
        </p:spPr>
      </p:pic>
      <p:sp>
        <p:nvSpPr>
          <p:cNvPr id="119" name="CustomShape 2"/>
          <p:cNvSpPr/>
          <p:nvPr/>
        </p:nvSpPr>
        <p:spPr>
          <a:xfrm>
            <a:off x="838080" y="4495680"/>
            <a:ext cx="7390800" cy="11872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spAutoFit/>
          </a:bodyPr>
          <a:p>
            <a:pPr>
              <a:lnSpc>
                <a:spcPct val="100000"/>
              </a:lnSpc>
            </a:pPr>
            <a:r>
              <a:rPr b="0" lang="en-US" sz="1800" spc="-1" strike="noStrike">
                <a:solidFill>
                  <a:srgbClr val="ffffff"/>
                </a:solidFill>
                <a:latin typeface="Gill Sans MT"/>
                <a:ea typeface="DejaVu Sans"/>
              </a:rPr>
              <a:t>Above graphs shows the ratio of monthly income w.r.t monthly installments. According to Very_Low most of the customers paying monthly EMI less than 30% of monthly salary. About 60 customers paying EMI more than 50% of monthly salary.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US" sz="3200" spc="-1" strike="noStrike">
                <a:solidFill>
                  <a:srgbClr val="464653"/>
                </a:solidFill>
                <a:latin typeface="Bookman Old Style"/>
              </a:rPr>
              <a:t>Univariate Analysis</a:t>
            </a:r>
            <a:endParaRPr b="0" lang="en-IN" sz="3200" spc="-1" strike="noStrike">
              <a:latin typeface="Arial"/>
            </a:endParaRPr>
          </a:p>
        </p:txBody>
      </p:sp>
      <p:pic>
        <p:nvPicPr>
          <p:cNvPr id="121" name="Picture 9" descr=""/>
          <p:cNvPicPr/>
          <p:nvPr/>
        </p:nvPicPr>
        <p:blipFill>
          <a:blip r:embed="rId1"/>
          <a:stretch/>
        </p:blipFill>
        <p:spPr>
          <a:xfrm>
            <a:off x="0" y="0"/>
            <a:ext cx="1618560" cy="990000"/>
          </a:xfrm>
          <a:prstGeom prst="rect">
            <a:avLst/>
          </a:prstGeom>
          <a:ln w="9360">
            <a:noFill/>
          </a:ln>
        </p:spPr>
      </p:pic>
      <p:pic>
        <p:nvPicPr>
          <p:cNvPr id="122" name="Picture 5" descr=""/>
          <p:cNvPicPr/>
          <p:nvPr/>
        </p:nvPicPr>
        <p:blipFill>
          <a:blip r:embed="rId2"/>
          <a:stretch/>
        </p:blipFill>
        <p:spPr>
          <a:xfrm>
            <a:off x="7467480" y="0"/>
            <a:ext cx="1675800" cy="466200"/>
          </a:xfrm>
          <a:prstGeom prst="rect">
            <a:avLst/>
          </a:prstGeom>
          <a:ln w="9360">
            <a:noFill/>
          </a:ln>
        </p:spPr>
      </p:pic>
      <p:sp>
        <p:nvSpPr>
          <p:cNvPr id="123" name="CustomShape 2"/>
          <p:cNvSpPr/>
          <p:nvPr/>
        </p:nvSpPr>
        <p:spPr>
          <a:xfrm>
            <a:off x="762120" y="4495680"/>
            <a:ext cx="761940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Gill Sans MT"/>
                <a:ea typeface="DejaVu Sans"/>
              </a:rPr>
              <a:t>Above graph loan_status shows class is biased by Fully Paid which is good for </a:t>
            </a:r>
            <a:br/>
            <a:r>
              <a:rPr b="0" lang="en-US" sz="1800" spc="-1" strike="noStrike">
                <a:solidFill>
                  <a:srgbClr val="000000"/>
                </a:solidFill>
                <a:latin typeface="Gill Sans MT"/>
                <a:ea typeface="DejaVu Sans"/>
              </a:rPr>
              <a:t>Lending Clud.  Fully Paid has 30k+ and Charged Off has 5K+ entries</a:t>
            </a:r>
            <a:endParaRPr b="0" lang="en-IN" sz="1800" spc="-1" strike="noStrike">
              <a:latin typeface="Arial"/>
            </a:endParaRPr>
          </a:p>
        </p:txBody>
      </p:sp>
      <p:pic>
        <p:nvPicPr>
          <p:cNvPr id="124" name="Picture 2" descr=""/>
          <p:cNvPicPr/>
          <p:nvPr/>
        </p:nvPicPr>
        <p:blipFill>
          <a:blip r:embed="rId3"/>
          <a:stretch/>
        </p:blipFill>
        <p:spPr>
          <a:xfrm>
            <a:off x="457200" y="1219320"/>
            <a:ext cx="8228880" cy="4141080"/>
          </a:xfrm>
          <a:prstGeom prst="rect">
            <a:avLst/>
          </a:prstGeom>
          <a:ln w="9360">
            <a:noFill/>
          </a:ln>
        </p:spPr>
      </p:pic>
      <p:sp>
        <p:nvSpPr>
          <p:cNvPr id="125" name="CustomShape 3"/>
          <p:cNvSpPr/>
          <p:nvPr/>
        </p:nvSpPr>
        <p:spPr>
          <a:xfrm>
            <a:off x="457200" y="5638680"/>
            <a:ext cx="8152560" cy="9126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spAutoFit/>
          </a:bodyPr>
          <a:p>
            <a:pPr>
              <a:lnSpc>
                <a:spcPct val="100000"/>
              </a:lnSpc>
            </a:pPr>
            <a:r>
              <a:rPr b="0" lang="en-US" sz="1800" spc="-1" strike="noStrike">
                <a:solidFill>
                  <a:srgbClr val="ffffff"/>
                </a:solidFill>
                <a:latin typeface="Gill Sans MT"/>
                <a:ea typeface="DejaVu Sans"/>
              </a:rPr>
              <a:t>Above image is plotting word cloud for title, which shows mostly used text from data. Like Consolidation is used many times so its Font size is bigger than other words.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457200" y="152280"/>
            <a:ext cx="8228880" cy="9900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US" sz="3200" spc="-1" strike="noStrike">
                <a:solidFill>
                  <a:srgbClr val="464653"/>
                </a:solidFill>
                <a:latin typeface="Bookman Old Style"/>
              </a:rPr>
              <a:t>Univariate Analysis</a:t>
            </a:r>
            <a:endParaRPr b="0" lang="en-IN" sz="3200" spc="-1" strike="noStrike">
              <a:latin typeface="Arial"/>
            </a:endParaRPr>
          </a:p>
        </p:txBody>
      </p:sp>
      <p:pic>
        <p:nvPicPr>
          <p:cNvPr id="127" name="Picture 9" descr=""/>
          <p:cNvPicPr/>
          <p:nvPr/>
        </p:nvPicPr>
        <p:blipFill>
          <a:blip r:embed="rId1"/>
          <a:stretch/>
        </p:blipFill>
        <p:spPr>
          <a:xfrm>
            <a:off x="0" y="0"/>
            <a:ext cx="1618560" cy="990000"/>
          </a:xfrm>
          <a:prstGeom prst="rect">
            <a:avLst/>
          </a:prstGeom>
          <a:ln w="9360">
            <a:noFill/>
          </a:ln>
        </p:spPr>
      </p:pic>
      <p:pic>
        <p:nvPicPr>
          <p:cNvPr id="128" name="Picture 5" descr=""/>
          <p:cNvPicPr/>
          <p:nvPr/>
        </p:nvPicPr>
        <p:blipFill>
          <a:blip r:embed="rId2"/>
          <a:stretch/>
        </p:blipFill>
        <p:spPr>
          <a:xfrm>
            <a:off x="7467480" y="0"/>
            <a:ext cx="1675800" cy="466200"/>
          </a:xfrm>
          <a:prstGeom prst="rect">
            <a:avLst/>
          </a:prstGeom>
          <a:ln w="9360">
            <a:noFill/>
          </a:ln>
        </p:spPr>
      </p:pic>
      <p:sp>
        <p:nvSpPr>
          <p:cNvPr id="129" name="CustomShape 2"/>
          <p:cNvSpPr/>
          <p:nvPr/>
        </p:nvSpPr>
        <p:spPr>
          <a:xfrm>
            <a:off x="762120" y="5486400"/>
            <a:ext cx="7619400" cy="3643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spAutoFit/>
          </a:bodyPr>
          <a:p>
            <a:pPr>
              <a:lnSpc>
                <a:spcPct val="100000"/>
              </a:lnSpc>
            </a:pPr>
            <a:r>
              <a:rPr b="0" lang="en-US" sz="1800" spc="-1" strike="noStrike">
                <a:solidFill>
                  <a:srgbClr val="ffffff"/>
                </a:solidFill>
                <a:latin typeface="Gill Sans MT"/>
                <a:ea typeface="DejaVu Sans"/>
              </a:rPr>
              <a:t>Above graph shows the ratio of loan amount w.r.t annual income</a:t>
            </a:r>
            <a:endParaRPr b="0" lang="en-IN" sz="1800" spc="-1" strike="noStrike">
              <a:latin typeface="Arial"/>
            </a:endParaRPr>
          </a:p>
        </p:txBody>
      </p:sp>
      <p:pic>
        <p:nvPicPr>
          <p:cNvPr id="130" name="Picture 2" descr=""/>
          <p:cNvPicPr/>
          <p:nvPr/>
        </p:nvPicPr>
        <p:blipFill>
          <a:blip r:embed="rId3"/>
          <a:stretch/>
        </p:blipFill>
        <p:spPr>
          <a:xfrm>
            <a:off x="304920" y="1447920"/>
            <a:ext cx="8381160" cy="3047400"/>
          </a:xfrm>
          <a:prstGeom prst="rect">
            <a:avLst/>
          </a:prstGeom>
          <a:ln w="936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Origin</Template>
  <TotalTime>1534</TotalTime>
  <Application>LibreOffice/6.4.7.2$Linux_X86_64 LibreOffice_project/40$Build-2</Application>
  <Words>388</Words>
  <Paragraphs>98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2022-04-02T15:54:14Z</dcterms:created>
  <dc:creator>Windows User</dc:creator>
  <dc:description/>
  <dc:language>en-IN</dc:language>
  <cp:lastModifiedBy/>
  <dcterms:modified xsi:type="dcterms:W3CDTF">2022-04-04T21:06:02Z</dcterms:modified>
  <cp:revision>146</cp:revision>
  <dc:subject/>
  <dc:title>LENDING CLUB CASE STUDY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27</vt:i4>
  </property>
</Properties>
</file>