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E94"/>
    <a:srgbClr val="371E00"/>
    <a:srgbClr val="833C0B"/>
    <a:srgbClr val="916517"/>
    <a:srgbClr val="E4C695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5F5E-1CBD-DF9F-B02F-3E9C582BE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5285D-43C8-6533-FEC3-B60448D6F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3DD8A-CF36-E9F8-2509-63A0E887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79CF-4826-46B7-8112-CFF8C51F361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EA3B7-49A0-2DA5-6B55-964B9B0D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5A7B5-8CF5-51A5-6373-913069CF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9D8A-189B-4F00-9F86-B01EB9AA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6E05-A3BB-836F-9A8C-0772D0D1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65265-E8EE-79B4-83B0-F60E4892B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B86B-2B2E-854D-0FB0-6DA0D6C8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79CF-4826-46B7-8112-CFF8C51F361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A230-F015-E128-A832-B1B8DE82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1C85B-221F-4D22-ACDB-5B40AA7A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9D8A-189B-4F00-9F86-B01EB9AA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0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ACA9F-56D6-1D02-FDD3-2B975B5AD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543DE-6293-8FCD-E9C8-0C48B6BB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D94EB-554F-6570-85BB-C740B7E6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79CF-4826-46B7-8112-CFF8C51F361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9E59-AFFB-17F3-FBFA-10DE4103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3BA6E-5D46-8D99-A543-914E49A2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9D8A-189B-4F00-9F86-B01EB9AA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A549-E902-2B32-81E0-3BA9B01E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1596-5B55-2E98-F40C-96A79BED3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23414-1A04-787E-AA17-251EDC0F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79CF-4826-46B7-8112-CFF8C51F361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83DF-CD6E-E17A-756B-8B870433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BF52-4E26-0E5A-96AB-46256307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9D8A-189B-4F00-9F86-B01EB9AA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8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E464-CB5B-C682-2548-F0812B5E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FCAF7-5EDB-6D85-8DCC-FCB2A135C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2FA8-D653-89FF-5D40-0F6079E0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79CF-4826-46B7-8112-CFF8C51F361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B8CA-76B6-29E3-3F8C-32D3EDD5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D72C-4D2E-0408-8AEF-73ADE7A8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9D8A-189B-4F00-9F86-B01EB9AA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1566-9DAC-92AC-9E30-64775628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0D48-18DF-060E-5F0B-4A027709D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4D2E8-8CF9-983E-E6CF-49F85A9B6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3360A-FD64-1E8A-E490-EDA42664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79CF-4826-46B7-8112-CFF8C51F361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D9983-2F3F-DADE-EBD5-9B9870AE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5B5FA-C573-C39E-C1A6-9FA0A92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9D8A-189B-4F00-9F86-B01EB9AA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A274-9195-D31E-0BF0-1D63630F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AC6DA-65B3-F13E-D5C1-6AEB5F343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C2800-48E2-327A-30D5-21D70F10D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690C1-B130-EF69-5EA5-5639FB3FE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EAB78-4AD1-80B8-7761-4E5490AE9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FF3CA-F8F5-75DB-3843-F1F467B5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79CF-4826-46B7-8112-CFF8C51F361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32418-CDE1-DA53-AABF-3431B10F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5E95B-FFBF-FAA3-2ADA-A1FB4AAF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9D8A-189B-4F00-9F86-B01EB9AA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9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BC27-CE7B-5084-6318-32107EA3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CBBF3-8C1D-2894-8DD2-EBBB36E1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79CF-4826-46B7-8112-CFF8C51F361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D845E-B871-F038-1776-A33A5D11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61FAF-BCBF-E009-D3B2-C9A41111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9D8A-189B-4F00-9F86-B01EB9AA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B00D0-8394-FB51-662B-5496C21E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79CF-4826-46B7-8112-CFF8C51F361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A2046-1118-60A8-187D-38F60800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E94CC-84BC-1425-21E1-4E7E3794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9D8A-189B-4F00-9F86-B01EB9AA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73FD-8C84-598E-DE76-23C1FC4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8806-0C4F-636F-6F9F-7826D854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04C80-8158-ADB8-AD15-451FC6D12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84FA0-1BA1-9C52-7ED8-8D193D4E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79CF-4826-46B7-8112-CFF8C51F361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62446-F088-821E-011C-161F918B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CAD2D-4BF9-CFB5-78AF-342905BE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9D8A-189B-4F00-9F86-B01EB9AA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8835-9FDD-7A9C-DD15-2E005CFF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856C9-421C-898F-5A24-D8EF7B0E9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005CC-6C8D-21BF-ADD9-146E22A68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DC22B-D332-BF61-17CF-0A85C3CB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79CF-4826-46B7-8112-CFF8C51F361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05104-5E78-29B5-9E20-6F158CAE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789B-340D-6E20-A471-4318AF30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9D8A-189B-4F00-9F86-B01EB9AA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D6EA3-1ED5-5348-8B67-71A4A23C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FAF15-733A-8756-2843-16FBE363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3103-D16E-1585-B25E-B4B6698B2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479CF-4826-46B7-8112-CFF8C51F361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EA94D-37B1-460C-0FF8-3DCF76D67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F9B3-EEE6-9791-09EA-B5B131EC9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9D8A-189B-4F00-9F86-B01EB9AA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0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E3E7E-6849-87A8-E4EB-77E91ADAF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5D8427-FE92-404E-3C88-779E5A120096}"/>
              </a:ext>
            </a:extLst>
          </p:cNvPr>
          <p:cNvSpPr txBox="1"/>
          <p:nvPr/>
        </p:nvSpPr>
        <p:spPr>
          <a:xfrm>
            <a:off x="1380067" y="719667"/>
            <a:ext cx="55795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Gill Sans Ultra Bold Condensed" panose="020B0A06020104020203" pitchFamily="34" charset="0"/>
              </a:rPr>
              <a:t>The main objective of</a:t>
            </a:r>
          </a:p>
          <a:p>
            <a:pPr algn="ctr"/>
            <a:r>
              <a:rPr lang="en-US" sz="3600" b="0" i="0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Gill Sans Ultra Bold Condensed" panose="020B0A06020104020203" pitchFamily="34" charset="0"/>
              </a:rPr>
              <a:t>this project is to analyze</a:t>
            </a:r>
          </a:p>
          <a:p>
            <a:pPr algn="ctr"/>
            <a:r>
              <a:rPr lang="en-US" sz="3600" b="0" i="0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Gill Sans Ultra Bold Condensed" panose="020B0A06020104020203" pitchFamily="34" charset="0"/>
              </a:rPr>
              <a:t>retail sales data to gain</a:t>
            </a:r>
          </a:p>
          <a:p>
            <a:pPr algn="ctr"/>
            <a:r>
              <a:rPr lang="en-US" sz="3600" b="0" i="0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Gill Sans Ultra Bold Condensed" panose="020B0A06020104020203" pitchFamily="34" charset="0"/>
              </a:rPr>
              <a:t>actionable insights that</a:t>
            </a:r>
          </a:p>
          <a:p>
            <a:pPr algn="ctr"/>
            <a:r>
              <a:rPr lang="en-US" sz="3600" b="0" i="0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Gill Sans Ultra Bold Condensed" panose="020B0A06020104020203" pitchFamily="34" charset="0"/>
              </a:rPr>
              <a:t>will enhance the</a:t>
            </a:r>
          </a:p>
          <a:p>
            <a:pPr algn="ctr"/>
            <a:r>
              <a:rPr lang="en-US" sz="3600" b="0" i="0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Gill Sans Ultra Bold Condensed" panose="020B0A06020104020203" pitchFamily="34" charset="0"/>
              </a:rPr>
              <a:t>performance of the</a:t>
            </a:r>
          </a:p>
          <a:p>
            <a:pPr algn="ctr"/>
            <a:r>
              <a:rPr lang="en-US" sz="3600" b="0" i="0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Gill Sans Ultra Bold Condensed" panose="020B0A06020104020203" pitchFamily="34" charset="0"/>
              </a:rPr>
              <a:t>Coffee Shop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Gill Sans Ultra Bold Condensed" panose="020B0A060201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0F3B7C-4DAA-17F5-BCAF-041B1AB4C60E}"/>
              </a:ext>
            </a:extLst>
          </p:cNvPr>
          <p:cNvSpPr/>
          <p:nvPr/>
        </p:nvSpPr>
        <p:spPr>
          <a:xfrm>
            <a:off x="948267" y="5020185"/>
            <a:ext cx="6011333" cy="778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Gill Sans Ultra Bold Condensed" panose="020B0A06020104020203" pitchFamily="34" charset="0"/>
              </a:rPr>
              <a:t>Start Your Day With Coffee 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Gill Sans Ultra Bold Condensed" panose="020B0A06020104020203" pitchFamily="34" charset="0"/>
            </a:endParaRPr>
          </a:p>
        </p:txBody>
      </p:sp>
      <p:pic>
        <p:nvPicPr>
          <p:cNvPr id="46" name="Graphic 45" descr="Coffee with solid fill">
            <a:extLst>
              <a:ext uri="{FF2B5EF4-FFF2-40B4-BE49-F238E27FC236}">
                <a16:creationId xmlns:a16="http://schemas.microsoft.com/office/drawing/2014/main" id="{E8373CC5-1437-BD26-101F-87CEB93CE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8214" y="4809066"/>
            <a:ext cx="914400" cy="914400"/>
          </a:xfrm>
          <a:prstGeom prst="rect">
            <a:avLst/>
          </a:prstGeom>
        </p:spPr>
      </p:pic>
      <p:pic>
        <p:nvPicPr>
          <p:cNvPr id="48" name="Graphic 47" descr="Coffee with solid fill">
            <a:extLst>
              <a:ext uri="{FF2B5EF4-FFF2-40B4-BE49-F238E27FC236}">
                <a16:creationId xmlns:a16="http://schemas.microsoft.com/office/drawing/2014/main" id="{CB84B356-37F5-C23C-0570-FAE0E4180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2814" y="5020185"/>
            <a:ext cx="677333" cy="6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9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49AE1A-FF4C-4E86-E08F-6E5366722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7"/>
            <a:ext cx="12192000" cy="6854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633C3-CD6F-0202-D9A2-DD39B90074AE}"/>
              </a:ext>
            </a:extLst>
          </p:cNvPr>
          <p:cNvSpPr txBox="1"/>
          <p:nvPr/>
        </p:nvSpPr>
        <p:spPr>
          <a:xfrm>
            <a:off x="7172960" y="291855"/>
            <a:ext cx="556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71E00"/>
                </a:solidFill>
                <a:latin typeface="Gill Sans Ultra Bold Condensed" panose="020B0A06020104020203" pitchFamily="34" charset="0"/>
              </a:rPr>
              <a:t>Recommended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2F3A5-D702-54BB-52E2-20B31496DD7E}"/>
              </a:ext>
            </a:extLst>
          </p:cNvPr>
          <p:cNvSpPr txBox="1"/>
          <p:nvPr/>
        </p:nvSpPr>
        <p:spPr>
          <a:xfrm>
            <a:off x="466860" y="1912934"/>
            <a:ext cx="7514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EECE94"/>
                </a:solidFill>
                <a:latin typeface="Britannic Bold" panose="020B0903060703020204" pitchFamily="34" charset="0"/>
              </a:rPr>
              <a:t>1. H</a:t>
            </a:r>
            <a:r>
              <a:rPr lang="en-US" sz="2400" b="0" i="0" u="none" strike="noStrike" baseline="0" dirty="0">
                <a:solidFill>
                  <a:srgbClr val="EECE94"/>
                </a:solidFill>
                <a:latin typeface="Britannic Bold" panose="020B0903060703020204" pitchFamily="34" charset="0"/>
              </a:rPr>
              <a:t>ow do sales vary by day of the week and hour of the day?</a:t>
            </a:r>
          </a:p>
          <a:p>
            <a:pPr algn="l"/>
            <a:endParaRPr lang="en-US" sz="3200" dirty="0">
              <a:solidFill>
                <a:srgbClr val="EECE94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3BB21B-14F7-D059-75AD-A59F6D465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10" y="1526652"/>
            <a:ext cx="3926730" cy="26076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E56F6B9D-B6D6-13EA-732B-9ED688D3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883" y="2782669"/>
            <a:ext cx="59298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ECE9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altLang="en-US" dirty="0">
                <a:solidFill>
                  <a:srgbClr val="EECE94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ECE94"/>
                </a:solidFill>
                <a:effectLst/>
                <a:latin typeface="Arial" panose="020B0604020202020204" pitchFamily="34" charset="0"/>
              </a:rPr>
              <a:t>Analysis shows that sales consistently increase during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ECE94"/>
                </a:solidFill>
                <a:effectLst/>
                <a:latin typeface="Arial" panose="020B0604020202020204" pitchFamily="34" charset="0"/>
              </a:rPr>
              <a:t> the morning hours of each day.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0656EE-26CF-2025-03B0-C3346E43CDAA}"/>
              </a:ext>
            </a:extLst>
          </p:cNvPr>
          <p:cNvSpPr txBox="1"/>
          <p:nvPr/>
        </p:nvSpPr>
        <p:spPr>
          <a:xfrm>
            <a:off x="466860" y="3858868"/>
            <a:ext cx="751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EECE94"/>
                </a:solidFill>
                <a:latin typeface="Britannic Bold" panose="020B0903060703020204" pitchFamily="34" charset="0"/>
              </a:rPr>
              <a:t>2. </a:t>
            </a:r>
            <a:r>
              <a:rPr lang="en-US" sz="2400" b="0" i="0" u="none" strike="noStrike" baseline="0" dirty="0">
                <a:solidFill>
                  <a:srgbClr val="EECE94"/>
                </a:solidFill>
                <a:latin typeface="Britannic Bold" panose="020B0903060703020204" pitchFamily="34" charset="0"/>
              </a:rPr>
              <a:t>Are there any peak times for </a:t>
            </a:r>
            <a:r>
              <a:rPr lang="en-US" sz="2400" b="0" i="0" u="none" strike="noStrike" baseline="0" dirty="0" err="1">
                <a:solidFill>
                  <a:srgbClr val="EECE94"/>
                </a:solidFill>
                <a:latin typeface="Britannic Bold" panose="020B0903060703020204" pitchFamily="34" charset="0"/>
              </a:rPr>
              <a:t>salesactivity</a:t>
            </a:r>
            <a:r>
              <a:rPr lang="en-US" sz="2400" b="0" i="0" u="none" strike="noStrike" baseline="0" dirty="0">
                <a:solidFill>
                  <a:srgbClr val="EECE94"/>
                </a:solidFill>
                <a:latin typeface="Britannic Bold" panose="020B0903060703020204" pitchFamily="34" charset="0"/>
              </a:rPr>
              <a:t>?</a:t>
            </a:r>
            <a:endParaRPr lang="en-US" sz="2400" dirty="0">
              <a:solidFill>
                <a:srgbClr val="EECE94"/>
              </a:solidFill>
              <a:latin typeface="Britannic Bold" panose="020B09030607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A3943-8D90-3217-9FEC-DACD25DF378F}"/>
              </a:ext>
            </a:extLst>
          </p:cNvPr>
          <p:cNvSpPr txBox="1"/>
          <p:nvPr/>
        </p:nvSpPr>
        <p:spPr>
          <a:xfrm>
            <a:off x="1036883" y="4499749"/>
            <a:ext cx="6410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ECE9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altLang="en-US" dirty="0">
                <a:solidFill>
                  <a:srgbClr val="EECE94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ECE94"/>
                </a:solidFill>
                <a:effectLst/>
                <a:latin typeface="Arial" panose="020B0604020202020204" pitchFamily="34" charset="0"/>
              </a:rPr>
              <a:t>Analysis shows that sales between 6 – 11 are higher than the other hour of the day.</a:t>
            </a:r>
          </a:p>
        </p:txBody>
      </p:sp>
    </p:spTree>
    <p:extLst>
      <p:ext uri="{BB962C8B-B14F-4D97-AF65-F5344CB8AC3E}">
        <p14:creationId xmlns:p14="http://schemas.microsoft.com/office/powerpoint/2010/main" val="265534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77DCC-6B21-037B-D12D-27A7127C3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259CF-CCB0-36F5-083B-AB8F828D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7"/>
            <a:ext cx="12192000" cy="6854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346043-0C6D-36BD-34E7-7A627D2943E4}"/>
              </a:ext>
            </a:extLst>
          </p:cNvPr>
          <p:cNvSpPr txBox="1"/>
          <p:nvPr/>
        </p:nvSpPr>
        <p:spPr>
          <a:xfrm>
            <a:off x="7172960" y="291855"/>
            <a:ext cx="556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71E00"/>
                </a:solidFill>
                <a:latin typeface="Gill Sans Ultra Bold Condensed" panose="020B0A06020104020203" pitchFamily="34" charset="0"/>
              </a:rPr>
              <a:t>Recommended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9F2F3-9E98-16BD-2960-5C85AF2F5C82}"/>
              </a:ext>
            </a:extLst>
          </p:cNvPr>
          <p:cNvSpPr txBox="1"/>
          <p:nvPr/>
        </p:nvSpPr>
        <p:spPr>
          <a:xfrm>
            <a:off x="436380" y="1230041"/>
            <a:ext cx="751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EECE94"/>
                </a:solidFill>
                <a:latin typeface="Britannic Bold" panose="020B0903060703020204" pitchFamily="34" charset="0"/>
              </a:rPr>
              <a:t>3. What is the total sales revenue for each month?</a:t>
            </a:r>
            <a:endParaRPr lang="en-US" sz="3200" dirty="0">
              <a:solidFill>
                <a:srgbClr val="EECE94"/>
              </a:solidFill>
              <a:latin typeface="Britannic Bold" panose="020B09030607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DEA14-B2C2-716F-B95F-E98485DF84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40" y="1983560"/>
            <a:ext cx="4857520" cy="323834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endPos="16000" dist="50800" dir="5400000" sy="-100000" algn="bl" rotWithShape="0"/>
          </a:effec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E2D487E-A5B2-FF2A-8DE3-7A3A937AE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642" y="2274837"/>
            <a:ext cx="49728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E00"/>
                </a:solidFill>
                <a:effectLst/>
                <a:latin typeface="Arial" panose="020B0604020202020204" pitchFamily="34" charset="0"/>
              </a:rPr>
              <a:t>Analysis shows that sales in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371E00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1E00"/>
                </a:solidFill>
                <a:effectLst/>
                <a:latin typeface="Arial" panose="020B0604020202020204" pitchFamily="34" charset="0"/>
              </a:rPr>
              <a:t>the Month of June is the highest.</a:t>
            </a:r>
          </a:p>
        </p:txBody>
      </p:sp>
    </p:spTree>
    <p:extLst>
      <p:ext uri="{BB962C8B-B14F-4D97-AF65-F5344CB8AC3E}">
        <p14:creationId xmlns:p14="http://schemas.microsoft.com/office/powerpoint/2010/main" val="204439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11632-F7F0-9634-E9B7-63184A61E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11C745-9088-B85D-B839-308ED2E5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4FB6AB-6A1C-36FF-B132-2184382C6381}"/>
              </a:ext>
            </a:extLst>
          </p:cNvPr>
          <p:cNvSpPr txBox="1"/>
          <p:nvPr/>
        </p:nvSpPr>
        <p:spPr>
          <a:xfrm>
            <a:off x="7172960" y="291855"/>
            <a:ext cx="556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71E00"/>
                </a:solidFill>
                <a:latin typeface="Gill Sans Ultra Bold Condensed" panose="020B0A06020104020203" pitchFamily="34" charset="0"/>
              </a:rPr>
              <a:t>Recommended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5C8E5-9692-32E8-6B0D-29FAB056AC9E}"/>
              </a:ext>
            </a:extLst>
          </p:cNvPr>
          <p:cNvSpPr txBox="1"/>
          <p:nvPr/>
        </p:nvSpPr>
        <p:spPr>
          <a:xfrm>
            <a:off x="436381" y="1230041"/>
            <a:ext cx="6218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EECE94"/>
                </a:solidFill>
                <a:latin typeface="Britannic Bold" panose="020B0903060703020204" pitchFamily="34" charset="0"/>
              </a:rPr>
              <a:t>4. H</a:t>
            </a:r>
            <a:r>
              <a:rPr lang="en-US" sz="2400" b="0" i="0" u="none" strike="noStrike" baseline="0" dirty="0">
                <a:solidFill>
                  <a:srgbClr val="EECE94"/>
                </a:solidFill>
                <a:latin typeface="Britannic Bold" panose="020B0903060703020204" pitchFamily="34" charset="0"/>
              </a:rPr>
              <a:t>ow do sales vary across different sales </a:t>
            </a:r>
          </a:p>
          <a:p>
            <a:pPr algn="l"/>
            <a:r>
              <a:rPr lang="en-US" sz="2400" dirty="0">
                <a:solidFill>
                  <a:srgbClr val="EECE94"/>
                </a:solidFill>
                <a:latin typeface="Britannic Bold" panose="020B0903060703020204" pitchFamily="34" charset="0"/>
              </a:rPr>
              <a:t>     </a:t>
            </a:r>
            <a:r>
              <a:rPr lang="en-US" sz="2400" b="0" i="0" u="none" strike="noStrike" baseline="0" dirty="0">
                <a:solidFill>
                  <a:srgbClr val="EECE94"/>
                </a:solidFill>
                <a:latin typeface="Britannic Bold" panose="020B0903060703020204" pitchFamily="34" charset="0"/>
              </a:rPr>
              <a:t>locations?</a:t>
            </a:r>
          </a:p>
          <a:p>
            <a:pPr algn="l"/>
            <a:endParaRPr lang="en-US" sz="3200" dirty="0">
              <a:solidFill>
                <a:srgbClr val="EECE94"/>
              </a:solidFill>
              <a:latin typeface="Britannic Bold" panose="020B09030607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A55CE-9504-CAA1-70D5-564442BB5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1" y="975706"/>
            <a:ext cx="4652180" cy="31555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2504AEE-AB32-6542-0A34-C56D5DF36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81" y="2267834"/>
            <a:ext cx="65604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ECE94"/>
                </a:solidFill>
                <a:effectLst/>
                <a:latin typeface="Arial" panose="020B0604020202020204" pitchFamily="34" charset="0"/>
              </a:rPr>
              <a:t>Analysis shows that</a:t>
            </a:r>
            <a:r>
              <a:rPr lang="en-US" altLang="en-US" dirty="0">
                <a:solidFill>
                  <a:srgbClr val="EECE94"/>
                </a:solidFill>
                <a:latin typeface="Arial" panose="020B0604020202020204" pitchFamily="34" charset="0"/>
              </a:rPr>
              <a:t> Footfall In Hell’s Kitchen is the Highest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ECE94"/>
                </a:solidFill>
                <a:effectLst/>
                <a:latin typeface="Arial" panose="020B0604020202020204" pitchFamily="34" charset="0"/>
              </a:rPr>
              <a:t>     followed by Astoria and then Lower Manhattan.</a:t>
            </a:r>
          </a:p>
        </p:txBody>
      </p:sp>
    </p:spTree>
    <p:extLst>
      <p:ext uri="{BB962C8B-B14F-4D97-AF65-F5344CB8AC3E}">
        <p14:creationId xmlns:p14="http://schemas.microsoft.com/office/powerpoint/2010/main" val="41559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71C40-EB78-40BE-8BFD-9341FD616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82FD4-267C-6A28-1669-7E1ABC127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D23100-9175-22D0-EBD6-A0D32FB41B0A}"/>
              </a:ext>
            </a:extLst>
          </p:cNvPr>
          <p:cNvSpPr txBox="1"/>
          <p:nvPr/>
        </p:nvSpPr>
        <p:spPr>
          <a:xfrm>
            <a:off x="7172960" y="291855"/>
            <a:ext cx="556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71E00"/>
                </a:solidFill>
                <a:latin typeface="Gill Sans Ultra Bold Condensed" panose="020B0A06020104020203" pitchFamily="34" charset="0"/>
              </a:rPr>
              <a:t>Recommended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99807-6A75-57D5-9472-9392877DB693}"/>
              </a:ext>
            </a:extLst>
          </p:cNvPr>
          <p:cNvSpPr txBox="1"/>
          <p:nvPr/>
        </p:nvSpPr>
        <p:spPr>
          <a:xfrm>
            <a:off x="527820" y="1230041"/>
            <a:ext cx="751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EECE94"/>
                </a:solidFill>
                <a:latin typeface="Britannic Bold" panose="020B0903060703020204" pitchFamily="34" charset="0"/>
              </a:rPr>
              <a:t>5. What is the Average Price per order per person? </a:t>
            </a:r>
            <a:endParaRPr lang="en-US" sz="3200" dirty="0">
              <a:solidFill>
                <a:srgbClr val="EECE94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3D0AA9-FF62-C98C-CADB-9652D19B0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55" y="2517511"/>
            <a:ext cx="3180885" cy="10994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26D3F-A472-9EB2-E093-6E3812449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3616960"/>
            <a:ext cx="3739811" cy="109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6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A2E6E-6B1B-C7C5-0DB4-F0BF5FCDB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E64AE-5460-5DCD-6459-B4160506B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1B03D8-2815-C5C7-15A1-C3D3D3143CA1}"/>
              </a:ext>
            </a:extLst>
          </p:cNvPr>
          <p:cNvSpPr txBox="1"/>
          <p:nvPr/>
        </p:nvSpPr>
        <p:spPr>
          <a:xfrm>
            <a:off x="7172960" y="291855"/>
            <a:ext cx="556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71E00"/>
                </a:solidFill>
                <a:latin typeface="Gill Sans Ultra Bold Condensed" panose="020B0A06020104020203" pitchFamily="34" charset="0"/>
              </a:rPr>
              <a:t>Recommended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681DE-8939-F32D-F61B-24458176B222}"/>
              </a:ext>
            </a:extLst>
          </p:cNvPr>
          <p:cNvSpPr txBox="1"/>
          <p:nvPr/>
        </p:nvSpPr>
        <p:spPr>
          <a:xfrm>
            <a:off x="487180" y="1230041"/>
            <a:ext cx="7514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EECE94"/>
                </a:solidFill>
                <a:latin typeface="Britannic Bold" panose="020B0903060703020204" pitchFamily="34" charset="0"/>
              </a:rPr>
              <a:t>6. Which Products are the best-selling in terms of</a:t>
            </a:r>
          </a:p>
          <a:p>
            <a:pPr algn="l"/>
            <a:r>
              <a:rPr lang="en-US" sz="2400" dirty="0">
                <a:solidFill>
                  <a:srgbClr val="EECE94"/>
                </a:solidFill>
                <a:latin typeface="Britannic Bold" panose="020B0903060703020204" pitchFamily="34" charset="0"/>
              </a:rPr>
              <a:t>Quantity and Revenue? </a:t>
            </a:r>
          </a:p>
          <a:p>
            <a:pPr algn="l"/>
            <a:endParaRPr lang="en-US" sz="3200" dirty="0">
              <a:solidFill>
                <a:srgbClr val="EECE94"/>
              </a:solidFill>
              <a:latin typeface="Britannic Bold" panose="020B09030607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893258-0971-9531-55CF-48EC214A7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878" y="1230041"/>
            <a:ext cx="4558802" cy="29055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CCF5998-946C-EBAC-63C5-BF3567B9C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882" y="2389434"/>
            <a:ext cx="613607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dirty="0">
                <a:solidFill>
                  <a:srgbClr val="EECE94"/>
                </a:solidFill>
                <a:latin typeface="Arial" panose="020B0604020202020204" pitchFamily="34" charset="0"/>
              </a:rPr>
              <a:t>In this analysis, we are looking at the top 5 products.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ECE94"/>
                </a:solidFill>
                <a:effectLst/>
                <a:latin typeface="Arial" panose="020B0604020202020204" pitchFamily="34" charset="0"/>
              </a:rPr>
              <a:t>     1. Barista Espresso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EECE94"/>
                </a:solidFill>
                <a:latin typeface="Arial" panose="020B0604020202020204" pitchFamily="34" charset="0"/>
              </a:rPr>
              <a:t>     2. Brewed Black Tea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ECE94"/>
                </a:solidFill>
                <a:effectLst/>
                <a:latin typeface="Arial" panose="020B0604020202020204" pitchFamily="34" charset="0"/>
              </a:rPr>
              <a:t>     3. Brewed Chai Tea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EECE94"/>
                </a:solidFill>
                <a:latin typeface="Arial" panose="020B0604020202020204" pitchFamily="34" charset="0"/>
              </a:rPr>
              <a:t>     4. Gourmet Brewed Coffee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ECE94"/>
                </a:solidFill>
                <a:effectLst/>
                <a:latin typeface="Arial" panose="020B0604020202020204" pitchFamily="34" charset="0"/>
              </a:rPr>
              <a:t>     5. Hot Chocolate</a:t>
            </a:r>
          </a:p>
        </p:txBody>
      </p:sp>
    </p:spTree>
    <p:extLst>
      <p:ext uri="{BB962C8B-B14F-4D97-AF65-F5344CB8AC3E}">
        <p14:creationId xmlns:p14="http://schemas.microsoft.com/office/powerpoint/2010/main" val="215072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C76C1-1C7F-7A27-ED8E-30E6985C8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E274F3-DC8D-3EB5-1C62-D48CE937B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7"/>
            <a:ext cx="12192000" cy="6854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2176B-076D-667C-4ED3-9D98C08AD1F6}"/>
              </a:ext>
            </a:extLst>
          </p:cNvPr>
          <p:cNvSpPr txBox="1"/>
          <p:nvPr/>
        </p:nvSpPr>
        <p:spPr>
          <a:xfrm>
            <a:off x="7172960" y="291855"/>
            <a:ext cx="556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71E00"/>
                </a:solidFill>
                <a:latin typeface="Gill Sans Ultra Bold Condensed" panose="020B0A06020104020203" pitchFamily="34" charset="0"/>
              </a:rPr>
              <a:t>Recommended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D3D65-C1E4-540B-4FB2-2C6451575EB9}"/>
              </a:ext>
            </a:extLst>
          </p:cNvPr>
          <p:cNvSpPr txBox="1"/>
          <p:nvPr/>
        </p:nvSpPr>
        <p:spPr>
          <a:xfrm>
            <a:off x="537980" y="786520"/>
            <a:ext cx="751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EECE94"/>
                </a:solidFill>
                <a:latin typeface="Britannic Bold" panose="020B0903060703020204" pitchFamily="34" charset="0"/>
              </a:rPr>
              <a:t>7. How do sales vary by product category and type?</a:t>
            </a:r>
            <a:endParaRPr lang="en-US" sz="3200" dirty="0">
              <a:solidFill>
                <a:srgbClr val="EECE94"/>
              </a:solidFill>
              <a:latin typeface="Britannic Bold" panose="020B09030607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97E71-574B-F396-AF77-AA81FA64B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7" y="4002895"/>
            <a:ext cx="4576402" cy="27838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1D34E8-647A-03B2-2EE5-CDAF707A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057" y="1432851"/>
            <a:ext cx="4579335" cy="27838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angle 4">
            <a:extLst>
              <a:ext uri="{FF2B5EF4-FFF2-40B4-BE49-F238E27FC236}">
                <a16:creationId xmlns:a16="http://schemas.microsoft.com/office/drawing/2014/main" id="{23FCFC3D-813A-A22F-C14F-81CE4CC09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79" y="1674674"/>
            <a:ext cx="473719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ECE94"/>
                </a:solidFill>
                <a:effectLst/>
                <a:latin typeface="Arial" panose="020B0604020202020204" pitchFamily="34" charset="0"/>
              </a:rPr>
              <a:t>The analysis indicates that coffee and tea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ECE94"/>
                </a:solidFill>
                <a:effectLst/>
                <a:latin typeface="Arial" panose="020B0604020202020204" pitchFamily="34" charset="0"/>
              </a:rPr>
              <a:t> are ordered significantly more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ECE94"/>
                </a:solidFill>
                <a:effectLst/>
                <a:latin typeface="Arial" panose="020B0604020202020204" pitchFamily="34" charset="0"/>
              </a:rPr>
              <a:t>than other products,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ECE94"/>
                </a:solidFill>
                <a:effectLst/>
                <a:latin typeface="Arial" panose="020B0604020202020204" pitchFamily="34" charset="0"/>
              </a:rPr>
              <a:t> with larger and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ECE94"/>
                </a:solidFill>
                <a:effectLst/>
                <a:latin typeface="Arial" panose="020B0604020202020204" pitchFamily="34" charset="0"/>
              </a:rPr>
              <a:t>regular sizes being the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ECE94"/>
                </a:solidFill>
                <a:effectLst/>
                <a:latin typeface="Arial" panose="020B0604020202020204" pitchFamily="34" charset="0"/>
              </a:rPr>
              <a:t>most popular choices.</a:t>
            </a:r>
          </a:p>
        </p:txBody>
      </p:sp>
    </p:spTree>
    <p:extLst>
      <p:ext uri="{BB962C8B-B14F-4D97-AF65-F5344CB8AC3E}">
        <p14:creationId xmlns:p14="http://schemas.microsoft.com/office/powerpoint/2010/main" val="98953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54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268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Britannic Bold</vt:lpstr>
      <vt:lpstr>Calibri</vt:lpstr>
      <vt:lpstr>Calibri Light</vt:lpstr>
      <vt:lpstr>Gill Sans Ultra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Vaishnav</dc:creator>
  <cp:lastModifiedBy>Tarun Vaishnav</cp:lastModifiedBy>
  <cp:revision>1</cp:revision>
  <dcterms:created xsi:type="dcterms:W3CDTF">2025-02-12T00:45:53Z</dcterms:created>
  <dcterms:modified xsi:type="dcterms:W3CDTF">2025-02-12T02:51:51Z</dcterms:modified>
</cp:coreProperties>
</file>