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7"/>
  </p:notesMasterIdLst>
  <p:sldIdLst>
    <p:sldId id="256" r:id="rId5"/>
    <p:sldId id="257" r:id="rId6"/>
    <p:sldId id="263" r:id="rId7"/>
    <p:sldId id="258" r:id="rId8"/>
    <p:sldId id="266" r:id="rId9"/>
    <p:sldId id="259" r:id="rId10"/>
    <p:sldId id="262" r:id="rId11"/>
    <p:sldId id="264" r:id="rId12"/>
    <p:sldId id="265" r:id="rId13"/>
    <p:sldId id="268" r:id="rId14"/>
    <p:sldId id="261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586" autoAdjust="0"/>
  </p:normalViewPr>
  <p:slideViewPr>
    <p:cSldViewPr snapToGrid="0">
      <p:cViewPr varScale="1">
        <p:scale>
          <a:sx n="69" d="100"/>
          <a:sy n="69" d="100"/>
        </p:scale>
        <p:origin x="1055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041" y="4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E3C21-C3CB-4B8D-9033-56C1B3CE75FA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32C3C-A191-48C2-A7E8-9C96AF841A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94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Server author decides what fields are returned</a:t>
            </a:r>
          </a:p>
          <a:p>
            <a:r>
              <a:rPr lang="en-GB" dirty="0"/>
              <a:t>The shape of the result is coupled to the endpoint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Queries can also take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913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can even pass arguments to nested objects and scalar fields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953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Mutations look exactly like queries</a:t>
            </a:r>
          </a:p>
          <a:p>
            <a:r>
              <a:rPr lang="en-GB" dirty="0"/>
              <a:t> - they have arguments</a:t>
            </a:r>
          </a:p>
          <a:p>
            <a:r>
              <a:rPr lang="en-GB" dirty="0"/>
              <a:t> - you can specify which fields you want returned</a:t>
            </a:r>
          </a:p>
          <a:p>
            <a:endParaRPr lang="en-GB" dirty="0"/>
          </a:p>
          <a:p>
            <a:r>
              <a:rPr lang="en-GB" dirty="0"/>
              <a:t>You could use a query to update data – its more of a convention for read/write separation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222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Nested = single request, can specify required fields on nested object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Devolves power = If you have different clients web, mobile, etc. that need different data – this is easy</a:t>
            </a:r>
          </a:p>
          <a:p>
            <a:endParaRPr lang="en-US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Caching = with endpoints,  we can use HTTP caching to easily avoid re-fetching resources, and for knowing when two resources are the same.  (though some of the packages make this easier).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Benefits = can use OData.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Uploads = this has been handled by Apollo Sever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course you can use both.  Makes sense with microservices. </a:t>
            </a:r>
            <a:endParaRPr lang="en-GB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Could have one GraphQL API as a proxy over several REST APIs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634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9517-8E69-4FF1-9294-E1E54A394BAE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DEFFE-95A2-43FF-99D5-6E7D22FB0B88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F6ED-3CC4-4AFC-845E-EA395F55A80F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8A29-D8FB-46E0-94ED-76B45654629F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F942-E3E4-447D-BFAE-5B5B25F76F4C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C4CE-C594-4506-B364-99EFEEFBB023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8E48-174D-4FEB-9E49-805E25B6E4DE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8E718-7869-4C6F-963F-37646651C408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8F81-CFCC-4380-95A1-3EA40326D83F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D059-B916-4F7C-A4ED-4054F320AB5E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09DA-8BB6-47A9-8041-F86B534ABC44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D52A-4DB9-477E-8FA6-EFA1723225C0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5BC2-041D-4BFD-90E5-0281AA95C4F8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9882C83-E2E7-4E14-8989-44350B9DDE3D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6F7BD38-A805-4B2C-9BDF-D56E94387879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apollographql.com/file-uploads-with-apollo-server-2-0-5db2f3f60675" TargetMode="External"/><Relationship Id="rId2" Type="http://schemas.openxmlformats.org/officeDocument/2006/relationships/hyperlink" Target="https://phil.tech/api/2017/01/24/graphql-vs-rest-overview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2839A1C-34CB-4C3C-8531-CA67525FD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FAC94EAF-F7F7-4727-AE69-A7036B4A5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F97493-374D-415D-9F84-4B484ADCF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70" y="989896"/>
            <a:ext cx="3783337" cy="378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4774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BA39-8631-4499-9631-2D18C2DF0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E7445-B91D-496C-8DC6-20A2B416A1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mutation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createDeveloper</a:t>
            </a:r>
            <a:r>
              <a:rPr lang="en-US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"Principal Developer"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"Binks"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) {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_id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name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CC4A5-2199-490A-8E0B-222DE1279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784845" cy="3638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"data"</a:t>
            </a:r>
            <a:r>
              <a:rPr lang="en-GB" dirty="0">
                <a:latin typeface="Consolas" panose="020B0609020204030204" pitchFamily="49" charset="0"/>
              </a:rPr>
              <a:t>: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B0F0"/>
                </a:solidFill>
                <a:latin typeface="Consolas" panose="020B0609020204030204" pitchFamily="49" charset="0"/>
              </a:rPr>
              <a:t>"createDeveloper"</a:t>
            </a:r>
            <a:r>
              <a:rPr lang="en-GB" dirty="0">
                <a:latin typeface="Consolas" panose="020B0609020204030204" pitchFamily="49" charset="0"/>
              </a:rPr>
              <a:t>: {</a:t>
            </a:r>
          </a:p>
          <a:p>
            <a:pPr marL="0" indent="0">
              <a:buNone/>
            </a:pPr>
            <a:r>
              <a:rPr lang="en-GB" dirty="0">
                <a:solidFill>
                  <a:srgbClr val="00B0F0"/>
                </a:solidFill>
                <a:latin typeface="Consolas" panose="020B0609020204030204" pitchFamily="49" charset="0"/>
              </a:rPr>
              <a:t>        "_id"</a:t>
            </a:r>
            <a:r>
              <a:rPr lang="en-GB" dirty="0">
                <a:latin typeface="Consolas" panose="020B0609020204030204" pitchFamily="49" charset="0"/>
              </a:rPr>
              <a:t>: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"5dd571eb3f797b4868b6a2b5"</a:t>
            </a:r>
            <a:r>
              <a:rPr lang="en-GB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    </a:t>
            </a:r>
            <a:r>
              <a:rPr lang="en-GB" dirty="0">
                <a:solidFill>
                  <a:srgbClr val="00B0F0"/>
                </a:solidFill>
                <a:latin typeface="Consolas" panose="020B0609020204030204" pitchFamily="49" charset="0"/>
              </a:rPr>
              <a:t>"name"</a:t>
            </a:r>
            <a:r>
              <a:rPr lang="en-GB" dirty="0">
                <a:latin typeface="Consolas" panose="020B0609020204030204" pitchFamily="49" charset="0"/>
              </a:rPr>
              <a:t>: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"Binks"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111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18072-EA07-4B3B-8DC5-8055FE060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GraphQL vs 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B6F81-4E34-42F4-93EF-E6F760425E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Makes deprecations easy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!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@deprecated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GB" dirty="0"/>
              <a:t>Retrieving nested/relate resources is cleaner and easier</a:t>
            </a:r>
          </a:p>
          <a:p>
            <a:r>
              <a:rPr lang="en-GB" dirty="0"/>
              <a:t>Devolves power to Clients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E884AA-D1F9-4013-9CD0-FC41F09C3B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Caching is easier with REST</a:t>
            </a:r>
          </a:p>
          <a:p>
            <a:r>
              <a:rPr lang="en-GB" dirty="0"/>
              <a:t>Many “benefits” of GraphQL are possible with good REST design</a:t>
            </a:r>
          </a:p>
          <a:p>
            <a:r>
              <a:rPr lang="en-GB" dirty="0"/>
              <a:t>GraphQL spec has no provision for file uploads</a:t>
            </a:r>
          </a:p>
        </p:txBody>
      </p:sp>
    </p:spTree>
    <p:extLst>
      <p:ext uri="{BB962C8B-B14F-4D97-AF65-F5344CB8AC3E}">
        <p14:creationId xmlns:p14="http://schemas.microsoft.com/office/powerpoint/2010/main" val="36823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8376F-387C-48D8-9A95-93C0A44D38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84A94-DC94-49B5-96E3-C87AD58522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5280846"/>
            <a:ext cx="10572000" cy="1353869"/>
          </a:xfrm>
        </p:spPr>
        <p:txBody>
          <a:bodyPr>
            <a:normAutofit/>
          </a:bodyPr>
          <a:lstStyle/>
          <a:p>
            <a:r>
              <a:rPr lang="en-GB" sz="1400" dirty="0">
                <a:hlinkClick r:id="rId2"/>
              </a:rPr>
              <a:t>https://phil.tech/api/2017/01/24/graphql-vs-rest-overview/</a:t>
            </a:r>
            <a:endParaRPr lang="en-GB" sz="1400" dirty="0"/>
          </a:p>
          <a:p>
            <a:r>
              <a:rPr lang="en-GB" sz="1400" dirty="0">
                <a:hlinkClick r:id="rId3"/>
              </a:rPr>
              <a:t>https://blog.apollographql.com/file-uploads-with-apollo-server-2-0-5db2f3f60675</a:t>
            </a:r>
            <a:endParaRPr lang="en-GB" sz="1400" dirty="0"/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776769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2B82547-2424-4E7A-A98B-75206EE73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5109BC2F-9616-4D7D-9E98-57898009A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687286"/>
            <a:ext cx="3269463" cy="3978017"/>
          </a:xfrm>
        </p:spPr>
        <p:txBody>
          <a:bodyPr anchor="t">
            <a:normAutofit/>
          </a:bodyPr>
          <a:lstStyle/>
          <a:p>
            <a:r>
              <a:rPr lang="en-US" sz="4400" dirty="0"/>
              <a:t>What is GraphQL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CE519-9197-42E1-B8D0-0C9122C9F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780" y="644893"/>
            <a:ext cx="6089016" cy="557302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>
                <a:effectLst/>
              </a:rPr>
              <a:t>GraphQL is a query language for your API</a:t>
            </a:r>
          </a:p>
          <a:p>
            <a:pPr>
              <a:lnSpc>
                <a:spcPct val="150000"/>
              </a:lnSpc>
            </a:pPr>
            <a:r>
              <a:rPr lang="en-GB" dirty="0">
                <a:effectLst/>
              </a:rPr>
              <a:t> And a server side runtime for executing queries</a:t>
            </a:r>
          </a:p>
          <a:p>
            <a:pPr>
              <a:lnSpc>
                <a:spcPct val="150000"/>
              </a:lnSpc>
            </a:pPr>
            <a:r>
              <a:rPr lang="en-GB" dirty="0">
                <a:effectLst/>
              </a:rPr>
              <a:t>It is not tied to a specific database or storage engine</a:t>
            </a:r>
          </a:p>
          <a:p>
            <a:pPr>
              <a:lnSpc>
                <a:spcPct val="150000"/>
              </a:lnSpc>
            </a:pPr>
            <a:r>
              <a:rPr lang="en-GB" dirty="0">
                <a:effectLst/>
              </a:rPr>
              <a:t>Has implementations in many different languages including .NET and Node</a:t>
            </a:r>
          </a:p>
        </p:txBody>
      </p:sp>
    </p:spTree>
    <p:extLst>
      <p:ext uri="{BB962C8B-B14F-4D97-AF65-F5344CB8AC3E}">
        <p14:creationId xmlns:p14="http://schemas.microsoft.com/office/powerpoint/2010/main" val="317145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5FC03-ED99-4D81-BB68-A2058BDAB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D7A7A-15ED-42FB-9F76-7C7345E9E4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Each resource identified by a URL</a:t>
            </a:r>
          </a:p>
          <a:p>
            <a:r>
              <a:rPr lang="en-GB" dirty="0">
                <a:latin typeface="Consolas" panose="020B0609020204030204" pitchFamily="49" charset="0"/>
              </a:rPr>
              <a:t>GET</a:t>
            </a:r>
            <a:r>
              <a:rPr lang="en-GB" dirty="0"/>
              <a:t> verb used for retrieving data</a:t>
            </a:r>
          </a:p>
          <a:p>
            <a:r>
              <a:rPr lang="en-GB" dirty="0"/>
              <a:t>Multiple verbs for updating data: </a:t>
            </a:r>
            <a:r>
              <a:rPr lang="en-GB" dirty="0">
                <a:latin typeface="Consolas" panose="020B0609020204030204" pitchFamily="49" charset="0"/>
              </a:rPr>
              <a:t>POST</a:t>
            </a:r>
            <a:r>
              <a:rPr lang="en-GB" dirty="0"/>
              <a:t>, </a:t>
            </a:r>
            <a:r>
              <a:rPr lang="en-GB" dirty="0">
                <a:latin typeface="Consolas" panose="020B0609020204030204" pitchFamily="49" charset="0"/>
              </a:rPr>
              <a:t>PUT</a:t>
            </a:r>
            <a:r>
              <a:rPr lang="en-GB" dirty="0"/>
              <a:t>, </a:t>
            </a:r>
            <a:r>
              <a:rPr lang="en-GB" dirty="0">
                <a:latin typeface="Consolas" panose="020B0609020204030204" pitchFamily="49" charset="0"/>
              </a:rPr>
              <a:t>PATCH</a:t>
            </a:r>
            <a:r>
              <a:rPr lang="en-GB" dirty="0"/>
              <a:t>, </a:t>
            </a:r>
            <a:r>
              <a:rPr lang="en-GB" dirty="0">
                <a:latin typeface="Consolas" panose="020B0609020204030204" pitchFamily="49" charset="0"/>
              </a:rPr>
              <a:t>DELETE</a:t>
            </a:r>
            <a:r>
              <a:rPr lang="en-GB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1E81D-9073-443D-983A-35E956F2A7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i="1" dirty="0">
                <a:highlight>
                  <a:srgbClr val="000000"/>
                </a:highlight>
                <a:latin typeface="Consolas" panose="020B0609020204030204" pitchFamily="49" charset="0"/>
              </a:rPr>
              <a:t>GET /developers/1</a:t>
            </a:r>
            <a:endParaRPr lang="en-GB" dirty="0"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"name": "Henry Ing-Simmons",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"title": "Senior Developer",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"projects": [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  "client": "Experian",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  "name": "EBC"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]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562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74BBB-4329-43ED-B72D-3A4C8F113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GraphQL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B93D7-CC76-45B2-BBB9-59D1B005C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GraphQL has a single endpoint: </a:t>
            </a:r>
            <a:r>
              <a:rPr lang="en-GB" dirty="0">
                <a:latin typeface="Consolas" panose="020B0609020204030204" pitchFamily="49" charset="0"/>
              </a:rPr>
              <a:t>/graphql</a:t>
            </a:r>
          </a:p>
          <a:p>
            <a:pPr>
              <a:lnSpc>
                <a:spcPct val="150000"/>
              </a:lnSpc>
            </a:pPr>
            <a:r>
              <a:rPr lang="en-GB" dirty="0"/>
              <a:t>Through this you can make two types of requests: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Queries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Mutations</a:t>
            </a:r>
          </a:p>
          <a:p>
            <a:pPr>
              <a:lnSpc>
                <a:spcPct val="15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80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74BBB-4329-43ED-B72D-3A4C8F113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B93D7-CC76-45B2-BBB9-59D1B005C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Developer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_id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latin typeface="Consolas" panose="020B0609020204030204" pitchFamily="49" charset="0"/>
              </a:rPr>
              <a:t>!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!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!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projects</a:t>
            </a:r>
            <a:r>
              <a:rPr lang="en-US" dirty="0">
                <a:latin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Project</a:t>
            </a:r>
            <a:r>
              <a:rPr lang="en-US" dirty="0">
                <a:latin typeface="Consolas" panose="020B0609020204030204" pitchFamily="49" charset="0"/>
              </a:rPr>
              <a:t>!]!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84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BA39-8631-4499-9631-2D18C2DF0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E7445-B91D-496C-8DC6-20A2B416A1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B0F0"/>
                </a:solidFill>
                <a:latin typeface="Consolas" panose="020B0609020204030204" pitchFamily="49" charset="0"/>
              </a:rPr>
              <a:t>query</a:t>
            </a:r>
            <a:r>
              <a:rPr lang="en-GB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developers</a:t>
            </a:r>
            <a:r>
              <a:rPr lang="en-GB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_id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title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name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CC4A5-2199-490A-8E0B-222DE12793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"data"</a:t>
            </a:r>
            <a:r>
              <a:rPr lang="en-GB" dirty="0">
                <a:latin typeface="Consolas" panose="020B0609020204030204" pitchFamily="49" charset="0"/>
              </a:rPr>
              <a:t>: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B0F0"/>
                </a:solidFill>
                <a:latin typeface="Consolas" panose="020B0609020204030204" pitchFamily="49" charset="0"/>
              </a:rPr>
              <a:t>"developers"</a:t>
            </a:r>
            <a:r>
              <a:rPr lang="en-GB" dirty="0">
                <a:latin typeface="Consolas" panose="020B0609020204030204" pitchFamily="49" charset="0"/>
              </a:rPr>
              <a:t>: [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 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    </a:t>
            </a:r>
            <a:r>
              <a:rPr lang="en-GB" dirty="0">
                <a:solidFill>
                  <a:srgbClr val="00B0F0"/>
                </a:solidFill>
                <a:latin typeface="Consolas" panose="020B0609020204030204" pitchFamily="49" charset="0"/>
              </a:rPr>
              <a:t>"_id"</a:t>
            </a:r>
            <a:r>
              <a:rPr lang="en-GB" dirty="0">
                <a:latin typeface="Consolas" panose="020B0609020204030204" pitchFamily="49" charset="0"/>
              </a:rPr>
              <a:t>: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"5dd45f228f40504184bbb589"</a:t>
            </a:r>
            <a:r>
              <a:rPr lang="en-GB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    </a:t>
            </a:r>
            <a:r>
              <a:rPr lang="en-GB" dirty="0">
                <a:solidFill>
                  <a:srgbClr val="00B0F0"/>
                </a:solidFill>
                <a:latin typeface="Consolas" panose="020B0609020204030204" pitchFamily="49" charset="0"/>
              </a:rPr>
              <a:t>"title"</a:t>
            </a:r>
            <a:r>
              <a:rPr lang="en-GB" dirty="0">
                <a:latin typeface="Consolas" panose="020B0609020204030204" pitchFamily="49" charset="0"/>
              </a:rPr>
              <a:t>: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"Senior Web Developer"</a:t>
            </a:r>
            <a:r>
              <a:rPr lang="en-GB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    </a:t>
            </a:r>
            <a:r>
              <a:rPr lang="en-GB" dirty="0">
                <a:solidFill>
                  <a:srgbClr val="00B0F0"/>
                </a:solidFill>
                <a:latin typeface="Consolas" panose="020B0609020204030204" pitchFamily="49" charset="0"/>
              </a:rPr>
              <a:t>"name"</a:t>
            </a:r>
            <a:r>
              <a:rPr lang="en-GB" dirty="0">
                <a:latin typeface="Consolas" panose="020B0609020204030204" pitchFamily="49" charset="0"/>
              </a:rPr>
              <a:t>: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"Henry"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  …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]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009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BA39-8631-4499-9631-2D18C2DF0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E7445-B91D-496C-8DC6-20A2B416A1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B0F0"/>
                </a:solidFill>
                <a:latin typeface="Consolas" panose="020B0609020204030204" pitchFamily="49" charset="0"/>
              </a:rPr>
              <a:t>query </a:t>
            </a:r>
            <a:r>
              <a:rPr lang="en-GB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developers</a:t>
            </a:r>
            <a:r>
              <a:rPr lang="en-GB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_id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title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name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projects</a:t>
            </a:r>
            <a:r>
              <a:rPr lang="en-GB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 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client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CC4A5-2199-490A-8E0B-222DE1279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2222286"/>
            <a:ext cx="5194583" cy="41885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"data"</a:t>
            </a:r>
            <a:r>
              <a:rPr lang="en-GB" dirty="0">
                <a:latin typeface="Consolas" panose="020B0609020204030204" pitchFamily="49" charset="0"/>
              </a:rPr>
              <a:t>: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B0F0"/>
                </a:solidFill>
                <a:latin typeface="Consolas" panose="020B0609020204030204" pitchFamily="49" charset="0"/>
              </a:rPr>
              <a:t>"developers"</a:t>
            </a:r>
            <a:r>
              <a:rPr lang="en-GB" dirty="0">
                <a:latin typeface="Consolas" panose="020B0609020204030204" pitchFamily="49" charset="0"/>
              </a:rPr>
              <a:t>: [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 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    </a:t>
            </a:r>
            <a:r>
              <a:rPr lang="en-GB" dirty="0">
                <a:solidFill>
                  <a:srgbClr val="00B0F0"/>
                </a:solidFill>
                <a:latin typeface="Consolas" panose="020B0609020204030204" pitchFamily="49" charset="0"/>
              </a:rPr>
              <a:t>"_id"</a:t>
            </a:r>
            <a:r>
              <a:rPr lang="en-GB" dirty="0">
                <a:latin typeface="Consolas" panose="020B0609020204030204" pitchFamily="49" charset="0"/>
              </a:rPr>
              <a:t>: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"5dd45f228f40504184bbb589"</a:t>
            </a:r>
            <a:r>
              <a:rPr lang="en-GB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    </a:t>
            </a:r>
            <a:r>
              <a:rPr lang="en-GB" dirty="0">
                <a:solidFill>
                  <a:srgbClr val="00B0F0"/>
                </a:solidFill>
                <a:latin typeface="Consolas" panose="020B0609020204030204" pitchFamily="49" charset="0"/>
              </a:rPr>
              <a:t>"title"</a:t>
            </a:r>
            <a:r>
              <a:rPr lang="en-GB" dirty="0">
                <a:latin typeface="Consolas" panose="020B0609020204030204" pitchFamily="49" charset="0"/>
              </a:rPr>
              <a:t>: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"Senior Web Developer"</a:t>
            </a:r>
            <a:r>
              <a:rPr lang="en-GB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    </a:t>
            </a:r>
            <a:r>
              <a:rPr lang="en-GB" dirty="0">
                <a:solidFill>
                  <a:srgbClr val="00B0F0"/>
                </a:solidFill>
                <a:latin typeface="Consolas" panose="020B0609020204030204" pitchFamily="49" charset="0"/>
              </a:rPr>
              <a:t>"name"</a:t>
            </a:r>
            <a:r>
              <a:rPr lang="en-GB" dirty="0">
                <a:latin typeface="Consolas" panose="020B0609020204030204" pitchFamily="49" charset="0"/>
              </a:rPr>
              <a:t>: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"Henry"</a:t>
            </a:r>
            <a:r>
              <a:rPr lang="en-GB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    </a:t>
            </a:r>
            <a:r>
              <a:rPr lang="en-GB" dirty="0">
                <a:solidFill>
                  <a:srgbClr val="00B0F0"/>
                </a:solidFill>
                <a:latin typeface="Consolas" panose="020B0609020204030204" pitchFamily="49" charset="0"/>
              </a:rPr>
              <a:t>“projects"</a:t>
            </a:r>
            <a:r>
              <a:rPr lang="en-GB" dirty="0">
                <a:latin typeface="Consolas" panose="020B0609020204030204" pitchFamily="49" charset="0"/>
              </a:rPr>
              <a:t>: [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       </a:t>
            </a:r>
            <a:r>
              <a:rPr lang="en-GB" dirty="0">
                <a:solidFill>
                  <a:srgbClr val="00B0F0"/>
                </a:solidFill>
                <a:latin typeface="Consolas" panose="020B0609020204030204" pitchFamily="49" charset="0"/>
              </a:rPr>
              <a:t>"name"</a:t>
            </a:r>
            <a:r>
              <a:rPr lang="en-GB" dirty="0">
                <a:latin typeface="Consolas" panose="020B0609020204030204" pitchFamily="49" charset="0"/>
              </a:rPr>
              <a:t>: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“EBC"</a:t>
            </a:r>
            <a:r>
              <a:rPr lang="en-GB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	  </a:t>
            </a:r>
            <a:r>
              <a:rPr lang="en-GB" dirty="0">
                <a:solidFill>
                  <a:srgbClr val="00B0F0"/>
                </a:solidFill>
                <a:latin typeface="Consolas" panose="020B0609020204030204" pitchFamily="49" charset="0"/>
              </a:rPr>
              <a:t>“client"</a:t>
            </a:r>
            <a:r>
              <a:rPr lang="en-GB" dirty="0">
                <a:latin typeface="Consolas" panose="020B0609020204030204" pitchFamily="49" charset="0"/>
              </a:rPr>
              <a:t>: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“Experian"</a:t>
            </a: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GB" dirty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  …</a:t>
            </a:r>
          </a:p>
        </p:txBody>
      </p:sp>
    </p:spTree>
    <p:extLst>
      <p:ext uri="{BB962C8B-B14F-4D97-AF65-F5344CB8AC3E}">
        <p14:creationId xmlns:p14="http://schemas.microsoft.com/office/powerpoint/2010/main" val="76552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BA39-8631-4499-9631-2D18C2DF0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Queries -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E7445-B91D-496C-8DC6-20A2B416A1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B0F0"/>
                </a:solidFill>
                <a:latin typeface="Consolas" panose="020B0609020204030204" pitchFamily="49" charset="0"/>
              </a:rPr>
              <a:t>query </a:t>
            </a:r>
            <a:r>
              <a:rPr lang="en-GB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developers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chemeClr val="accent5"/>
                </a:solidFill>
                <a:latin typeface="Consolas" panose="020B0609020204030204" pitchFamily="49" charset="0"/>
              </a:rPr>
              <a:t>client</a:t>
            </a:r>
            <a:r>
              <a:rPr lang="en-GB" dirty="0">
                <a:latin typeface="Consolas" panose="020B0609020204030204" pitchFamily="49" charset="0"/>
              </a:rPr>
              <a:t>: </a:t>
            </a: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"Momenta"</a:t>
            </a:r>
            <a:r>
              <a:rPr lang="en-GB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title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CC4A5-2199-490A-8E0B-222DE1279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2222286"/>
            <a:ext cx="5194583" cy="40721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"data"</a:t>
            </a:r>
            <a:r>
              <a:rPr lang="en-GB" dirty="0">
                <a:latin typeface="Consolas" panose="020B0609020204030204" pitchFamily="49" charset="0"/>
              </a:rPr>
              <a:t>: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B0F0"/>
                </a:solidFill>
                <a:latin typeface="Consolas" panose="020B0609020204030204" pitchFamily="49" charset="0"/>
              </a:rPr>
              <a:t>"developers"</a:t>
            </a:r>
            <a:r>
              <a:rPr lang="en-GB" dirty="0">
                <a:latin typeface="Consolas" panose="020B0609020204030204" pitchFamily="49" charset="0"/>
              </a:rPr>
              <a:t>: [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  {</a:t>
            </a:r>
          </a:p>
          <a:p>
            <a:pPr marL="0" indent="0">
              <a:buNone/>
            </a:pPr>
            <a:r>
              <a:rPr lang="en-GB" dirty="0">
                <a:solidFill>
                  <a:srgbClr val="00B0F0"/>
                </a:solidFill>
                <a:latin typeface="Consolas" panose="020B0609020204030204" pitchFamily="49" charset="0"/>
              </a:rPr>
              <a:t>        "title"</a:t>
            </a:r>
            <a:r>
              <a:rPr lang="en-GB" dirty="0">
                <a:latin typeface="Consolas" panose="020B0609020204030204" pitchFamily="49" charset="0"/>
              </a:rPr>
              <a:t>: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"Senior Web Developer"</a:t>
            </a:r>
            <a:r>
              <a:rPr lang="en-GB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    </a:t>
            </a:r>
            <a:r>
              <a:rPr lang="en-GB" dirty="0">
                <a:solidFill>
                  <a:srgbClr val="00B0F0"/>
                </a:solidFill>
                <a:latin typeface="Consolas" panose="020B0609020204030204" pitchFamily="49" charset="0"/>
              </a:rPr>
              <a:t>"name"</a:t>
            </a:r>
            <a:r>
              <a:rPr lang="en-GB" dirty="0">
                <a:latin typeface="Consolas" panose="020B0609020204030204" pitchFamily="49" charset="0"/>
              </a:rPr>
              <a:t>: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"Owen"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  },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  …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]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455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BA39-8631-4499-9631-2D18C2DF0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Queries -Arguments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E7445-B91D-496C-8DC6-20A2B416A1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B0F0"/>
                </a:solidFill>
                <a:latin typeface="Consolas" panose="020B0609020204030204" pitchFamily="49" charset="0"/>
              </a:rPr>
              <a:t>query </a:t>
            </a:r>
            <a:r>
              <a:rPr lang="en-GB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developers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chemeClr val="accent5"/>
                </a:solidFill>
                <a:latin typeface="Consolas" panose="020B0609020204030204" pitchFamily="49" charset="0"/>
              </a:rPr>
              <a:t>client</a:t>
            </a:r>
            <a:r>
              <a:rPr lang="en-GB" dirty="0">
                <a:latin typeface="Consolas" panose="020B0609020204030204" pitchFamily="49" charset="0"/>
              </a:rPr>
              <a:t>: </a:t>
            </a: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"Momenta"</a:t>
            </a:r>
            <a:r>
              <a:rPr lang="en-GB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title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chemeClr val="accent5"/>
                </a:solidFill>
                <a:latin typeface="Consolas" panose="020B0609020204030204" pitchFamily="49" charset="0"/>
              </a:rPr>
              <a:t>type</a:t>
            </a:r>
            <a:r>
              <a:rPr lang="en-GB" dirty="0">
                <a:latin typeface="Consolas" panose="020B0609020204030204" pitchFamily="49" charset="0"/>
              </a:rPr>
              <a:t>: </a:t>
            </a:r>
            <a:r>
              <a:rPr lang="en-GB" dirty="0">
                <a:solidFill>
                  <a:srgbClr val="00B0F0"/>
                </a:solidFill>
                <a:latin typeface="Consolas" panose="020B0609020204030204" pitchFamily="49" charset="0"/>
              </a:rPr>
              <a:t>SHORT</a:t>
            </a:r>
            <a:r>
              <a:rPr lang="en-GB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CC4A5-2199-490A-8E0B-222DE12793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"data"</a:t>
            </a:r>
            <a:r>
              <a:rPr lang="en-GB" dirty="0">
                <a:latin typeface="Consolas" panose="020B0609020204030204" pitchFamily="49" charset="0"/>
              </a:rPr>
              <a:t>: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B0F0"/>
                </a:solidFill>
                <a:latin typeface="Consolas" panose="020B0609020204030204" pitchFamily="49" charset="0"/>
              </a:rPr>
              <a:t>"developers"</a:t>
            </a:r>
            <a:r>
              <a:rPr lang="en-GB" dirty="0">
                <a:latin typeface="Consolas" panose="020B0609020204030204" pitchFamily="49" charset="0"/>
              </a:rPr>
              <a:t>: [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  {</a:t>
            </a:r>
          </a:p>
          <a:p>
            <a:pPr marL="0" indent="0">
              <a:buNone/>
            </a:pPr>
            <a:r>
              <a:rPr lang="en-GB" dirty="0">
                <a:solidFill>
                  <a:srgbClr val="00B0F0"/>
                </a:solidFill>
                <a:latin typeface="Consolas" panose="020B0609020204030204" pitchFamily="49" charset="0"/>
              </a:rPr>
              <a:t>        "title"</a:t>
            </a:r>
            <a:r>
              <a:rPr lang="en-GB" dirty="0">
                <a:latin typeface="Consolas" panose="020B0609020204030204" pitchFamily="49" charset="0"/>
              </a:rPr>
              <a:t>: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"Senior Dev"</a:t>
            </a:r>
            <a:r>
              <a:rPr lang="en-GB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    </a:t>
            </a:r>
            <a:r>
              <a:rPr lang="en-GB" dirty="0">
                <a:solidFill>
                  <a:srgbClr val="00B0F0"/>
                </a:solidFill>
                <a:latin typeface="Consolas" panose="020B0609020204030204" pitchFamily="49" charset="0"/>
              </a:rPr>
              <a:t>"name"</a:t>
            </a:r>
            <a:r>
              <a:rPr lang="en-GB" dirty="0">
                <a:latin typeface="Consolas" panose="020B0609020204030204" pitchFamily="49" charset="0"/>
              </a:rPr>
              <a:t>: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"Owen"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  },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  …</a:t>
            </a:r>
          </a:p>
        </p:txBody>
      </p:sp>
    </p:spTree>
    <p:extLst>
      <p:ext uri="{BB962C8B-B14F-4D97-AF65-F5344CB8AC3E}">
        <p14:creationId xmlns:p14="http://schemas.microsoft.com/office/powerpoint/2010/main" val="286336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1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E535A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2F4A21B-80B9-40F1-8308-E0B7F0FE0B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051B7F-F45F-4FBB-974B-85B568B21B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3E96646-423E-4354-94C2-1A28227BF075}">
  <ds:schemaRefs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71af3243-3dd4-4a8d-8c0d-dd76da1f02a5"/>
    <ds:schemaRef ds:uri="http://purl.org/dc/elements/1.1/"/>
    <ds:schemaRef ds:uri="16c05727-aa75-4e4a-9b5f-8a80a1165891"/>
    <ds:schemaRef ds:uri="http://purl.org/dc/terms/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733</Words>
  <Application>Microsoft Office PowerPoint</Application>
  <PresentationFormat>Widescreen</PresentationFormat>
  <Paragraphs>162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Consolas</vt:lpstr>
      <vt:lpstr>Wingdings 2</vt:lpstr>
      <vt:lpstr>Quotable</vt:lpstr>
      <vt:lpstr>PowerPoint Presentation</vt:lpstr>
      <vt:lpstr>What is GraphQL</vt:lpstr>
      <vt:lpstr>REST</vt:lpstr>
      <vt:lpstr>GraphQL</vt:lpstr>
      <vt:lpstr>Schema</vt:lpstr>
      <vt:lpstr>Queries</vt:lpstr>
      <vt:lpstr>Queries</vt:lpstr>
      <vt:lpstr>Queries - Arguments</vt:lpstr>
      <vt:lpstr>Queries -Arguments</vt:lpstr>
      <vt:lpstr>Mutations</vt:lpstr>
      <vt:lpstr>GraphQL vs REST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2019-11-19T21:13:21Z</dcterms:created>
  <dcterms:modified xsi:type="dcterms:W3CDTF">2019-11-21T19:09:37Z</dcterms:modified>
</cp:coreProperties>
</file>