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Anaheim"/>
      <p:regular r:id="rId35"/>
    </p:embeddedFont>
    <p:embeddedFont>
      <p:font typeface="Blinker"/>
      <p:regular r:id="rId36"/>
      <p:bold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656CF9-D1AC-441C-B9E8-BF495B061170}">
  <a:tblStyle styleId="{96656CF9-D1AC-441C-B9E8-BF495B061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naheim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Blinker-bold.fntdata"/><Relationship Id="rId14" Type="http://schemas.openxmlformats.org/officeDocument/2006/relationships/slide" Target="slides/slide9.xml"/><Relationship Id="rId36" Type="http://schemas.openxmlformats.org/officeDocument/2006/relationships/font" Target="fonts/Blinker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d192659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d192659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d192659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6d192659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6d192659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6d192659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d192659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6d192659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d192659b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d192659b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d192659b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d192659b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d192659b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d192659b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d192659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d192659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d192659b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d192659b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d192659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d192659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0a61f1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d0a61f1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854c620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854c620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872714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872714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d192659b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d192659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284000" y="2573445"/>
            <a:ext cx="65760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1284000" y="341164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1148900" y="1341783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1148900" y="300379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1142125" y="1875183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1142125" y="353719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1142125" y="2408583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1142125" y="407059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883600" y="1341775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1876825" y="1875175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1876825" y="2408575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1883600" y="3003800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1876825" y="3537200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1876825" y="4070600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3585113" y="1421100"/>
            <a:ext cx="43737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3585113" y="1893600"/>
            <a:ext cx="4373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13225" y="539500"/>
            <a:ext cx="22860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713225" y="1500225"/>
            <a:ext cx="22860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5"/>
          <p:cNvSpPr/>
          <p:nvPr>
            <p:ph idx="2" type="pic"/>
          </p:nvPr>
        </p:nvSpPr>
        <p:spPr>
          <a:xfrm>
            <a:off x="5782075" y="547051"/>
            <a:ext cx="2801100" cy="404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5"/>
          <p:cNvSpPr/>
          <p:nvPr>
            <p:ph idx="3" type="pic"/>
          </p:nvPr>
        </p:nvSpPr>
        <p:spPr>
          <a:xfrm>
            <a:off x="3366975" y="547051"/>
            <a:ext cx="2304300" cy="228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5"/>
          <p:cNvSpPr/>
          <p:nvPr>
            <p:ph idx="4" type="pic"/>
          </p:nvPr>
        </p:nvSpPr>
        <p:spPr>
          <a:xfrm>
            <a:off x="713225" y="2946150"/>
            <a:ext cx="4933800" cy="165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5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20000" y="2805801"/>
            <a:ext cx="2175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subTitle"/>
          </p:nvPr>
        </p:nvSpPr>
        <p:spPr>
          <a:xfrm>
            <a:off x="3484348" y="2805801"/>
            <a:ext cx="2175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6248700" y="2805801"/>
            <a:ext cx="2175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720000" y="2173700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3484352" y="2173700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6" type="subTitle"/>
          </p:nvPr>
        </p:nvSpPr>
        <p:spPr>
          <a:xfrm>
            <a:off x="6248700" y="2173700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902878" y="1861325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4893720" y="1861325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902878" y="3521900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4" type="subTitle"/>
          </p:nvPr>
        </p:nvSpPr>
        <p:spPr>
          <a:xfrm>
            <a:off x="4893720" y="3521900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5" type="subTitle"/>
          </p:nvPr>
        </p:nvSpPr>
        <p:spPr>
          <a:xfrm>
            <a:off x="902879" y="14824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6" type="subTitle"/>
          </p:nvPr>
        </p:nvSpPr>
        <p:spPr>
          <a:xfrm>
            <a:off x="902879" y="31431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7" type="subTitle"/>
          </p:nvPr>
        </p:nvSpPr>
        <p:spPr>
          <a:xfrm>
            <a:off x="4893691" y="14824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8" type="subTitle"/>
          </p:nvPr>
        </p:nvSpPr>
        <p:spPr>
          <a:xfrm>
            <a:off x="4893691" y="31431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188311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3348450" y="188311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720000" y="3613402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>
            <a:off x="3348450" y="3613402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5975095" y="188311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6" type="subTitle"/>
          </p:nvPr>
        </p:nvSpPr>
        <p:spPr>
          <a:xfrm>
            <a:off x="5975095" y="3613402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720000" y="1429125"/>
            <a:ext cx="2447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3348450" y="1429125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9" type="subTitle"/>
          </p:nvPr>
        </p:nvSpPr>
        <p:spPr>
          <a:xfrm>
            <a:off x="5975095" y="1429125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3" type="subTitle"/>
          </p:nvPr>
        </p:nvSpPr>
        <p:spPr>
          <a:xfrm>
            <a:off x="720000" y="3156199"/>
            <a:ext cx="2447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3348450" y="3156205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5975095" y="3156205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hasCustomPrompt="1" type="title"/>
          </p:nvPr>
        </p:nvSpPr>
        <p:spPr>
          <a:xfrm>
            <a:off x="798388" y="2709848"/>
            <a:ext cx="2370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798388" y="3402570"/>
            <a:ext cx="2370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2" type="title"/>
          </p:nvPr>
        </p:nvSpPr>
        <p:spPr>
          <a:xfrm>
            <a:off x="3387000" y="2709837"/>
            <a:ext cx="2370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idx="3" type="subTitle"/>
          </p:nvPr>
        </p:nvSpPr>
        <p:spPr>
          <a:xfrm>
            <a:off x="3387000" y="3402549"/>
            <a:ext cx="2370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hasCustomPrompt="1" idx="4" type="title"/>
          </p:nvPr>
        </p:nvSpPr>
        <p:spPr>
          <a:xfrm>
            <a:off x="6060766" y="2709848"/>
            <a:ext cx="2370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9"/>
          <p:cNvSpPr txBox="1"/>
          <p:nvPr>
            <p:ph idx="5" type="subTitle"/>
          </p:nvPr>
        </p:nvSpPr>
        <p:spPr>
          <a:xfrm>
            <a:off x="6060766" y="3402570"/>
            <a:ext cx="2370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7" name="Google Shape;137;p1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2347900" y="1516409"/>
            <a:ext cx="44481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/>
        </p:nvSpPr>
        <p:spPr>
          <a:xfrm>
            <a:off x="2574425" y="3611950"/>
            <a:ext cx="3995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Blinker"/>
                <a:ea typeface="Blinker"/>
                <a:cs typeface="Blinker"/>
                <a:sym typeface="Blink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b="1" sz="1000" u="sng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956275" y="539500"/>
            <a:ext cx="1474500" cy="128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483675" y="539500"/>
            <a:ext cx="3657600" cy="4064400"/>
          </a:xfrm>
          <a:prstGeom prst="roundRect">
            <a:avLst>
              <a:gd fmla="val 55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2"/>
            <a:ext cx="7704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590492" y="2497399"/>
            <a:ext cx="26517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685976" y="2497399"/>
            <a:ext cx="26517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685976" y="2040204"/>
            <a:ext cx="265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590494" y="2040204"/>
            <a:ext cx="265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1" name="Google Shape;41;p7"/>
          <p:cNvSpPr/>
          <p:nvPr>
            <p:ph idx="2" type="pic"/>
          </p:nvPr>
        </p:nvSpPr>
        <p:spPr>
          <a:xfrm>
            <a:off x="4925575" y="539500"/>
            <a:ext cx="3657600" cy="40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fmla="val 37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271750" y="212400"/>
            <a:ext cx="8577900" cy="4718700"/>
          </a:xfrm>
          <a:prstGeom prst="roundRect">
            <a:avLst>
              <a:gd fmla="val 409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b="1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esearchgate.net/profile/Shweta-Singh-35/publication/331980713_Comparison_of_Manet_Routing_Protocols/links/5c98a669299bf11169457ef3/Comparison-of-Manet-Routing-Protocols.pdf" TargetMode="External"/><Relationship Id="rId4" Type="http://schemas.openxmlformats.org/officeDocument/2006/relationships/hyperlink" Target="https://ieeexplore.ieee.org/document/8993294" TargetMode="External"/><Relationship Id="rId5" Type="http://schemas.openxmlformats.org/officeDocument/2006/relationships/hyperlink" Target="https://ieeexplore.ieee.org/document/914111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645675" y="911925"/>
            <a:ext cx="4214100" cy="22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 </a:t>
            </a:r>
            <a:r>
              <a:rPr lang="en" sz="3300"/>
              <a:t>Comparative</a:t>
            </a:r>
            <a:r>
              <a:rPr lang="en" sz="3300"/>
              <a:t> Study of MANET Routing Protocols’ Performance</a:t>
            </a:r>
            <a:endParaRPr sz="3300"/>
          </a:p>
        </p:txBody>
      </p:sp>
      <p:sp>
        <p:nvSpPr>
          <p:cNvPr id="153" name="Google Shape;153;p22"/>
          <p:cNvSpPr txBox="1"/>
          <p:nvPr/>
        </p:nvSpPr>
        <p:spPr>
          <a:xfrm>
            <a:off x="5238200" y="3429775"/>
            <a:ext cx="4428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Presented By: 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1. </a:t>
            </a: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Vignesh Selvaraju (1225705)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2.Supprethaa Shankar (1229712)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3.Tarun Vinodh Kumar(1210579)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0807">
            <a:off x="4905087" y="645598"/>
            <a:ext cx="3707351" cy="26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440550" y="327525"/>
            <a:ext cx="36675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COMP  5213 - COMPUTER NETWORKS</a:t>
            </a:r>
            <a:endParaRPr sz="16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809600" y="3486700"/>
            <a:ext cx="4428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Guided By: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Dr. Osama Amjad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6" type="subTitle"/>
          </p:nvPr>
        </p:nvSpPr>
        <p:spPr>
          <a:xfrm>
            <a:off x="902879" y="31431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Virtual Environment - Ubuntu(v20+)</a:t>
            </a:r>
            <a:endParaRPr sz="1700"/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>
            <p:ph idx="1" type="subTitle"/>
          </p:nvPr>
        </p:nvSpPr>
        <p:spPr>
          <a:xfrm>
            <a:off x="902878" y="1861325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NS-3 (Network Simulator 3) is an open-source discrete-event network sim</a:t>
            </a: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lator used for modeling, simulating, and analyzing the behavior of computer networks. </a:t>
            </a:r>
            <a:endParaRPr sz="1300"/>
          </a:p>
        </p:txBody>
      </p:sp>
      <p:sp>
        <p:nvSpPr>
          <p:cNvPr id="277" name="Google Shape;277;p31"/>
          <p:cNvSpPr txBox="1"/>
          <p:nvPr>
            <p:ph idx="3" type="subTitle"/>
          </p:nvPr>
        </p:nvSpPr>
        <p:spPr>
          <a:xfrm>
            <a:off x="902878" y="3521900"/>
            <a:ext cx="34845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NS-3 is often run in a virtual Ubuntu environment for its </a:t>
            </a:r>
            <a:r>
              <a:rPr b="1"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compatibility </a:t>
            </a:r>
            <a:r>
              <a:rPr lang="en" sz="1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ease of setup, allowing users to seamlessly deploy and manage the simulator's dependencies and extensions. </a:t>
            </a:r>
            <a:endParaRPr sz="1300"/>
          </a:p>
        </p:txBody>
      </p:sp>
      <p:sp>
        <p:nvSpPr>
          <p:cNvPr id="278" name="Google Shape;278;p31"/>
          <p:cNvSpPr txBox="1"/>
          <p:nvPr>
            <p:ph idx="5" type="subTitle"/>
          </p:nvPr>
        </p:nvSpPr>
        <p:spPr>
          <a:xfrm>
            <a:off x="902879" y="148247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SImulation Tool - NS3 (v3.41)</a:t>
            </a:r>
            <a:endParaRPr sz="1700"/>
          </a:p>
        </p:txBody>
      </p:sp>
      <p:sp>
        <p:nvSpPr>
          <p:cNvPr id="279" name="Google Shape;279;p31"/>
          <p:cNvSpPr txBox="1"/>
          <p:nvPr>
            <p:ph idx="7" type="subTitle"/>
          </p:nvPr>
        </p:nvSpPr>
        <p:spPr>
          <a:xfrm>
            <a:off x="4893691" y="804725"/>
            <a:ext cx="348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Simulation Parameters</a:t>
            </a:r>
            <a:endParaRPr sz="1700"/>
          </a:p>
        </p:txBody>
      </p:sp>
      <p:sp>
        <p:nvSpPr>
          <p:cNvPr id="280" name="Google Shape;280;p31"/>
          <p:cNvSpPr/>
          <p:nvPr/>
        </p:nvSpPr>
        <p:spPr>
          <a:xfrm>
            <a:off x="765780" y="1642525"/>
            <a:ext cx="137100" cy="137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765780" y="3303225"/>
            <a:ext cx="137100" cy="137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4682301" y="964775"/>
            <a:ext cx="137100" cy="137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3" name="Google Shape;283;p31"/>
          <p:cNvGraphicFramePr/>
          <p:nvPr/>
        </p:nvGraphicFramePr>
        <p:xfrm>
          <a:off x="5078350" y="121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{96656CF9-D1AC-441C-B9E8-BF495B061170}</a:tableStyleId>
              </a:tblPr>
              <a:tblGrid>
                <a:gridCol w="1742250"/>
                <a:gridCol w="1742250"/>
              </a:tblGrid>
              <a:tr h="3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Parameter</a:t>
                      </a:r>
                      <a:endParaRPr b="1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Value</a:t>
                      </a:r>
                      <a:endParaRPr b="1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No.of Nodes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50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No.of sinks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10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Mobility model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Random waypoint mobility model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Wifi standard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802.11b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Position allocator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Random rectangular position allocator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Packet size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64 bytes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Protocols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AODV, DSDV, OLSR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Energy model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linker"/>
                          <a:ea typeface="Blinker"/>
                          <a:cs typeface="Blinker"/>
                          <a:sym typeface="Blinker"/>
                        </a:rPr>
                        <a:t>Wifi Radio energy model</a:t>
                      </a:r>
                      <a:endParaRPr sz="1100">
                        <a:latin typeface="Blinker"/>
                        <a:ea typeface="Blinker"/>
                        <a:cs typeface="Blinker"/>
                        <a:sym typeface="Blink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720000" y="332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Obtained Outputs</a:t>
            </a:r>
            <a:endParaRPr sz="4300"/>
          </a:p>
        </p:txBody>
      </p:sp>
      <p:sp>
        <p:nvSpPr>
          <p:cNvPr id="290" name="Google Shape;290;p32"/>
          <p:cNvSpPr txBox="1"/>
          <p:nvPr>
            <p:ph idx="4" type="subTitle"/>
          </p:nvPr>
        </p:nvSpPr>
        <p:spPr>
          <a:xfrm>
            <a:off x="720000" y="2247425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Results in CSV format</a:t>
            </a:r>
            <a:endParaRPr/>
          </a:p>
        </p:txBody>
      </p:sp>
      <p:sp>
        <p:nvSpPr>
          <p:cNvPr id="291" name="Google Shape;291;p32"/>
          <p:cNvSpPr txBox="1"/>
          <p:nvPr>
            <p:ph idx="5" type="subTitle"/>
          </p:nvPr>
        </p:nvSpPr>
        <p:spPr>
          <a:xfrm>
            <a:off x="3484352" y="2029262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Flow-level statistics </a:t>
            </a:r>
            <a:endParaRPr/>
          </a:p>
        </p:txBody>
      </p:sp>
      <p:sp>
        <p:nvSpPr>
          <p:cNvPr id="292" name="Google Shape;292;p32"/>
          <p:cNvSpPr txBox="1"/>
          <p:nvPr>
            <p:ph idx="1" type="subTitle"/>
          </p:nvPr>
        </p:nvSpPr>
        <p:spPr>
          <a:xfrm>
            <a:off x="720000" y="2875001"/>
            <a:ext cx="21753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calculated throughput, along with other relevant information such as the </a:t>
            </a:r>
            <a:r>
              <a:rPr b="1" lang="en"/>
              <a:t>simulation time</a:t>
            </a:r>
            <a:r>
              <a:rPr lang="en"/>
              <a:t> (every 1 second), the</a:t>
            </a:r>
            <a:r>
              <a:rPr b="1" lang="en"/>
              <a:t> number of packets received</a:t>
            </a:r>
            <a:r>
              <a:rPr lang="en"/>
              <a:t>, the</a:t>
            </a:r>
            <a:r>
              <a:rPr b="1" lang="en"/>
              <a:t> number of sink nodes</a:t>
            </a:r>
            <a:r>
              <a:rPr lang="en"/>
              <a:t>, the </a:t>
            </a:r>
            <a:r>
              <a:rPr b="1" lang="en"/>
              <a:t>routing protoco</a:t>
            </a:r>
            <a:r>
              <a:rPr lang="en"/>
              <a:t>l used, and the </a:t>
            </a:r>
            <a:r>
              <a:rPr b="1" lang="en"/>
              <a:t>transmission power</a:t>
            </a:r>
            <a:r>
              <a:rPr lang="en"/>
              <a:t>, is written to a </a:t>
            </a:r>
            <a:r>
              <a:rPr b="1" lang="en"/>
              <a:t>CSV </a:t>
            </a:r>
            <a:r>
              <a:rPr lang="en"/>
              <a:t>file..</a:t>
            </a:r>
            <a:endParaRPr/>
          </a:p>
        </p:txBody>
      </p:sp>
      <p:sp>
        <p:nvSpPr>
          <p:cNvPr id="293" name="Google Shape;293;p32"/>
          <p:cNvSpPr txBox="1"/>
          <p:nvPr>
            <p:ph idx="2" type="subTitle"/>
          </p:nvPr>
        </p:nvSpPr>
        <p:spPr>
          <a:xfrm>
            <a:off x="3560550" y="2787350"/>
            <a:ext cx="21753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.flowmon file contains details about </a:t>
            </a:r>
            <a:r>
              <a:rPr b="1" lang="en"/>
              <a:t>flow-level statistics</a:t>
            </a:r>
            <a:r>
              <a:rPr lang="en"/>
              <a:t> collected during the simulation. Flow-level statistics typically include information about </a:t>
            </a:r>
            <a:r>
              <a:rPr b="1" lang="en"/>
              <a:t>packet flows between nodes</a:t>
            </a:r>
            <a:r>
              <a:rPr lang="en"/>
              <a:t> in the network like Delay, Jitter, Packet Loss etc</a:t>
            </a:r>
            <a:endParaRPr/>
          </a:p>
        </p:txBody>
      </p:sp>
      <p:sp>
        <p:nvSpPr>
          <p:cNvPr id="294" name="Google Shape;294;p32"/>
          <p:cNvSpPr txBox="1"/>
          <p:nvPr>
            <p:ph idx="3" type="subTitle"/>
          </p:nvPr>
        </p:nvSpPr>
        <p:spPr>
          <a:xfrm>
            <a:off x="6306375" y="2737550"/>
            <a:ext cx="21753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.mob file contains information about the</a:t>
            </a:r>
            <a:r>
              <a:rPr b="1" lang="en"/>
              <a:t> mobility of nodes</a:t>
            </a:r>
            <a:r>
              <a:rPr lang="en"/>
              <a:t> within the network during the simulation. It records the </a:t>
            </a:r>
            <a:r>
              <a:rPr b="1" lang="en"/>
              <a:t>movement patterns, positions</a:t>
            </a:r>
            <a:r>
              <a:rPr lang="en"/>
              <a:t>, and </a:t>
            </a:r>
            <a:r>
              <a:rPr b="1" lang="en"/>
              <a:t>velocities </a:t>
            </a:r>
            <a:r>
              <a:rPr lang="en"/>
              <a:t>of each node over time. </a:t>
            </a:r>
            <a:r>
              <a:rPr lang="en"/>
              <a:t>This information can be visualized using network simulation tools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idx="6" type="subTitle"/>
          </p:nvPr>
        </p:nvSpPr>
        <p:spPr>
          <a:xfrm>
            <a:off x="6306375" y="2012262"/>
            <a:ext cx="21753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 Tracing information</a:t>
            </a:r>
            <a:endParaRPr/>
          </a:p>
        </p:txBody>
      </p:sp>
      <p:grpSp>
        <p:nvGrpSpPr>
          <p:cNvPr id="296" name="Google Shape;296;p32"/>
          <p:cNvGrpSpPr/>
          <p:nvPr/>
        </p:nvGrpSpPr>
        <p:grpSpPr>
          <a:xfrm>
            <a:off x="6405640" y="1171388"/>
            <a:ext cx="687183" cy="574379"/>
            <a:chOff x="3075928" y="2445798"/>
            <a:chExt cx="363243" cy="300675"/>
          </a:xfrm>
        </p:grpSpPr>
        <p:sp>
          <p:nvSpPr>
            <p:cNvPr id="297" name="Google Shape;297;p32"/>
            <p:cNvSpPr/>
            <p:nvPr/>
          </p:nvSpPr>
          <p:spPr>
            <a:xfrm>
              <a:off x="3227168" y="2675542"/>
              <a:ext cx="37002" cy="10581"/>
            </a:xfrm>
            <a:custGeom>
              <a:rect b="b" l="l" r="r" t="t"/>
              <a:pathLst>
                <a:path extrusionOk="0" h="334" w="1168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075928" y="2445798"/>
              <a:ext cx="363243" cy="300675"/>
            </a:xfrm>
            <a:custGeom>
              <a:rect b="b" l="l" r="r" t="t"/>
              <a:pathLst>
                <a:path extrusionOk="0" h="9491" w="11466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141537" y="256539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185287" y="2565390"/>
              <a:ext cx="73593" cy="10233"/>
            </a:xfrm>
            <a:custGeom>
              <a:rect b="b" l="l" r="r" t="t"/>
              <a:pathLst>
                <a:path extrusionOk="0" h="323" w="232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185287" y="2578601"/>
              <a:ext cx="73593" cy="10201"/>
            </a:xfrm>
            <a:custGeom>
              <a:rect b="b" l="l" r="r" t="t"/>
              <a:pathLst>
                <a:path extrusionOk="0" h="322" w="2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3185287" y="2591811"/>
              <a:ext cx="73212" cy="10201"/>
            </a:xfrm>
            <a:custGeom>
              <a:rect b="b" l="l" r="r" t="t"/>
              <a:pathLst>
                <a:path extrusionOk="0" h="322" w="2311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3141537" y="2609520"/>
              <a:ext cx="37763" cy="37382"/>
            </a:xfrm>
            <a:custGeom>
              <a:rect b="b" l="l" r="r" t="t"/>
              <a:pathLst>
                <a:path extrusionOk="0" h="1180" w="1192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3185287" y="2609520"/>
              <a:ext cx="73212" cy="10613"/>
            </a:xfrm>
            <a:custGeom>
              <a:rect b="b" l="l" r="r" t="t"/>
              <a:pathLst>
                <a:path extrusionOk="0" h="335" w="2311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3185287" y="2622731"/>
              <a:ext cx="73212" cy="10581"/>
            </a:xfrm>
            <a:custGeom>
              <a:rect b="b" l="l" r="r" t="t"/>
              <a:pathLst>
                <a:path extrusionOk="0" h="334" w="2311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185287" y="2636670"/>
              <a:ext cx="73212" cy="10233"/>
            </a:xfrm>
            <a:custGeom>
              <a:rect b="b" l="l" r="r" t="t"/>
              <a:pathLst>
                <a:path extrusionOk="0" h="323" w="2311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330509" y="2471839"/>
              <a:ext cx="82653" cy="82653"/>
            </a:xfrm>
            <a:custGeom>
              <a:rect b="b" l="l" r="r" t="t"/>
              <a:pathLst>
                <a:path extrusionOk="0" h="2609" w="2609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3560542" y="1218863"/>
            <a:ext cx="658221" cy="592239"/>
            <a:chOff x="1327676" y="2910480"/>
            <a:chExt cx="347934" cy="310024"/>
          </a:xfrm>
        </p:grpSpPr>
        <p:sp>
          <p:nvSpPr>
            <p:cNvPr id="309" name="Google Shape;309;p32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99" y="1171399"/>
            <a:ext cx="687175" cy="6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321" name="Google Shape;321;p33"/>
          <p:cNvSpPr txBox="1"/>
          <p:nvPr>
            <p:ph idx="1" type="subTitle"/>
          </p:nvPr>
        </p:nvSpPr>
        <p:spPr>
          <a:xfrm>
            <a:off x="720000" y="188311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Throughput is a measure of the rate of successful message delivery over a communication channel. It is calculated in </a:t>
            </a:r>
            <a:r>
              <a:rPr b="1" lang="en" sz="1700"/>
              <a:t>kilobits per second (kbps)</a:t>
            </a:r>
            <a:r>
              <a:rPr lang="en" sz="1700"/>
              <a:t> and represents the amount of data received per second.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 txBox="1"/>
          <p:nvPr>
            <p:ph idx="2" type="subTitle"/>
          </p:nvPr>
        </p:nvSpPr>
        <p:spPr>
          <a:xfrm>
            <a:off x="3348450" y="188311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metric provides insight into the </a:t>
            </a:r>
            <a:r>
              <a:rPr b="1" lang="en" sz="1600"/>
              <a:t>reliability of message delivery</a:t>
            </a:r>
            <a:r>
              <a:rPr lang="en" sz="1600"/>
              <a:t> in the network. Each time a packet is received by a node, information about the packet reception event is logged, including the timestamp, node ID, and sender address.</a:t>
            </a:r>
            <a:endParaRPr sz="1600"/>
          </a:p>
        </p:txBody>
      </p:sp>
      <p:sp>
        <p:nvSpPr>
          <p:cNvPr id="323" name="Google Shape;323;p33"/>
          <p:cNvSpPr txBox="1"/>
          <p:nvPr>
            <p:ph idx="7" type="subTitle"/>
          </p:nvPr>
        </p:nvSpPr>
        <p:spPr>
          <a:xfrm>
            <a:off x="720000" y="1429125"/>
            <a:ext cx="2447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Throughput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324" name="Google Shape;324;p33"/>
          <p:cNvSpPr txBox="1"/>
          <p:nvPr>
            <p:ph idx="8" type="subTitle"/>
          </p:nvPr>
        </p:nvSpPr>
        <p:spPr>
          <a:xfrm>
            <a:off x="3348750" y="1429125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Packet Reception</a:t>
            </a:r>
            <a:endParaRPr sz="2200"/>
          </a:p>
        </p:txBody>
      </p:sp>
      <p:sp>
        <p:nvSpPr>
          <p:cNvPr id="325" name="Google Shape;325;p33"/>
          <p:cNvSpPr txBox="1"/>
          <p:nvPr>
            <p:ph idx="9" type="subTitle"/>
          </p:nvPr>
        </p:nvSpPr>
        <p:spPr>
          <a:xfrm>
            <a:off x="6034545" y="1726550"/>
            <a:ext cx="2444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Transmission </a:t>
            </a:r>
            <a:r>
              <a:rPr lang="en" sz="2200"/>
              <a:t>Power</a:t>
            </a:r>
            <a:endParaRPr sz="2200"/>
          </a:p>
        </p:txBody>
      </p:sp>
      <p:sp>
        <p:nvSpPr>
          <p:cNvPr id="326" name="Google Shape;326;p33"/>
          <p:cNvSpPr txBox="1"/>
          <p:nvPr>
            <p:ph idx="5" type="subTitle"/>
          </p:nvPr>
        </p:nvSpPr>
        <p:spPr>
          <a:xfrm>
            <a:off x="5976895" y="2114560"/>
            <a:ext cx="2447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Transmission power refers to the </a:t>
            </a:r>
            <a:r>
              <a:rPr b="1" lang="en" sz="1600"/>
              <a:t>strength of the signal transmitted</a:t>
            </a:r>
            <a:r>
              <a:rPr lang="en" sz="1600"/>
              <a:t> by wireless devices. In the code, the transmission power is set to a specific value (e.g., 7.5 dBm).</a:t>
            </a:r>
            <a:endParaRPr sz="1600"/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Graphical Interpretation of Results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555875" y="1077125"/>
            <a:ext cx="221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AODV</a:t>
            </a:r>
            <a:endParaRPr sz="24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50" y="915825"/>
            <a:ext cx="6654274" cy="39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Graphical Interpretation of Results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555875" y="1077125"/>
            <a:ext cx="221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OLSR</a:t>
            </a:r>
            <a:endParaRPr sz="24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250" y="860650"/>
            <a:ext cx="6954125" cy="4049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Graphical Interpretation of Results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555875" y="1077125"/>
            <a:ext cx="221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DSDV</a:t>
            </a:r>
            <a:endParaRPr sz="24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350" y="860650"/>
            <a:ext cx="7080949" cy="40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Graphical Interpretation of Results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625050" y="1411575"/>
            <a:ext cx="2214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Combined Receive Rate Analysis</a:t>
            </a:r>
            <a:endParaRPr sz="23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075" y="1019475"/>
            <a:ext cx="6365999" cy="36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Performance Comparison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graphicFrame>
        <p:nvGraphicFramePr>
          <p:cNvPr id="365" name="Google Shape;365;p3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{96656CF9-D1AC-441C-B9E8-BF495B061170}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9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EVALUATION METRIC</a:t>
                      </a:r>
                      <a:endParaRPr b="1" sz="16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AODV</a:t>
                      </a:r>
                      <a:endParaRPr b="1" sz="20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OLSR</a:t>
                      </a:r>
                      <a:endParaRPr b="1" sz="20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DSDV</a:t>
                      </a:r>
                      <a:endParaRPr b="1" sz="2000"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Average Throughput (kbps)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Highest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Lowest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Lower than AODV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Packet Loss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1%-5%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0.5%-3%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1%-5%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Delay (in seconds)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0.1-0.5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0.05-0.3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0.1-0.5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Transmission Power (in dBm)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Set to 7.5 dBm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Set to 7.5 dBm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Set to 7.5 dBm</a:t>
                      </a:r>
                      <a:endParaRPr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Conclusions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762350" y="1060475"/>
            <a:ext cx="77337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linker"/>
              <a:buChar char="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AODV, with its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reactive approach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, demonstrates agility in dynamic environments but may incur higher routing overhead during route discovery.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linker"/>
              <a:buChar char="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 OLSR, being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proactive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, offers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 lower latency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 and stable routes but may suffer from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 increased overhead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in large-scale deployments. 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linker"/>
              <a:buChar char="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DSDV, although less commonly used, provides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stability in relatively static networks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but may struggle with rapid topology changes.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Blinker"/>
              <a:buChar char="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Factors such as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node mobility, network size, traffic patterns, and application demands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 play a critical role in protocol selection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/>
        </p:nvSpPr>
        <p:spPr>
          <a:xfrm>
            <a:off x="555875" y="304475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References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706650" y="1014050"/>
            <a:ext cx="77895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linker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  <a:hlinkClick r:id="rId3"/>
              </a:rPr>
              <a:t>https://www.researchgate.net/profile/Shweta-Singh-35/publication/331980713_Comparison_of_Manet_Routing_Protocols/links/5c98a669299bf11169457ef3/Comparison-of-Manet-Routing-Protocols.pdf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Blinker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  <a:hlinkClick r:id="rId4"/>
              </a:rPr>
              <a:t>https://ieeexplore.ieee.org/document/8993294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Blinker"/>
              <a:buAutoNum type="arabicPeriod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  <a:hlinkClick r:id="rId5"/>
              </a:rPr>
              <a:t>https://ieeexplore.ieee.org/document/9141119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Blinker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Blinker"/>
                <a:ea typeface="Blinker"/>
                <a:cs typeface="Blinker"/>
                <a:sym typeface="Blinker"/>
              </a:rPr>
              <a:t>https://ieeexplore.ieee.org/abstract/document/8356392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80" name="Google Shape;3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1630650" y="1428688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163" name="Google Shape;163;p23"/>
          <p:cNvSpPr txBox="1"/>
          <p:nvPr>
            <p:ph idx="13" type="subTitle"/>
          </p:nvPr>
        </p:nvSpPr>
        <p:spPr>
          <a:xfrm>
            <a:off x="1630650" y="2752538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MANET Protocols</a:t>
            </a:r>
            <a:endParaRPr sz="160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620850" y="359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65" name="Google Shape;165;p23"/>
          <p:cNvSpPr txBox="1"/>
          <p:nvPr>
            <p:ph idx="2" type="title"/>
          </p:nvPr>
        </p:nvSpPr>
        <p:spPr>
          <a:xfrm>
            <a:off x="1010725" y="1380946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</a:t>
            </a:r>
            <a:endParaRPr sz="2300"/>
          </a:p>
        </p:txBody>
      </p:sp>
      <p:sp>
        <p:nvSpPr>
          <p:cNvPr id="166" name="Google Shape;166;p23"/>
          <p:cNvSpPr txBox="1"/>
          <p:nvPr>
            <p:ph idx="3" type="title"/>
          </p:nvPr>
        </p:nvSpPr>
        <p:spPr>
          <a:xfrm>
            <a:off x="1010725" y="2800341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</a:t>
            </a:r>
            <a:endParaRPr sz="2500"/>
          </a:p>
        </p:txBody>
      </p:sp>
      <p:sp>
        <p:nvSpPr>
          <p:cNvPr id="167" name="Google Shape;167;p23"/>
          <p:cNvSpPr txBox="1"/>
          <p:nvPr>
            <p:ph idx="4" type="title"/>
          </p:nvPr>
        </p:nvSpPr>
        <p:spPr>
          <a:xfrm>
            <a:off x="1010725" y="1838133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</a:t>
            </a:r>
            <a:endParaRPr sz="2500"/>
          </a:p>
        </p:txBody>
      </p:sp>
      <p:sp>
        <p:nvSpPr>
          <p:cNvPr id="168" name="Google Shape;168;p23"/>
          <p:cNvSpPr txBox="1"/>
          <p:nvPr>
            <p:ph idx="5" type="title"/>
          </p:nvPr>
        </p:nvSpPr>
        <p:spPr>
          <a:xfrm>
            <a:off x="1010725" y="3305354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05</a:t>
            </a:r>
            <a:endParaRPr sz="2500"/>
          </a:p>
        </p:txBody>
      </p:sp>
      <p:sp>
        <p:nvSpPr>
          <p:cNvPr id="169" name="Google Shape;169;p23"/>
          <p:cNvSpPr txBox="1"/>
          <p:nvPr>
            <p:ph idx="6" type="title"/>
          </p:nvPr>
        </p:nvSpPr>
        <p:spPr>
          <a:xfrm>
            <a:off x="1010725" y="2295346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</a:t>
            </a:r>
            <a:endParaRPr sz="2500"/>
          </a:p>
        </p:txBody>
      </p:sp>
      <p:sp>
        <p:nvSpPr>
          <p:cNvPr id="170" name="Google Shape;170;p23"/>
          <p:cNvSpPr txBox="1"/>
          <p:nvPr>
            <p:ph idx="8" type="subTitle"/>
          </p:nvPr>
        </p:nvSpPr>
        <p:spPr>
          <a:xfrm>
            <a:off x="1630650" y="1838113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Scope</a:t>
            </a:r>
            <a:endParaRPr sz="1600"/>
          </a:p>
        </p:txBody>
      </p:sp>
      <p:sp>
        <p:nvSpPr>
          <p:cNvPr id="171" name="Google Shape;171;p23"/>
          <p:cNvSpPr txBox="1"/>
          <p:nvPr>
            <p:ph idx="9" type="subTitle"/>
          </p:nvPr>
        </p:nvSpPr>
        <p:spPr>
          <a:xfrm>
            <a:off x="1630650" y="2247525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MANET?</a:t>
            </a:r>
            <a:endParaRPr sz="1600"/>
          </a:p>
        </p:txBody>
      </p:sp>
      <p:sp>
        <p:nvSpPr>
          <p:cNvPr id="172" name="Google Shape;172;p23"/>
          <p:cNvSpPr txBox="1"/>
          <p:nvPr>
            <p:ph idx="14" type="subTitle"/>
          </p:nvPr>
        </p:nvSpPr>
        <p:spPr>
          <a:xfrm>
            <a:off x="1630650" y="3305338"/>
            <a:ext cx="2532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Experimental setup</a:t>
            </a:r>
            <a:endParaRPr sz="16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825" y="1722775"/>
            <a:ext cx="340917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767" y="1106961"/>
            <a:ext cx="1457071" cy="1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678534" y="1966100"/>
            <a:ext cx="997458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978" y="3311950"/>
            <a:ext cx="922020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/>
        </p:nvSpPr>
        <p:spPr>
          <a:xfrm>
            <a:off x="1088450" y="2004650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Demo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86" name="Google Shape;38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/>
        </p:nvSpPr>
        <p:spPr>
          <a:xfrm>
            <a:off x="1088450" y="2004650"/>
            <a:ext cx="6366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THANK YOU :)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20850" y="359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3" name="Google Shape;183;p24"/>
          <p:cNvSpPr txBox="1"/>
          <p:nvPr>
            <p:ph idx="7" type="title"/>
          </p:nvPr>
        </p:nvSpPr>
        <p:spPr>
          <a:xfrm>
            <a:off x="564800" y="1571304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06</a:t>
            </a:r>
            <a:endParaRPr sz="2500"/>
          </a:p>
        </p:txBody>
      </p:sp>
      <p:sp>
        <p:nvSpPr>
          <p:cNvPr id="184" name="Google Shape;184;p24"/>
          <p:cNvSpPr txBox="1"/>
          <p:nvPr>
            <p:ph idx="15" type="subTitle"/>
          </p:nvPr>
        </p:nvSpPr>
        <p:spPr>
          <a:xfrm>
            <a:off x="1184725" y="1571288"/>
            <a:ext cx="322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Obtained Outputs</a:t>
            </a:r>
            <a:endParaRPr sz="1600"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825" y="1722775"/>
            <a:ext cx="340917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767" y="1106961"/>
            <a:ext cx="1457071" cy="1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678534" y="1966100"/>
            <a:ext cx="997458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978" y="3311950"/>
            <a:ext cx="922020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idx="7" type="title"/>
          </p:nvPr>
        </p:nvSpPr>
        <p:spPr>
          <a:xfrm>
            <a:off x="564800" y="2047629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07</a:t>
            </a:r>
            <a:endParaRPr sz="2500"/>
          </a:p>
        </p:txBody>
      </p:sp>
      <p:sp>
        <p:nvSpPr>
          <p:cNvPr id="190" name="Google Shape;190;p24"/>
          <p:cNvSpPr txBox="1"/>
          <p:nvPr>
            <p:ph idx="7" type="title"/>
          </p:nvPr>
        </p:nvSpPr>
        <p:spPr>
          <a:xfrm>
            <a:off x="564800" y="2523954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08</a:t>
            </a:r>
            <a:endParaRPr sz="2400"/>
          </a:p>
        </p:txBody>
      </p:sp>
      <p:sp>
        <p:nvSpPr>
          <p:cNvPr id="191" name="Google Shape;191;p24"/>
          <p:cNvSpPr txBox="1"/>
          <p:nvPr>
            <p:ph idx="15" type="subTitle"/>
          </p:nvPr>
        </p:nvSpPr>
        <p:spPr>
          <a:xfrm>
            <a:off x="1184725" y="2043250"/>
            <a:ext cx="4368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Graphical Interpretation of results</a:t>
            </a:r>
            <a:endParaRPr sz="1600"/>
          </a:p>
        </p:txBody>
      </p:sp>
      <p:sp>
        <p:nvSpPr>
          <p:cNvPr id="192" name="Google Shape;192;p24"/>
          <p:cNvSpPr txBox="1"/>
          <p:nvPr>
            <p:ph idx="15" type="subTitle"/>
          </p:nvPr>
        </p:nvSpPr>
        <p:spPr>
          <a:xfrm>
            <a:off x="1184725" y="2485688"/>
            <a:ext cx="322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Performance Comparison</a:t>
            </a:r>
            <a:endParaRPr sz="1600"/>
          </a:p>
        </p:txBody>
      </p:sp>
      <p:sp>
        <p:nvSpPr>
          <p:cNvPr id="193" name="Google Shape;193;p24"/>
          <p:cNvSpPr txBox="1"/>
          <p:nvPr>
            <p:ph idx="7" type="title"/>
          </p:nvPr>
        </p:nvSpPr>
        <p:spPr>
          <a:xfrm>
            <a:off x="564800" y="2942904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09</a:t>
            </a:r>
            <a:endParaRPr sz="2500"/>
          </a:p>
        </p:txBody>
      </p:sp>
      <p:sp>
        <p:nvSpPr>
          <p:cNvPr id="194" name="Google Shape;194;p24"/>
          <p:cNvSpPr txBox="1"/>
          <p:nvPr>
            <p:ph idx="15" type="subTitle"/>
          </p:nvPr>
        </p:nvSpPr>
        <p:spPr>
          <a:xfrm>
            <a:off x="1184725" y="2942888"/>
            <a:ext cx="322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</a:t>
            </a:r>
            <a:endParaRPr sz="1600"/>
          </a:p>
        </p:txBody>
      </p:sp>
      <p:sp>
        <p:nvSpPr>
          <p:cNvPr id="195" name="Google Shape;195;p24"/>
          <p:cNvSpPr txBox="1"/>
          <p:nvPr>
            <p:ph idx="7" type="title"/>
          </p:nvPr>
        </p:nvSpPr>
        <p:spPr>
          <a:xfrm>
            <a:off x="564800" y="3476591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10</a:t>
            </a:r>
            <a:endParaRPr sz="2500"/>
          </a:p>
        </p:txBody>
      </p:sp>
      <p:sp>
        <p:nvSpPr>
          <p:cNvPr id="196" name="Google Shape;196;p24"/>
          <p:cNvSpPr txBox="1"/>
          <p:nvPr>
            <p:ph idx="15" type="subTitle"/>
          </p:nvPr>
        </p:nvSpPr>
        <p:spPr>
          <a:xfrm>
            <a:off x="1184725" y="3476600"/>
            <a:ext cx="3221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References</a:t>
            </a:r>
            <a:endParaRPr sz="1600"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638950" y="577675"/>
            <a:ext cx="36576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689850" y="1014400"/>
            <a:ext cx="77643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MANETs are decentralized networks where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nodes communicate with each other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without relying on a fixed infrastructure, making them ideal for dynamic and rapidly deployable scenarios.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Efficient routing protocols are crucial in MANETs to ensure reliable and timely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delivery of data packets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, adapting to changing network conditions such as node mobility and topology changes.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This presentation aims to compare the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performance of various routing protocols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 in MANETs, shedding light on their effectiveness in different scenarios and providing insights for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optimizing network performance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210" name="Google Shape;210;p26"/>
          <p:cNvSpPr txBox="1"/>
          <p:nvPr>
            <p:ph idx="2" type="subTitle"/>
          </p:nvPr>
        </p:nvSpPr>
        <p:spPr>
          <a:xfrm>
            <a:off x="813250" y="1290450"/>
            <a:ext cx="78129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Evaluate performance metrics such as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packet delivery ratio, end-to-end delay, throughput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, and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transmission power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 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Analyze prominent MANET routing protocols, including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AODV, DSDV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 and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OLSR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Consider various network parameters, including 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number of sink nodes, mobility patterns 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and 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packet size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600"/>
              <a:buChar char="➢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Provide insights into the</a:t>
            </a: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 strengths and weaknesses of each protocol</a:t>
            </a: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</a:rPr>
              <a:t> to guide protocol selection and network optimization in MANETs.</a:t>
            </a:r>
            <a:endParaRPr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7902181" y="536131"/>
            <a:ext cx="631761" cy="640087"/>
            <a:chOff x="4674791" y="1977447"/>
            <a:chExt cx="344528" cy="344114"/>
          </a:xfrm>
        </p:grpSpPr>
        <p:sp>
          <p:nvSpPr>
            <p:cNvPr id="212" name="Google Shape;212;p26"/>
            <p:cNvSpPr/>
            <p:nvPr/>
          </p:nvSpPr>
          <p:spPr>
            <a:xfrm>
              <a:off x="4696022" y="1996768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33899" y="1996768"/>
              <a:ext cx="29602" cy="29220"/>
            </a:xfrm>
            <a:custGeom>
              <a:rect b="b" l="l" r="r" t="t"/>
              <a:pathLst>
                <a:path extrusionOk="0" h="918" w="93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71809" y="1996768"/>
              <a:ext cx="29602" cy="29220"/>
            </a:xfrm>
            <a:custGeom>
              <a:rect b="b" l="l" r="r" t="t"/>
              <a:pathLst>
                <a:path extrusionOk="0" h="918" w="93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74791" y="1977447"/>
              <a:ext cx="344528" cy="344114"/>
            </a:xfrm>
            <a:custGeom>
              <a:rect b="b" l="l" r="r" t="t"/>
              <a:pathLst>
                <a:path extrusionOk="0" h="10811" w="10824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696022" y="2073160"/>
              <a:ext cx="13655" cy="27469"/>
            </a:xfrm>
            <a:custGeom>
              <a:rect b="b" l="l" r="r" t="t"/>
              <a:pathLst>
                <a:path extrusionOk="0" h="863" w="429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11173" y="2279419"/>
              <a:ext cx="28456" cy="10695"/>
            </a:xfrm>
            <a:custGeom>
              <a:rect b="b" l="l" r="r" t="t"/>
              <a:pathLst>
                <a:path extrusionOk="0" h="336" w="894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714197" y="2064216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747173" y="2279482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750196" y="2064216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696022" y="2107791"/>
              <a:ext cx="10631" cy="28838"/>
            </a:xfrm>
            <a:custGeom>
              <a:rect b="b" l="l" r="r" t="t"/>
              <a:pathLst>
                <a:path extrusionOk="0" h="906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695640" y="2251058"/>
              <a:ext cx="12541" cy="28074"/>
            </a:xfrm>
            <a:custGeom>
              <a:rect b="b" l="l" r="r" t="t"/>
              <a:pathLst>
                <a:path extrusionOk="0" h="882" w="394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82790" y="2279482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696022" y="2143409"/>
              <a:ext cx="10631" cy="28456"/>
            </a:xfrm>
            <a:custGeom>
              <a:rect b="b" l="l" r="r" t="t"/>
              <a:pathLst>
                <a:path extrusionOk="0" h="894" w="33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696022" y="2215440"/>
              <a:ext cx="10631" cy="28074"/>
            </a:xfrm>
            <a:custGeom>
              <a:rect b="b" l="l" r="r" t="t"/>
              <a:pathLst>
                <a:path extrusionOk="0" h="882" w="334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696022" y="2179441"/>
              <a:ext cx="10631" cy="28424"/>
            </a:xfrm>
            <a:custGeom>
              <a:rect b="b" l="l" r="r" t="t"/>
              <a:pathLst>
                <a:path extrusionOk="0" h="893" w="334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854790" y="2146847"/>
              <a:ext cx="10281" cy="28456"/>
            </a:xfrm>
            <a:custGeom>
              <a:rect b="b" l="l" r="r" t="t"/>
              <a:pathLst>
                <a:path extrusionOk="0" h="894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854790" y="2110847"/>
              <a:ext cx="10281" cy="28424"/>
            </a:xfrm>
            <a:custGeom>
              <a:rect b="b" l="l" r="r" t="t"/>
              <a:pathLst>
                <a:path extrusionOk="0" h="893" w="323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54790" y="2182846"/>
              <a:ext cx="10281" cy="28456"/>
            </a:xfrm>
            <a:custGeom>
              <a:rect b="b" l="l" r="r" t="t"/>
              <a:pathLst>
                <a:path extrusionOk="0" h="894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852912" y="2075738"/>
              <a:ext cx="12159" cy="27915"/>
            </a:xfrm>
            <a:custGeom>
              <a:rect b="b" l="l" r="r" t="t"/>
              <a:pathLst>
                <a:path extrusionOk="0" h="877" w="382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854790" y="2218464"/>
              <a:ext cx="10281" cy="28456"/>
            </a:xfrm>
            <a:custGeom>
              <a:rect b="b" l="l" r="r" t="t"/>
              <a:pathLst>
                <a:path extrusionOk="0" h="894" w="323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821464" y="2064598"/>
              <a:ext cx="29188" cy="10249"/>
            </a:xfrm>
            <a:custGeom>
              <a:rect b="b" l="l" r="r" t="t"/>
              <a:pathLst>
                <a:path extrusionOk="0" h="322" w="917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785464" y="2064216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818790" y="2279482"/>
              <a:ext cx="28456" cy="10631"/>
            </a:xfrm>
            <a:custGeom>
              <a:rect b="b" l="l" r="r" t="t"/>
              <a:pathLst>
                <a:path extrusionOk="0" h="334" w="894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851002" y="2253700"/>
              <a:ext cx="14069" cy="28074"/>
            </a:xfrm>
            <a:custGeom>
              <a:rect b="b" l="l" r="r" t="t"/>
              <a:pathLst>
                <a:path extrusionOk="0" h="882" w="442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883596" y="2064980"/>
              <a:ext cx="107299" cy="99310"/>
            </a:xfrm>
            <a:custGeom>
              <a:rect b="b" l="l" r="r" t="t"/>
              <a:pathLst>
                <a:path extrusionOk="0" h="3120" w="3371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882864" y="2190422"/>
              <a:ext cx="107267" cy="99692"/>
            </a:xfrm>
            <a:custGeom>
              <a:rect b="b" l="l" r="r" t="t"/>
              <a:pathLst>
                <a:path extrusionOk="0" h="3132" w="337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469325" y="224875"/>
            <a:ext cx="7704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MANET ?</a:t>
            </a:r>
            <a:endParaRPr/>
          </a:p>
        </p:txBody>
      </p:sp>
      <p:sp>
        <p:nvSpPr>
          <p:cNvPr id="244" name="Google Shape;244;p27"/>
          <p:cNvSpPr txBox="1"/>
          <p:nvPr>
            <p:ph idx="2" type="subTitle"/>
          </p:nvPr>
        </p:nvSpPr>
        <p:spPr>
          <a:xfrm>
            <a:off x="469325" y="874800"/>
            <a:ext cx="82032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A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Mobile Ad hoc Network (MANET)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is a decentralized network of mobile devices that communicate with each other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without relying on a fixed infrastructure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Nodes in a MANET can dynamically establish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connections and act as routers to relay data packets for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other nodes.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MANETs are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highly dynamic,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with nodes moving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independently, making them suitable for scenarios like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military operations, disaster recovery, and vehicular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networks.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MANETs face challenges such as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limited bandwidth, </a:t>
            </a:r>
            <a:endParaRPr b="1"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node mobility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, and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energy constraints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, necessitating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efficient routing protocols for effective communication. 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925" y="1768788"/>
            <a:ext cx="3161600" cy="23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Protocols: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25" y="1218300"/>
            <a:ext cx="6907526" cy="34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469325" y="224875"/>
            <a:ext cx="7704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MANET Protocols</a:t>
            </a:r>
            <a:endParaRPr/>
          </a:p>
        </p:txBody>
      </p:sp>
      <p:sp>
        <p:nvSpPr>
          <p:cNvPr id="259" name="Google Shape;259;p29"/>
          <p:cNvSpPr txBox="1"/>
          <p:nvPr>
            <p:ph idx="2" type="subTitle"/>
          </p:nvPr>
        </p:nvSpPr>
        <p:spPr>
          <a:xfrm>
            <a:off x="469325" y="874800"/>
            <a:ext cx="82032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The following or the protocols commonly used in ad-hoc networks.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b="1"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OLSR (Optimized Link State Routing)</a:t>
            </a:r>
            <a:r>
              <a:rPr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It is a proactive routing protocol that maintains routing tables with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up-to-date information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about network topology by periodically exchanging link state information among nodes.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b="1"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AODV (Ad Hoc On-Demand Distance Vector)</a:t>
            </a:r>
            <a:r>
              <a:rPr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A reactive routing protocol where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routes 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between nodes are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established only when needed(on demand)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. It uses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route discovery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and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route maintenance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processes to find and maintain routes between nodes.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➢"/>
            </a:pPr>
            <a:r>
              <a:rPr b="1"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DSDV (Destination-Sequenced Distance Vector)</a:t>
            </a:r>
            <a:r>
              <a:rPr lang="en" sz="1500" u="sng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 Another proactive routing protocol where each node maintains a routing table with </a:t>
            </a:r>
            <a:r>
              <a:rPr b="1" lang="en" sz="1500">
                <a:solidFill>
                  <a:srgbClr val="0D0D0D"/>
                </a:solidFill>
                <a:highlight>
                  <a:srgbClr val="FFFFFF"/>
                </a:highlight>
              </a:rPr>
              <a:t>sequence numbers</a:t>
            </a:r>
            <a:r>
              <a:rPr lang="en" sz="1500">
                <a:solidFill>
                  <a:srgbClr val="0D0D0D"/>
                </a:solidFill>
                <a:highlight>
                  <a:srgbClr val="FFFFFF"/>
                </a:highlight>
              </a:rPr>
              <a:t>. Updates to routing tables are propagated using distance vectors with sequence numbers to ensure loop-free paths and faster convergence.</a:t>
            </a: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25" y="397050"/>
            <a:ext cx="4600925" cy="1997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7961" l="0" r="0" t="0"/>
          <a:stretch/>
        </p:blipFill>
        <p:spPr>
          <a:xfrm>
            <a:off x="4096525" y="2463500"/>
            <a:ext cx="4278375" cy="23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5572500" y="938750"/>
            <a:ext cx="2710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OLSR Routing Protocol (Proactive)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1008100" y="3213125"/>
            <a:ext cx="2710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AODV</a:t>
            </a:r>
            <a:r>
              <a:rPr lang="en" sz="17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Routing Protocol (Reactive)</a:t>
            </a:r>
            <a:endParaRPr sz="17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69" name="Google Shape;2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