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4" r:id="rId5"/>
    <p:sldId id="329" r:id="rId6"/>
    <p:sldId id="334" r:id="rId7"/>
    <p:sldId id="344" r:id="rId8"/>
    <p:sldId id="343" r:id="rId9"/>
    <p:sldId id="339" r:id="rId10"/>
    <p:sldId id="341" r:id="rId11"/>
    <p:sldId id="322" r:id="rId12"/>
    <p:sldId id="345" r:id="rId13"/>
    <p:sldId id="338" r:id="rId14"/>
    <p:sldId id="33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1109" y="72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05-Mar-24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05-Mar-24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84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6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6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D5C48-7BC1-C301-46A5-8D9EC246F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041D29-18C8-F12B-EC67-7239B8933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4746D2-F707-9F0E-BB90-4AEDCE4DC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9D431-7DFB-DF14-C74C-E80956C8C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61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9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5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3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B8112-5FA2-8B79-6F6B-E524832BC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9804BA-6544-B359-052E-F5F25B1A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D23EE8-6B70-6621-BCDC-E82B63E15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FEEB7-4A8E-301A-BD4D-C0B7759CE1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8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29469"/>
            <a:ext cx="8961120" cy="559906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Web Dev Workshop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Conducted by </a:t>
            </a:r>
            <a:br>
              <a:rPr lang="en-US" sz="4000" dirty="0"/>
            </a:br>
            <a:r>
              <a:rPr lang="en-US" sz="4000" dirty="0"/>
              <a:t>WIT NIT KKR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69DEE-66C1-3F77-E62C-5C3491C53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889"/>
            <a:ext cx="1792085" cy="1537889"/>
          </a:xfrm>
          <a:prstGeom prst="rect">
            <a:avLst/>
          </a:prstGeom>
        </p:spPr>
      </p:pic>
      <p:pic>
        <p:nvPicPr>
          <p:cNvPr id="1026" name="Picture 2" descr="National Institute of Technology, Kurukshetra - Wikipedia">
            <a:extLst>
              <a:ext uri="{FF2B5EF4-FFF2-40B4-BE49-F238E27FC236}">
                <a16:creationId xmlns:a16="http://schemas.microsoft.com/office/drawing/2014/main" id="{1AB6F049-F517-EC84-F008-B5BA0FE42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966" y="22982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62D7-27D2-94DC-1264-B7922668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400" y="432937"/>
            <a:ext cx="3217410" cy="1160145"/>
          </a:xfrm>
        </p:spPr>
        <p:txBody>
          <a:bodyPr/>
          <a:lstStyle/>
          <a:p>
            <a:r>
              <a:rPr lang="en-US" sz="4800" dirty="0"/>
              <a:t>NodeJS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6C3713D-C8FF-8E7B-458C-CB927BAA99BD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3835400" y="2185127"/>
            <a:ext cx="6675284" cy="1243873"/>
          </a:xfrm>
        </p:spPr>
        <p:txBody>
          <a:bodyPr/>
          <a:lstStyle/>
          <a:p>
            <a:pPr marL="0" indent="0">
              <a:buNone/>
            </a:pPr>
            <a:r>
              <a:rPr lang="en-US" sz="4000" b="0" i="0" dirty="0">
                <a:solidFill>
                  <a:srgbClr val="FFFFFF"/>
                </a:solidFill>
                <a:effectLst/>
                <a:latin typeface="__Source_Sans_3_059edf"/>
              </a:rPr>
              <a:t>Node.js® is an open-source, cross-platform JavaScript runtime environment.</a:t>
            </a:r>
            <a:endParaRPr lang="en-US" sz="4000" dirty="0"/>
          </a:p>
        </p:txBody>
      </p:sp>
      <p:pic>
        <p:nvPicPr>
          <p:cNvPr id="2050" name="Picture 2" descr="NodeJS developers | Facebook">
            <a:extLst>
              <a:ext uri="{FF2B5EF4-FFF2-40B4-BE49-F238E27FC236}">
                <a16:creationId xmlns:a16="http://schemas.microsoft.com/office/drawing/2014/main" id="{C4012079-05A3-6703-CEA0-0875DABFA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464" y="295779"/>
            <a:ext cx="2308890" cy="129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25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724033"/>
            <a:ext cx="7000972" cy="1709423"/>
          </a:xfrm>
        </p:spPr>
        <p:txBody>
          <a:bodyPr/>
          <a:lstStyle/>
          <a:p>
            <a:r>
              <a:rPr lang="en-US" dirty="0"/>
              <a:t>Tarun Singh Yadav</a:t>
            </a:r>
          </a:p>
          <a:p>
            <a:r>
              <a:rPr lang="en-US" dirty="0"/>
              <a:t>Email: tarunydav148@gmail.com</a:t>
            </a:r>
          </a:p>
          <a:p>
            <a:r>
              <a:rPr lang="en-US" dirty="0"/>
              <a:t>LinkedIn: linkedin.com/in/tarunyadav148/</a:t>
            </a: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8288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2774786"/>
            <a:ext cx="6400800" cy="325755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HTML,CSS and JavaScript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NodeJS</a:t>
            </a:r>
          </a:p>
          <a:p>
            <a:r>
              <a:rPr lang="en-US" dirty="0"/>
              <a:t>Hands on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66" y="0"/>
            <a:ext cx="7851034" cy="5203387"/>
          </a:xfrm>
        </p:spPr>
        <p:txBody>
          <a:bodyPr anchor="ctr"/>
          <a:lstStyle/>
          <a:p>
            <a:r>
              <a:rPr lang="en-US" dirty="0"/>
              <a:t>Client-side Code: Frontend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Server-side Code:</a:t>
            </a:r>
            <a:br>
              <a:rPr lang="en-US" dirty="0"/>
            </a:br>
            <a:r>
              <a:rPr lang="en-US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19822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94096-114E-FA6D-EE8E-3B4C29277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597C-0B28-FBDA-48BC-A243B121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02" y="304800"/>
            <a:ext cx="7851034" cy="1317523"/>
          </a:xfrm>
        </p:spPr>
        <p:txBody>
          <a:bodyPr anchor="ctr"/>
          <a:lstStyle/>
          <a:p>
            <a:r>
              <a:rPr lang="en-US" dirty="0"/>
              <a:t>3-tier architecture</a:t>
            </a:r>
          </a:p>
        </p:txBody>
      </p:sp>
      <p:pic>
        <p:nvPicPr>
          <p:cNvPr id="1026" name="Picture 2" descr="3-Tier Architecture - TestingDocs.com">
            <a:extLst>
              <a:ext uri="{FF2B5EF4-FFF2-40B4-BE49-F238E27FC236}">
                <a16:creationId xmlns:a16="http://schemas.microsoft.com/office/drawing/2014/main" id="{5378DA2E-5314-9BA4-D675-B339A2CF4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71" y="1622323"/>
            <a:ext cx="7570839" cy="404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2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7599718" cy="1039680"/>
          </a:xfrm>
        </p:spPr>
        <p:txBody>
          <a:bodyPr anchor="b"/>
          <a:lstStyle/>
          <a:p>
            <a:r>
              <a:rPr lang="en-US" dirty="0"/>
              <a:t>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450F-A8E5-8B7F-1C54-79C0810102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1185" y="2077234"/>
            <a:ext cx="7599718" cy="1493781"/>
          </a:xfrm>
        </p:spPr>
        <p:txBody>
          <a:bodyPr/>
          <a:lstStyle/>
          <a:p>
            <a:r>
              <a:rPr lang="en-US" sz="3200" b="1" i="0" dirty="0">
                <a:solidFill>
                  <a:srgbClr val="FFFFFF"/>
                </a:solidFill>
                <a:effectLst/>
                <a:latin typeface="Inter"/>
              </a:rPr>
              <a:t>HTML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Inter"/>
              </a:rPr>
              <a:t> (HyperText Markup Language) is the most basic building block of the Web. It defines the meaning and structure of web content.</a:t>
            </a:r>
            <a:endParaRPr lang="en-US" sz="3200" dirty="0"/>
          </a:p>
        </p:txBody>
      </p:sp>
      <p:pic>
        <p:nvPicPr>
          <p:cNvPr id="6146" name="Picture 2" descr="HTML - Wikipedia">
            <a:extLst>
              <a:ext uri="{FF2B5EF4-FFF2-40B4-BE49-F238E27FC236}">
                <a16:creationId xmlns:a16="http://schemas.microsoft.com/office/drawing/2014/main" id="{D61D52A9-958E-AF9A-D95E-69653076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659" y="354116"/>
            <a:ext cx="1307536" cy="130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07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8E5B-47A0-EF94-A53D-6FDB74C9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621972"/>
            <a:ext cx="6400800" cy="1828800"/>
          </a:xfrm>
        </p:spPr>
        <p:txBody>
          <a:bodyPr/>
          <a:lstStyle/>
          <a:p>
            <a:r>
              <a:rPr lang="en-US" sz="8000" dirty="0"/>
              <a:t>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A201F-56F9-BFD9-8E95-AD5BD7D54FD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953000" y="2571372"/>
            <a:ext cx="6400799" cy="2801720"/>
          </a:xfrm>
        </p:spPr>
        <p:txBody>
          <a:bodyPr anchor="b"/>
          <a:lstStyle/>
          <a:p>
            <a:r>
              <a:rPr lang="en-US" sz="2400" dirty="0"/>
              <a:t>Cascading Style Sheets (CSS) is a stylesheet language used to describe the presentation of a document written in HTML or XML (including XML dialects such as SVG, MathML or XHTML).</a:t>
            </a:r>
          </a:p>
          <a:p>
            <a:r>
              <a:rPr lang="en-US" sz="2400" dirty="0"/>
              <a:t>CSS describes how elements should be rendered on screen, on paper, in speech, or on other media.</a:t>
            </a:r>
          </a:p>
        </p:txBody>
      </p:sp>
      <p:pic>
        <p:nvPicPr>
          <p:cNvPr id="5122" name="Picture 2" descr="CSS - Wikipedia">
            <a:extLst>
              <a:ext uri="{FF2B5EF4-FFF2-40B4-BE49-F238E27FC236}">
                <a16:creationId xmlns:a16="http://schemas.microsoft.com/office/drawing/2014/main" id="{B5E26793-B1BE-8202-4663-2C011C366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262" y="86377"/>
            <a:ext cx="1155751" cy="163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83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B1ED-4D78-65EC-0579-DA9E41D7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6400800" cy="882363"/>
          </a:xfrm>
        </p:spPr>
        <p:txBody>
          <a:bodyPr anchor="b"/>
          <a:lstStyle/>
          <a:p>
            <a:r>
              <a:rPr lang="en-US" dirty="0"/>
              <a:t>JavaScript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1EAA32-913D-25AC-CC36-C39DAE7FE6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223" y="2278447"/>
            <a:ext cx="6400799" cy="1966747"/>
          </a:xfrm>
        </p:spPr>
        <p:txBody>
          <a:bodyPr/>
          <a:lstStyle/>
          <a:p>
            <a:r>
              <a:rPr lang="en-US" dirty="0"/>
              <a:t>JavaScript (JS) is a lightweight interpreted (or just-in-time compiled) programming language with first-class functions.</a:t>
            </a:r>
          </a:p>
          <a:p>
            <a:r>
              <a:rPr lang="en-US" dirty="0"/>
              <a:t>While it is most well-known as the scripting language for Web pages, many non-browser environments also use it, such as Node.js etc.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56209A-61F7-5306-D1CE-C50DAA02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822" y="409508"/>
            <a:ext cx="1327200" cy="13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1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621792"/>
            <a:ext cx="8180412" cy="951369"/>
          </a:xfrm>
        </p:spPr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AE87B-E37F-614C-6EE5-D03C01018C9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95829" y="1591300"/>
            <a:ext cx="4956470" cy="3120773"/>
          </a:xfrm>
        </p:spPr>
        <p:txBody>
          <a:bodyPr/>
          <a:lstStyle/>
          <a:p>
            <a:r>
              <a:rPr lang="en-US" dirty="0"/>
              <a:t>MySQL is a widely used relational database management system (RDBMS).</a:t>
            </a:r>
          </a:p>
          <a:p>
            <a:endParaRPr lang="en-US" dirty="0"/>
          </a:p>
          <a:p>
            <a:r>
              <a:rPr lang="en-US" dirty="0"/>
              <a:t>MySQL is free and open-source.</a:t>
            </a:r>
          </a:p>
          <a:p>
            <a:endParaRPr lang="en-US" dirty="0"/>
          </a:p>
          <a:p>
            <a:r>
              <a:rPr lang="en-US" dirty="0"/>
              <a:t>MySQL is ideal for both small and large applications.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F80CBE-917A-4CE3-3828-2E063D0E92CE}"/>
              </a:ext>
            </a:extLst>
          </p:cNvPr>
          <p:cNvPicPr>
            <a:picLocks noGrp="1" noChangeAspect="1"/>
          </p:cNvPicPr>
          <p:nvPr>
            <p:ph sz="quarter" idx="27"/>
          </p:nvPr>
        </p:nvPicPr>
        <p:blipFill>
          <a:blip r:embed="rId3"/>
          <a:stretch>
            <a:fillRect/>
          </a:stretch>
        </p:blipFill>
        <p:spPr>
          <a:xfrm>
            <a:off x="5420886" y="2918684"/>
            <a:ext cx="6210675" cy="2254560"/>
          </a:xfrm>
        </p:spPr>
      </p:pic>
      <p:pic>
        <p:nvPicPr>
          <p:cNvPr id="3074" name="Picture 2" descr="What is MySQL? - MySQL Relational Databases Explained - AWS">
            <a:extLst>
              <a:ext uri="{FF2B5EF4-FFF2-40B4-BE49-F238E27FC236}">
                <a16:creationId xmlns:a16="http://schemas.microsoft.com/office/drawing/2014/main" id="{1457C6B8-D215-421E-6FBF-F20F2E9FC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03" y="151231"/>
            <a:ext cx="29718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5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E1C11-A9A8-7344-6E04-4D5BD5B16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A2163E-59C4-5FA7-2D3E-5A6B664E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621792"/>
            <a:ext cx="8180412" cy="951369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2D465-E8F1-EE12-712B-557CF0DBA6F3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95828" y="1591300"/>
            <a:ext cx="8674313" cy="4406377"/>
          </a:xfrm>
        </p:spPr>
        <p:txBody>
          <a:bodyPr/>
          <a:lstStyle/>
          <a:p>
            <a:r>
              <a:rPr lang="en-US" sz="3200" dirty="0"/>
              <a:t>Frontend:</a:t>
            </a:r>
          </a:p>
          <a:p>
            <a:endParaRPr lang="en-US" dirty="0"/>
          </a:p>
          <a:p>
            <a:r>
              <a:rPr lang="en-US" dirty="0"/>
              <a:t>HTML,CSS,Javacript:      Traversy Media</a:t>
            </a:r>
          </a:p>
          <a:p>
            <a:endParaRPr lang="en-US" dirty="0"/>
          </a:p>
          <a:p>
            <a:r>
              <a:rPr lang="en-US" dirty="0"/>
              <a:t>ReactJS:  Codevolution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dirty="0">
                <a:solidFill>
                  <a:srgbClr val="FFFFFF"/>
                </a:solidFill>
                <a:latin typeface="Arial"/>
              </a:rPr>
              <a:t>Back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end: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NodeJS:  freecodecamp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Arial"/>
              </a:rPr>
              <a:t>Advance JS: Namaste J</a:t>
            </a:r>
            <a:r>
              <a:rPr lang="en-US">
                <a:solidFill>
                  <a:srgbClr val="FFFFFF"/>
                </a:solidFill>
                <a:latin typeface="Arial"/>
              </a:rPr>
              <a:t>avascript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Arial"/>
              </a:rPr>
              <a:t>Rest API with Nodejs and MongoDB: Academind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667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58E52-C9AB-45CD-90E2-A592FBC3F2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277</Words>
  <Application>Microsoft Office PowerPoint</Application>
  <PresentationFormat>Widescreen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__Source_Sans_3_059edf</vt:lpstr>
      <vt:lpstr>Arial</vt:lpstr>
      <vt:lpstr>Arial Black</vt:lpstr>
      <vt:lpstr>Calibri</vt:lpstr>
      <vt:lpstr>Inter</vt:lpstr>
      <vt:lpstr>Custom</vt:lpstr>
      <vt:lpstr> Web Dev Workshop  Conducted by  WIT NIT KKR</vt:lpstr>
      <vt:lpstr>Agenda</vt:lpstr>
      <vt:lpstr>Client-side Code: Frontend  Server-side Code: Backend</vt:lpstr>
      <vt:lpstr>3-tier architecture</vt:lpstr>
      <vt:lpstr>HTML</vt:lpstr>
      <vt:lpstr>CSS</vt:lpstr>
      <vt:lpstr>JavaScript</vt:lpstr>
      <vt:lpstr>MySQL</vt:lpstr>
      <vt:lpstr>Road Map</vt:lpstr>
      <vt:lpstr>NodeJS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Asus</dc:creator>
  <cp:lastModifiedBy>Tarun Singh Yadav</cp:lastModifiedBy>
  <cp:revision>5</cp:revision>
  <dcterms:created xsi:type="dcterms:W3CDTF">2024-01-03T23:14:54Z</dcterms:created>
  <dcterms:modified xsi:type="dcterms:W3CDTF">2024-03-05T06:41:13Z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