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20"/>
  </p:notesMasterIdLst>
  <p:handoutMasterIdLst>
    <p:handoutMasterId r:id="rId21"/>
  </p:handoutMasterIdLst>
  <p:sldIdLst>
    <p:sldId id="257" r:id="rId2"/>
    <p:sldId id="258" r:id="rId3"/>
    <p:sldId id="259" r:id="rId4"/>
    <p:sldId id="260"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64"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urendra Kushwaha" initials="TK" lastIdx="1" clrIdx="0">
    <p:extLst>
      <p:ext uri="{19B8F6BF-5375-455C-9EA6-DF929625EA0E}">
        <p15:presenceInfo xmlns:p15="http://schemas.microsoft.com/office/powerpoint/2012/main" xmlns="" userId="16da1e912181a1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6182" autoAdjust="0"/>
  </p:normalViewPr>
  <p:slideViewPr>
    <p:cSldViewPr showGuides="1">
      <p:cViewPr varScale="1">
        <p:scale>
          <a:sx n="87" d="100"/>
          <a:sy n="87" d="100"/>
        </p:scale>
        <p:origin x="-528" y="-86"/>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8/23/2024</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p14="http://schemas.microsoft.com/office/powerpoint/2010/main" xmlns=""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8/23/2024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xmlns=""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xmlns=""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xmlns="" val="1284804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pPr/>
              <a:t>8/23/2024</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xmlns=""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pPr/>
              <a:t>8/23/2024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pPr/>
              <a:t>‹#›</a:t>
            </a:fld>
            <a:endParaRPr lang="en-US"/>
          </a:p>
        </p:txBody>
      </p:sp>
    </p:spTree>
    <p:extLst>
      <p:ext uri="{BB962C8B-B14F-4D97-AF65-F5344CB8AC3E}">
        <p14:creationId xmlns:p14="http://schemas.microsoft.com/office/powerpoint/2010/main" xmlns="" val="1817619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pPr/>
              <a:t>8/23/2024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pPr/>
              <a:t>‹#›</a:t>
            </a:fld>
            <a:endParaRPr lang="en-US"/>
          </a:p>
        </p:txBody>
      </p:sp>
    </p:spTree>
    <p:extLst>
      <p:ext uri="{BB962C8B-B14F-4D97-AF65-F5344CB8AC3E}">
        <p14:creationId xmlns:p14="http://schemas.microsoft.com/office/powerpoint/2010/main" xmlns="" val="3723691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pPr/>
              <a:t>8/23/2024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pPr/>
              <a:t>‹#›</a:t>
            </a:fld>
            <a:endParaRPr lang="en-US"/>
          </a:p>
        </p:txBody>
      </p:sp>
    </p:spTree>
    <p:extLst>
      <p:ext uri="{BB962C8B-B14F-4D97-AF65-F5344CB8AC3E}">
        <p14:creationId xmlns:p14="http://schemas.microsoft.com/office/powerpoint/2010/main" xmlns="" val="28653597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pPr/>
              <a:t>8/23/2024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xmlns=""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pPr/>
              <a:t>8/23/2024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xmlns="" val="20250459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pPr/>
              <a:t>8/23/2024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xmlns="" val="9200728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pPr/>
              <a:t>8/23/2024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xmlns="" val="23048451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pPr/>
              <a:t>8/23/2024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xmlns="" val="2195072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pPr/>
              <a:t>8/23/2024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pPr/>
              <a:t>‹#›</a:t>
            </a:fld>
            <a:endParaRPr lang="en-US"/>
          </a:p>
        </p:txBody>
      </p:sp>
    </p:spTree>
    <p:extLst>
      <p:ext uri="{BB962C8B-B14F-4D97-AF65-F5344CB8AC3E}">
        <p14:creationId xmlns:p14="http://schemas.microsoft.com/office/powerpoint/2010/main" xmlns="" val="7891109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pPr/>
              <a:t>8/23/2024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pPr/>
              <a:t>‹#›</a:t>
            </a:fld>
            <a:endParaRPr lang="en-US"/>
          </a:p>
        </p:txBody>
      </p:sp>
    </p:spTree>
    <p:extLst>
      <p:ext uri="{BB962C8B-B14F-4D97-AF65-F5344CB8AC3E}">
        <p14:creationId xmlns:p14="http://schemas.microsoft.com/office/powerpoint/2010/main" xmlns="" val="35213725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8/23/2024</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xmlns=""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9346" y="1498601"/>
            <a:ext cx="7008574" cy="2290439"/>
          </a:xfrm>
        </p:spPr>
        <p:txBody>
          <a:bodyPr/>
          <a:lstStyle/>
          <a:p>
            <a:r>
              <a:rPr lang="en-US" dirty="0">
                <a:solidFill>
                  <a:srgbClr val="FF0000"/>
                </a:solidFill>
              </a:rPr>
              <a:t>Credit Card Fraud Detection</a:t>
            </a:r>
          </a:p>
        </p:txBody>
      </p:sp>
    </p:spTree>
    <p:extLst>
      <p:ext uri="{BB962C8B-B14F-4D97-AF65-F5344CB8AC3E}">
        <p14:creationId xmlns:p14="http://schemas.microsoft.com/office/powerpoint/2010/main" xmlns="" val="1689887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E69C52-027A-F837-4266-D1E7CE303521}"/>
              </a:ext>
            </a:extLst>
          </p:cNvPr>
          <p:cNvSpPr>
            <a:spLocks noGrp="1"/>
          </p:cNvSpPr>
          <p:nvPr>
            <p:ph type="title"/>
          </p:nvPr>
        </p:nvSpPr>
        <p:spPr/>
        <p:txBody>
          <a:bodyPr>
            <a:normAutofit fontScale="90000"/>
          </a:bodyPr>
          <a:lstStyle/>
          <a:p>
            <a:r>
              <a:rPr lang="en-IN" sz="1800" b="1" i="0" u="none" strike="noStrike" dirty="0">
                <a:solidFill>
                  <a:srgbClr val="000000"/>
                </a:solidFill>
                <a:effectLst/>
                <a:latin typeface="Times New Roman" panose="02020603050405020304" pitchFamily="18" charset="0"/>
              </a:rPr>
              <a:t/>
            </a:r>
            <a:br>
              <a:rPr lang="en-IN" sz="1800" b="1" i="0" u="none" strike="noStrike" dirty="0">
                <a:solidFill>
                  <a:srgbClr val="000000"/>
                </a:solidFill>
                <a:effectLst/>
                <a:latin typeface="Times New Roman" panose="02020603050405020304" pitchFamily="18" charset="0"/>
              </a:rPr>
            </a:br>
            <a:r>
              <a:rPr lang="en-IN" b="1" i="0" u="none" strike="noStrike" dirty="0">
                <a:solidFill>
                  <a:srgbClr val="FF0000"/>
                </a:solidFill>
                <a:effectLst/>
              </a:rPr>
              <a:t/>
            </a:r>
            <a:br>
              <a:rPr lang="en-IN" b="1" i="0" u="none" strike="noStrike" dirty="0">
                <a:solidFill>
                  <a:srgbClr val="FF0000"/>
                </a:solidFill>
                <a:effectLst/>
              </a:rPr>
            </a:br>
            <a:r>
              <a:rPr lang="en-IN" b="1" i="0" u="none" strike="noStrike" dirty="0">
                <a:solidFill>
                  <a:srgbClr val="FF0000"/>
                </a:solidFill>
                <a:effectLst/>
              </a:rPr>
              <a:t>Use Case Diagram </a:t>
            </a:r>
            <a:r>
              <a:rPr lang="en-IN" sz="1800" b="1" i="0" u="none" strike="noStrike" dirty="0">
                <a:solidFill>
                  <a:srgbClr val="000000"/>
                </a:solidFill>
                <a:effectLst/>
                <a:latin typeface="Times New Roman" panose="02020603050405020304" pitchFamily="18" charset="0"/>
              </a:rPr>
              <a:t/>
            </a:r>
            <a:br>
              <a:rPr lang="en-IN" sz="1800" b="1" i="0" u="none" strike="noStrike" dirty="0">
                <a:solidFill>
                  <a:srgbClr val="000000"/>
                </a:solidFill>
                <a:effectLst/>
                <a:latin typeface="Times New Roman" panose="02020603050405020304" pitchFamily="18" charset="0"/>
              </a:rPr>
            </a:br>
            <a:endParaRPr lang="en-IN" dirty="0"/>
          </a:p>
        </p:txBody>
      </p:sp>
      <p:pic>
        <p:nvPicPr>
          <p:cNvPr id="5122" name="Picture 2">
            <a:extLst>
              <a:ext uri="{FF2B5EF4-FFF2-40B4-BE49-F238E27FC236}">
                <a16:creationId xmlns:a16="http://schemas.microsoft.com/office/drawing/2014/main" xmlns="" id="{429A9EAF-8315-7223-A692-CEE7922426C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950436" y="1701800"/>
            <a:ext cx="6491152" cy="447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69534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D4F75-1455-2133-6B39-8444B11AC788}"/>
              </a:ext>
            </a:extLst>
          </p:cNvPr>
          <p:cNvSpPr>
            <a:spLocks noGrp="1"/>
          </p:cNvSpPr>
          <p:nvPr>
            <p:ph type="title"/>
          </p:nvPr>
        </p:nvSpPr>
        <p:spPr/>
        <p:txBody>
          <a:bodyPr/>
          <a:lstStyle/>
          <a:p>
            <a:r>
              <a:rPr lang="en-IN" dirty="0"/>
              <a:t>Project Screenshots</a:t>
            </a:r>
          </a:p>
        </p:txBody>
      </p:sp>
      <p:pic>
        <p:nvPicPr>
          <p:cNvPr id="5" name="Content Placeholder 4">
            <a:extLst>
              <a:ext uri="{FF2B5EF4-FFF2-40B4-BE49-F238E27FC236}">
                <a16:creationId xmlns:a16="http://schemas.microsoft.com/office/drawing/2014/main" xmlns="" id="{2A6287A4-A298-7D8F-203C-6E45DC277AF3}"/>
              </a:ext>
            </a:extLst>
          </p:cNvPr>
          <p:cNvPicPr>
            <a:picLocks noGrp="1" noChangeAspect="1"/>
          </p:cNvPicPr>
          <p:nvPr>
            <p:ph idx="1"/>
          </p:nvPr>
        </p:nvPicPr>
        <p:blipFill>
          <a:blip r:embed="rId2"/>
          <a:stretch>
            <a:fillRect/>
          </a:stretch>
        </p:blipFill>
        <p:spPr>
          <a:xfrm>
            <a:off x="2216797" y="1701800"/>
            <a:ext cx="7958431" cy="4470400"/>
          </a:xfrm>
        </p:spPr>
      </p:pic>
    </p:spTree>
    <p:extLst>
      <p:ext uri="{BB962C8B-B14F-4D97-AF65-F5344CB8AC3E}">
        <p14:creationId xmlns:p14="http://schemas.microsoft.com/office/powerpoint/2010/main" xmlns="" val="1943407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5451BF3D-E222-33AE-B17F-25AC5F045C5E}"/>
              </a:ext>
            </a:extLst>
          </p:cNvPr>
          <p:cNvPicPr>
            <a:picLocks noGrp="1" noChangeAspect="1"/>
          </p:cNvPicPr>
          <p:nvPr>
            <p:ph idx="1"/>
          </p:nvPr>
        </p:nvPicPr>
        <p:blipFill>
          <a:blip r:embed="rId2"/>
          <a:stretch>
            <a:fillRect/>
          </a:stretch>
        </p:blipFill>
        <p:spPr>
          <a:xfrm>
            <a:off x="2216797" y="1701800"/>
            <a:ext cx="7958431" cy="4470400"/>
          </a:xfrm>
        </p:spPr>
      </p:pic>
    </p:spTree>
    <p:extLst>
      <p:ext uri="{BB962C8B-B14F-4D97-AF65-F5344CB8AC3E}">
        <p14:creationId xmlns:p14="http://schemas.microsoft.com/office/powerpoint/2010/main" xmlns="" val="11167821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9AF94F8-CA89-F687-8614-2CFD6633B70E}"/>
              </a:ext>
            </a:extLst>
          </p:cNvPr>
          <p:cNvPicPr>
            <a:picLocks noGrp="1" noChangeAspect="1"/>
          </p:cNvPicPr>
          <p:nvPr>
            <p:ph idx="1"/>
          </p:nvPr>
        </p:nvPicPr>
        <p:blipFill>
          <a:blip r:embed="rId2"/>
          <a:stretch>
            <a:fillRect/>
          </a:stretch>
        </p:blipFill>
        <p:spPr>
          <a:xfrm>
            <a:off x="2216797" y="1701800"/>
            <a:ext cx="7958431" cy="4470400"/>
          </a:xfrm>
        </p:spPr>
      </p:pic>
    </p:spTree>
    <p:extLst>
      <p:ext uri="{BB962C8B-B14F-4D97-AF65-F5344CB8AC3E}">
        <p14:creationId xmlns:p14="http://schemas.microsoft.com/office/powerpoint/2010/main" xmlns="" val="393490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5C033-D965-35DB-F9F3-454EFF60EE63}"/>
              </a:ext>
            </a:extLst>
          </p:cNvPr>
          <p:cNvSpPr>
            <a:spLocks noGrp="1"/>
          </p:cNvSpPr>
          <p:nvPr>
            <p:ph type="title"/>
          </p:nvPr>
        </p:nvSpPr>
        <p:spPr/>
        <p:txBody>
          <a:bodyPr/>
          <a:lstStyle/>
          <a:p>
            <a:r>
              <a:rPr lang="en-IN" dirty="0"/>
              <a:t>Values To be Put in Web Sites</a:t>
            </a:r>
          </a:p>
        </p:txBody>
      </p:sp>
      <p:pic>
        <p:nvPicPr>
          <p:cNvPr id="5" name="Content Placeholder 4">
            <a:extLst>
              <a:ext uri="{FF2B5EF4-FFF2-40B4-BE49-F238E27FC236}">
                <a16:creationId xmlns:a16="http://schemas.microsoft.com/office/drawing/2014/main" xmlns="" id="{4E6B4207-57E9-4D86-68F8-C2C514369C5D}"/>
              </a:ext>
            </a:extLst>
          </p:cNvPr>
          <p:cNvPicPr>
            <a:picLocks noGrp="1" noChangeAspect="1"/>
          </p:cNvPicPr>
          <p:nvPr>
            <p:ph idx="1"/>
          </p:nvPr>
        </p:nvPicPr>
        <p:blipFill>
          <a:blip r:embed="rId2"/>
          <a:stretch>
            <a:fillRect/>
          </a:stretch>
        </p:blipFill>
        <p:spPr>
          <a:xfrm>
            <a:off x="2216797" y="1701800"/>
            <a:ext cx="7958431" cy="4470400"/>
          </a:xfrm>
        </p:spPr>
      </p:pic>
    </p:spTree>
    <p:extLst>
      <p:ext uri="{BB962C8B-B14F-4D97-AF65-F5344CB8AC3E}">
        <p14:creationId xmlns:p14="http://schemas.microsoft.com/office/powerpoint/2010/main" xmlns="" val="14340195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E83E8F0-A288-DB71-05D7-1F0DD848C861}"/>
              </a:ext>
            </a:extLst>
          </p:cNvPr>
          <p:cNvPicPr>
            <a:picLocks noGrp="1" noChangeAspect="1"/>
          </p:cNvPicPr>
          <p:nvPr>
            <p:ph idx="1"/>
          </p:nvPr>
        </p:nvPicPr>
        <p:blipFill>
          <a:blip r:embed="rId2"/>
          <a:stretch>
            <a:fillRect/>
          </a:stretch>
        </p:blipFill>
        <p:spPr>
          <a:xfrm>
            <a:off x="2216797" y="1701800"/>
            <a:ext cx="7958431" cy="4470400"/>
          </a:xfrm>
        </p:spPr>
      </p:pic>
    </p:spTree>
    <p:extLst>
      <p:ext uri="{BB962C8B-B14F-4D97-AF65-F5344CB8AC3E}">
        <p14:creationId xmlns:p14="http://schemas.microsoft.com/office/powerpoint/2010/main" xmlns="" val="5040059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7375180-0999-FA88-B046-DC70C4EDF7DF}"/>
              </a:ext>
            </a:extLst>
          </p:cNvPr>
          <p:cNvSpPr>
            <a:spLocks noGrp="1"/>
          </p:cNvSpPr>
          <p:nvPr>
            <p:ph type="title"/>
          </p:nvPr>
        </p:nvSpPr>
        <p:spPr/>
        <p:txBody>
          <a:bodyPr/>
          <a:lstStyle/>
          <a:p>
            <a:r>
              <a:rPr lang="en-IN" dirty="0"/>
              <a:t>Fraud not Found</a:t>
            </a:r>
          </a:p>
        </p:txBody>
      </p:sp>
      <p:pic>
        <p:nvPicPr>
          <p:cNvPr id="5" name="Content Placeholder 4">
            <a:extLst>
              <a:ext uri="{FF2B5EF4-FFF2-40B4-BE49-F238E27FC236}">
                <a16:creationId xmlns:a16="http://schemas.microsoft.com/office/drawing/2014/main" xmlns="" id="{63B05CE4-C3F2-706A-560D-EF3AE8B2B0A0}"/>
              </a:ext>
            </a:extLst>
          </p:cNvPr>
          <p:cNvPicPr>
            <a:picLocks noGrp="1" noChangeAspect="1"/>
          </p:cNvPicPr>
          <p:nvPr>
            <p:ph idx="1"/>
          </p:nvPr>
        </p:nvPicPr>
        <p:blipFill>
          <a:blip r:embed="rId2"/>
          <a:stretch>
            <a:fillRect/>
          </a:stretch>
        </p:blipFill>
        <p:spPr>
          <a:xfrm>
            <a:off x="2216797" y="1701800"/>
            <a:ext cx="7958431" cy="4470400"/>
          </a:xfrm>
        </p:spPr>
      </p:pic>
    </p:spTree>
    <p:extLst>
      <p:ext uri="{BB962C8B-B14F-4D97-AF65-F5344CB8AC3E}">
        <p14:creationId xmlns:p14="http://schemas.microsoft.com/office/powerpoint/2010/main" xmlns="" val="9743707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97536-7707-BE06-687A-EE8F8EB07739}"/>
              </a:ext>
            </a:extLst>
          </p:cNvPr>
          <p:cNvSpPr>
            <a:spLocks noGrp="1"/>
          </p:cNvSpPr>
          <p:nvPr>
            <p:ph type="title"/>
          </p:nvPr>
        </p:nvSpPr>
        <p:spPr/>
        <p:txBody>
          <a:bodyPr/>
          <a:lstStyle/>
          <a:p>
            <a:r>
              <a:rPr lang="en-IN" dirty="0"/>
              <a:t>Fraud Found</a:t>
            </a:r>
          </a:p>
        </p:txBody>
      </p:sp>
      <p:pic>
        <p:nvPicPr>
          <p:cNvPr id="5" name="Content Placeholder 4">
            <a:extLst>
              <a:ext uri="{FF2B5EF4-FFF2-40B4-BE49-F238E27FC236}">
                <a16:creationId xmlns:a16="http://schemas.microsoft.com/office/drawing/2014/main" xmlns="" id="{403A59AA-AFC2-C0A6-695A-DBAC427C7783}"/>
              </a:ext>
            </a:extLst>
          </p:cNvPr>
          <p:cNvPicPr>
            <a:picLocks noGrp="1" noChangeAspect="1"/>
          </p:cNvPicPr>
          <p:nvPr>
            <p:ph idx="1"/>
          </p:nvPr>
        </p:nvPicPr>
        <p:blipFill>
          <a:blip r:embed="rId2"/>
          <a:stretch>
            <a:fillRect/>
          </a:stretch>
        </p:blipFill>
        <p:spPr>
          <a:xfrm>
            <a:off x="2216797" y="1701800"/>
            <a:ext cx="7958431" cy="4470400"/>
          </a:xfrm>
        </p:spPr>
      </p:pic>
    </p:spTree>
    <p:extLst>
      <p:ext uri="{BB962C8B-B14F-4D97-AF65-F5344CB8AC3E}">
        <p14:creationId xmlns:p14="http://schemas.microsoft.com/office/powerpoint/2010/main" xmlns="" val="6595374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b="0" i="0" dirty="0">
                <a:solidFill>
                  <a:srgbClr val="000000"/>
                </a:solidFill>
                <a:effectLst/>
                <a:latin typeface="Arial" panose="020B0604020202020204" pitchFamily="34" charset="0"/>
              </a:rPr>
              <a:t>Credit card fraud is most common problem resulting in loss of lot money for people and loss for some banks and credit card company.</a:t>
            </a:r>
          </a:p>
          <a:p>
            <a:r>
              <a:rPr lang="en-US" b="0" i="0" dirty="0">
                <a:solidFill>
                  <a:srgbClr val="000000"/>
                </a:solidFill>
                <a:effectLst/>
                <a:latin typeface="Arial" panose="020B0604020202020204" pitchFamily="34" charset="0"/>
              </a:rPr>
              <a:t>This project want to help the peoples from their wealth loss and also for the banked company and trying to develop the model which more efficiently separate the fraud and fraud less transaction by using the time and amount feature in data set given in the Kegel. </a:t>
            </a:r>
          </a:p>
          <a:p>
            <a:r>
              <a:rPr lang="en-US" dirty="0">
                <a:solidFill>
                  <a:srgbClr val="000000"/>
                </a:solidFill>
                <a:latin typeface="Arial" panose="020B0604020202020204" pitchFamily="34" charset="0"/>
              </a:rPr>
              <a:t>Fi</a:t>
            </a:r>
            <a:r>
              <a:rPr lang="en-US" b="0" i="0" dirty="0">
                <a:solidFill>
                  <a:srgbClr val="000000"/>
                </a:solidFill>
                <a:effectLst/>
                <a:latin typeface="Arial" panose="020B0604020202020204" pitchFamily="34" charset="0"/>
              </a:rPr>
              <a:t>rst we build the model using some machine learning algorithms such as logistic regression, decision tree, support vector machine, this all are supervised machine learning algorithm in machine learning.</a:t>
            </a:r>
            <a:endParaRPr lang="en-US" dirty="0"/>
          </a:p>
        </p:txBody>
      </p:sp>
    </p:spTree>
    <p:extLst>
      <p:ext uri="{BB962C8B-B14F-4D97-AF65-F5344CB8AC3E}">
        <p14:creationId xmlns:p14="http://schemas.microsoft.com/office/powerpoint/2010/main" xmlns="" val="16038915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normAutofit/>
          </a:bodyPr>
          <a:lstStyle/>
          <a:p>
            <a:pPr marL="0" indent="0" algn="ctr">
              <a:buNone/>
            </a:pPr>
            <a:endParaRPr lang="en-IN" sz="4000" b="1" dirty="0" smtClean="0">
              <a:solidFill>
                <a:srgbClr val="000000"/>
              </a:solidFill>
              <a:effectLst/>
              <a:latin typeface="Times New Roman" panose="02020603050405020304" pitchFamily="18" charset="0"/>
              <a:ea typeface="Times New Roman" panose="02020603050405020304" pitchFamily="18" charset="0"/>
            </a:endParaRPr>
          </a:p>
          <a:p>
            <a:pPr marL="0" indent="0" algn="ctr">
              <a:buNone/>
            </a:pPr>
            <a:endParaRPr lang="en-IN" sz="4000" b="1" dirty="0" smtClean="0">
              <a:solidFill>
                <a:srgbClr val="000000"/>
              </a:solidFill>
              <a:latin typeface="Times New Roman" panose="02020603050405020304" pitchFamily="18" charset="0"/>
              <a:ea typeface="Times New Roman" panose="02020603050405020304" pitchFamily="18" charset="0"/>
            </a:endParaRPr>
          </a:p>
          <a:p>
            <a:pPr marL="0" indent="0" algn="ctr">
              <a:buNone/>
            </a:pPr>
            <a:r>
              <a:rPr lang="en-IN" sz="4000" b="1" dirty="0" smtClean="0">
                <a:solidFill>
                  <a:srgbClr val="000000"/>
                </a:solidFill>
                <a:effectLst/>
                <a:latin typeface="Times New Roman" panose="02020603050405020304" pitchFamily="18" charset="0"/>
                <a:ea typeface="Times New Roman" panose="02020603050405020304" pitchFamily="18" charset="0"/>
              </a:rPr>
              <a:t>Tarurendra </a:t>
            </a:r>
            <a:r>
              <a:rPr lang="en-IN" sz="4000" b="1" dirty="0">
                <a:solidFill>
                  <a:srgbClr val="000000"/>
                </a:solidFill>
                <a:effectLst/>
                <a:latin typeface="Times New Roman" panose="02020603050405020304" pitchFamily="18" charset="0"/>
                <a:ea typeface="Times New Roman" panose="02020603050405020304" pitchFamily="18" charset="0"/>
              </a:rPr>
              <a:t>Kushwaha</a:t>
            </a:r>
            <a:endParaRPr lang="en-US" sz="4000" dirty="0"/>
          </a:p>
        </p:txBody>
      </p:sp>
    </p:spTree>
    <p:extLst>
      <p:ext uri="{BB962C8B-B14F-4D97-AF65-F5344CB8AC3E}">
        <p14:creationId xmlns:p14="http://schemas.microsoft.com/office/powerpoint/2010/main" xmlns="" val="2995321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dirty="0"/>
              <a:t>'Fraud' in credit card transactions is unauthorized and unwanted usage of an account by someone other than the owner of that account.</a:t>
            </a:r>
          </a:p>
          <a:p>
            <a:pPr algn="l"/>
            <a:r>
              <a:rPr lang="en-US" dirty="0"/>
              <a:t>Fraud detection involves monitoring the activities of populations of users in order to estimate, perceive or avoid objectionable behavior, which consist of fraud, intrusion, and defaulting.</a:t>
            </a:r>
            <a:endParaRPr lang="en-US" b="0" i="0" dirty="0">
              <a:solidFill>
                <a:srgbClr val="000000"/>
              </a:solidFill>
              <a:effectLst/>
              <a:latin typeface="ff2"/>
            </a:endParaRPr>
          </a:p>
        </p:txBody>
      </p:sp>
    </p:spTree>
    <p:extLst>
      <p:ext uri="{BB962C8B-B14F-4D97-AF65-F5344CB8AC3E}">
        <p14:creationId xmlns:p14="http://schemas.microsoft.com/office/powerpoint/2010/main" xmlns="" val="34228923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b="0" i="0" dirty="0">
                <a:solidFill>
                  <a:srgbClr val="000000"/>
                </a:solidFill>
                <a:effectLst/>
                <a:latin typeface="proxima_novaregular"/>
              </a:rPr>
              <a:t>The aim of this project is to predict whether a credit card transaction is fraudulent or not, based on the transaction amount, location and other transaction related data. It aims to track down credit card transaction data, which is done by detecting anomalies in the transaction data. </a:t>
            </a:r>
          </a:p>
          <a:p>
            <a:pPr marL="0" indent="0">
              <a:buNone/>
            </a:pPr>
            <a:r>
              <a:rPr lang="en-US" b="0" i="0" dirty="0">
                <a:solidFill>
                  <a:srgbClr val="000000"/>
                </a:solidFill>
                <a:effectLst/>
                <a:latin typeface="proxima_novaregular"/>
              </a:rPr>
              <a:t>Credit card fraud detection is typically implemented using an algorithm that detects any anomalies in the transaction data and notifies the cardholder (as a precautionary measure) and the bank about any suspicious transaction.</a:t>
            </a:r>
            <a:endParaRPr lang="en-US" dirty="0"/>
          </a:p>
          <a:p>
            <a:pPr marL="0" indent="0">
              <a:buNone/>
            </a:pPr>
            <a:endParaRPr lang="en-US" dirty="0"/>
          </a:p>
        </p:txBody>
      </p:sp>
    </p:spTree>
    <p:extLst>
      <p:ext uri="{BB962C8B-B14F-4D97-AF65-F5344CB8AC3E}">
        <p14:creationId xmlns:p14="http://schemas.microsoft.com/office/powerpoint/2010/main" xmlns="" val="6032939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9EA07-0F55-83DE-6451-F94838FE0614}"/>
              </a:ext>
            </a:extLst>
          </p:cNvPr>
          <p:cNvSpPr>
            <a:spLocks noGrp="1"/>
          </p:cNvSpPr>
          <p:nvPr>
            <p:ph type="title"/>
          </p:nvPr>
        </p:nvSpPr>
        <p:spPr>
          <a:xfrm>
            <a:off x="455612" y="260648"/>
            <a:ext cx="3351927" cy="792088"/>
          </a:xfrm>
        </p:spPr>
        <p:txBody>
          <a:bodyPr>
            <a:normAutofit/>
          </a:bodyPr>
          <a:lstStyle/>
          <a:p>
            <a:r>
              <a:rPr lang="en-IN" sz="2800" dirty="0"/>
              <a:t>Technology Used</a:t>
            </a:r>
          </a:p>
        </p:txBody>
      </p:sp>
      <p:sp>
        <p:nvSpPr>
          <p:cNvPr id="3" name="Content Placeholder 2">
            <a:extLst>
              <a:ext uri="{FF2B5EF4-FFF2-40B4-BE49-F238E27FC236}">
                <a16:creationId xmlns:a16="http://schemas.microsoft.com/office/drawing/2014/main" xmlns="" id="{6141B56A-F4C3-7D02-2AFD-F18EDB7E80BA}"/>
              </a:ext>
            </a:extLst>
          </p:cNvPr>
          <p:cNvSpPr>
            <a:spLocks noGrp="1"/>
          </p:cNvSpPr>
          <p:nvPr>
            <p:ph idx="1"/>
          </p:nvPr>
        </p:nvSpPr>
        <p:spPr/>
        <p:txBody>
          <a:bodyPr>
            <a:normAutofit lnSpcReduction="10000"/>
          </a:bodyPr>
          <a:lstStyle/>
          <a:p>
            <a:r>
              <a:rPr lang="en-US" b="0" i="0" dirty="0">
                <a:solidFill>
                  <a:srgbClr val="000000"/>
                </a:solidFill>
                <a:effectLst/>
                <a:latin typeface="proxima_novaregular"/>
              </a:rPr>
              <a:t>To detect and stop credit card fraud, a credit card company analyzes data that it receives from merchants about the consumers who have made purchases with their card. The credit card company automatically compares the data from the purchase with previously stored data on the consumer to determine whether the purchase and consumer are consistent. A computer analyzes the consumer's data and compares it with the data from the purchase. The computer also attempts to detect any difference between the consumer's history of purchases and the current purchase. The computer then makes a risk analysis for the purchase and determines whether the company should allow the purchase to go through</a:t>
            </a:r>
            <a:endParaRPr lang="en-IN" dirty="0"/>
          </a:p>
        </p:txBody>
      </p:sp>
      <p:sp>
        <p:nvSpPr>
          <p:cNvPr id="4" name="Text Placeholder 3">
            <a:extLst>
              <a:ext uri="{FF2B5EF4-FFF2-40B4-BE49-F238E27FC236}">
                <a16:creationId xmlns:a16="http://schemas.microsoft.com/office/drawing/2014/main" xmlns="" id="{CC2F5EA0-D8AC-1909-0A69-F5A65F786A8B}"/>
              </a:ext>
            </a:extLst>
          </p:cNvPr>
          <p:cNvSpPr>
            <a:spLocks noGrp="1"/>
          </p:cNvSpPr>
          <p:nvPr>
            <p:ph type="body" sz="half" idx="2"/>
          </p:nvPr>
        </p:nvSpPr>
        <p:spPr>
          <a:xfrm>
            <a:off x="455612" y="1700808"/>
            <a:ext cx="3351927" cy="4242544"/>
          </a:xfrm>
        </p:spPr>
        <p:txBody>
          <a:bodyPr/>
          <a:lstStyle/>
          <a:p>
            <a:pPr marL="285750" indent="-285750">
              <a:buFont typeface="Arial" panose="020B0604020202020204" pitchFamily="34" charset="0"/>
              <a:buChar char="•"/>
            </a:pPr>
            <a:r>
              <a:rPr lang="en-IN" b="1" dirty="0"/>
              <a:t>Flask</a:t>
            </a:r>
          </a:p>
          <a:p>
            <a:pPr marL="285750" indent="-285750">
              <a:buFont typeface="Arial" panose="020B0604020202020204" pitchFamily="34" charset="0"/>
              <a:buChar char="•"/>
            </a:pPr>
            <a:r>
              <a:rPr lang="en-IN" b="1" dirty="0"/>
              <a:t>Random Forest Classifier</a:t>
            </a:r>
          </a:p>
          <a:p>
            <a:pPr marL="285750" indent="-285750">
              <a:buFont typeface="Arial" panose="020B0604020202020204" pitchFamily="34" charset="0"/>
              <a:buChar char="•"/>
            </a:pPr>
            <a:r>
              <a:rPr lang="en-IN" b="1" dirty="0"/>
              <a:t>HTML\CSS</a:t>
            </a:r>
          </a:p>
          <a:p>
            <a:pPr marL="285750" indent="-285750">
              <a:buFont typeface="Arial" panose="020B0604020202020204" pitchFamily="34" charset="0"/>
              <a:buChar char="•"/>
            </a:pPr>
            <a:r>
              <a:rPr lang="en-IN" b="1" dirty="0"/>
              <a:t>Machine Learning</a:t>
            </a:r>
          </a:p>
          <a:p>
            <a:pPr marL="285750" indent="-285750">
              <a:buFont typeface="Arial" panose="020B0604020202020204" pitchFamily="34" charset="0"/>
              <a:buChar char="•"/>
            </a:pPr>
            <a:r>
              <a:rPr lang="en-IN" b="1" dirty="0"/>
              <a:t>Kaggle</a:t>
            </a:r>
          </a:p>
        </p:txBody>
      </p:sp>
    </p:spTree>
    <p:extLst>
      <p:ext uri="{BB962C8B-B14F-4D97-AF65-F5344CB8AC3E}">
        <p14:creationId xmlns:p14="http://schemas.microsoft.com/office/powerpoint/2010/main" xmlns="" val="27006181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B58F9-0FBD-9C89-3CD1-D23646413B9E}"/>
              </a:ext>
            </a:extLst>
          </p:cNvPr>
          <p:cNvSpPr>
            <a:spLocks noGrp="1"/>
          </p:cNvSpPr>
          <p:nvPr>
            <p:ph type="title"/>
          </p:nvPr>
        </p:nvSpPr>
        <p:spPr>
          <a:xfrm>
            <a:off x="1117309" y="76200"/>
            <a:ext cx="10157354" cy="1192560"/>
          </a:xfrm>
        </p:spPr>
        <p:txBody>
          <a:bodyPr>
            <a:normAutofit/>
          </a:bodyPr>
          <a:lstStyle/>
          <a:p>
            <a:r>
              <a:rPr lang="en-IN" b="1" i="0" u="none" strike="noStrike" dirty="0">
                <a:solidFill>
                  <a:srgbClr val="FF0000"/>
                </a:solidFill>
                <a:effectLst/>
              </a:rPr>
              <a:t>DFD Diagram </a:t>
            </a:r>
            <a:endParaRPr lang="en-IN" dirty="0">
              <a:solidFill>
                <a:srgbClr val="FF0000"/>
              </a:solidFill>
            </a:endParaRPr>
          </a:p>
        </p:txBody>
      </p:sp>
      <p:pic>
        <p:nvPicPr>
          <p:cNvPr id="1026" name="Picture 2">
            <a:extLst>
              <a:ext uri="{FF2B5EF4-FFF2-40B4-BE49-F238E27FC236}">
                <a16:creationId xmlns:a16="http://schemas.microsoft.com/office/drawing/2014/main" xmlns="" id="{B4EC897A-1FE1-5F59-7A05-445ABCE02B8A}"/>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920182" y="1701800"/>
            <a:ext cx="6551660" cy="447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788373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17D720-E021-B6B4-58CA-943763543DC6}"/>
              </a:ext>
            </a:extLst>
          </p:cNvPr>
          <p:cNvSpPr>
            <a:spLocks noGrp="1"/>
          </p:cNvSpPr>
          <p:nvPr>
            <p:ph type="title"/>
          </p:nvPr>
        </p:nvSpPr>
        <p:spPr>
          <a:xfrm>
            <a:off x="1117309" y="76200"/>
            <a:ext cx="10157354" cy="1120552"/>
          </a:xfrm>
        </p:spPr>
        <p:txBody>
          <a:bodyPr>
            <a:normAutofit/>
          </a:bodyPr>
          <a:lstStyle/>
          <a:p>
            <a:pPr rtl="0" fontAlgn="base">
              <a:spcBef>
                <a:spcPts val="0"/>
              </a:spcBef>
              <a:spcAft>
                <a:spcPts val="0"/>
              </a:spcAft>
            </a:pPr>
            <a:r>
              <a:rPr lang="en-IN" b="1" i="0" u="none" strike="noStrike" dirty="0">
                <a:solidFill>
                  <a:srgbClr val="FF0000"/>
                </a:solidFill>
                <a:effectLst/>
              </a:rPr>
              <a:t>System Architecture</a:t>
            </a:r>
          </a:p>
        </p:txBody>
      </p:sp>
      <p:pic>
        <p:nvPicPr>
          <p:cNvPr id="2050" name="Picture 2">
            <a:extLst>
              <a:ext uri="{FF2B5EF4-FFF2-40B4-BE49-F238E27FC236}">
                <a16:creationId xmlns:a16="http://schemas.microsoft.com/office/drawing/2014/main" xmlns="" id="{BDF403F4-11EF-A0C9-733C-0A4CADCBF04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159880" y="1701800"/>
            <a:ext cx="8072265" cy="447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253886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F3CC3-2837-A178-873C-EA7513732F5A}"/>
              </a:ext>
            </a:extLst>
          </p:cNvPr>
          <p:cNvSpPr>
            <a:spLocks noGrp="1"/>
          </p:cNvSpPr>
          <p:nvPr>
            <p:ph type="title"/>
          </p:nvPr>
        </p:nvSpPr>
        <p:spPr/>
        <p:txBody>
          <a:bodyPr>
            <a:normAutofit fontScale="90000"/>
          </a:bodyPr>
          <a:lstStyle/>
          <a:p>
            <a:r>
              <a:rPr lang="en-IN" b="1" i="0" u="none" strike="noStrike" dirty="0">
                <a:solidFill>
                  <a:srgbClr val="FF0000"/>
                </a:solidFill>
                <a:effectLst/>
              </a:rPr>
              <a:t>Data Flow Diagram for data extraction </a:t>
            </a:r>
            <a:r>
              <a:rPr lang="en-IN" sz="1800" b="1" i="0" u="none" strike="noStrike" dirty="0">
                <a:solidFill>
                  <a:srgbClr val="000000"/>
                </a:solidFill>
                <a:effectLst/>
                <a:latin typeface="Times New Roman" panose="02020603050405020304" pitchFamily="18" charset="0"/>
              </a:rPr>
              <a:t/>
            </a:r>
            <a:br>
              <a:rPr lang="en-IN" sz="1800" b="1" i="0" u="none" strike="noStrike" dirty="0">
                <a:solidFill>
                  <a:srgbClr val="000000"/>
                </a:solidFill>
                <a:effectLst/>
                <a:latin typeface="Times New Roman" panose="02020603050405020304" pitchFamily="18" charset="0"/>
              </a:rPr>
            </a:br>
            <a:endParaRPr lang="en-IN" dirty="0">
              <a:solidFill>
                <a:srgbClr val="FF0000"/>
              </a:solidFill>
            </a:endParaRPr>
          </a:p>
        </p:txBody>
      </p:sp>
      <p:pic>
        <p:nvPicPr>
          <p:cNvPr id="3074" name="Picture 2">
            <a:extLst>
              <a:ext uri="{FF2B5EF4-FFF2-40B4-BE49-F238E27FC236}">
                <a16:creationId xmlns:a16="http://schemas.microsoft.com/office/drawing/2014/main" xmlns="" id="{8D53FCEC-318B-E8E5-3E48-B993AB255B5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90675" y="2355850"/>
            <a:ext cx="9210675" cy="31623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38652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371DA-B27E-19DE-E002-B6700E71AC39}"/>
              </a:ext>
            </a:extLst>
          </p:cNvPr>
          <p:cNvSpPr>
            <a:spLocks noGrp="1"/>
          </p:cNvSpPr>
          <p:nvPr>
            <p:ph type="title"/>
          </p:nvPr>
        </p:nvSpPr>
        <p:spPr/>
        <p:txBody>
          <a:bodyPr>
            <a:normAutofit/>
          </a:bodyPr>
          <a:lstStyle/>
          <a:p>
            <a:r>
              <a:rPr lang="en-US" sz="4000" b="1" i="0" u="none" strike="noStrike" dirty="0">
                <a:solidFill>
                  <a:srgbClr val="FF0000"/>
                </a:solidFill>
                <a:effectLst/>
              </a:rPr>
              <a:t>Data Flow Diagram for classification of data</a:t>
            </a:r>
            <a:endParaRPr lang="en-IN" sz="4000" dirty="0">
              <a:solidFill>
                <a:srgbClr val="FF0000"/>
              </a:solidFill>
            </a:endParaRPr>
          </a:p>
        </p:txBody>
      </p:sp>
      <p:pic>
        <p:nvPicPr>
          <p:cNvPr id="4098" name="Picture 2">
            <a:extLst>
              <a:ext uri="{FF2B5EF4-FFF2-40B4-BE49-F238E27FC236}">
                <a16:creationId xmlns:a16="http://schemas.microsoft.com/office/drawing/2014/main" xmlns="" id="{A29097F4-357E-4358-F9BB-51AB4BBFABC2}"/>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357437" y="1879600"/>
            <a:ext cx="7677150" cy="4114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862901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xmlns=""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212</TotalTime>
  <Words>417</Words>
  <Application>Microsoft Office PowerPoint</Application>
  <PresentationFormat>Custom</PresentationFormat>
  <Paragraphs>33</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Class open house presentation</vt:lpstr>
      <vt:lpstr>Credit Card Fraud Detection</vt:lpstr>
      <vt:lpstr>Project</vt:lpstr>
      <vt:lpstr>Introduction</vt:lpstr>
      <vt:lpstr>Objectives</vt:lpstr>
      <vt:lpstr>Technology Used</vt:lpstr>
      <vt:lpstr>DFD Diagram </vt:lpstr>
      <vt:lpstr>System Architecture</vt:lpstr>
      <vt:lpstr>Data Flow Diagram for data extraction  </vt:lpstr>
      <vt:lpstr>Data Flow Diagram for classification of data</vt:lpstr>
      <vt:lpstr>  Use Case Diagram  </vt:lpstr>
      <vt:lpstr>Project Screenshots</vt:lpstr>
      <vt:lpstr>Slide 12</vt:lpstr>
      <vt:lpstr>Slide 13</vt:lpstr>
      <vt:lpstr>Values To be Put in Web Sites</vt:lpstr>
      <vt:lpstr>Slide 15</vt:lpstr>
      <vt:lpstr>Fraud not Found</vt:lpstr>
      <vt:lpstr>Fraud Found</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Tarurendra Kushwaha</dc:creator>
  <cp:lastModifiedBy>Tarurendra Kushwaha</cp:lastModifiedBy>
  <cp:revision>4</cp:revision>
  <dcterms:created xsi:type="dcterms:W3CDTF">2022-11-11T05:05:33Z</dcterms:created>
  <dcterms:modified xsi:type="dcterms:W3CDTF">2024-08-23T07:19:21Z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