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notesMasterIdLst>
    <p:notesMasterId r:id="rId23"/>
  </p:notesMasterIdLst>
  <p:sldIdLst>
    <p:sldId id="257" r:id="rId2"/>
    <p:sldId id="258" r:id="rId3"/>
    <p:sldId id="280" r:id="rId4"/>
    <p:sldId id="262" r:id="rId5"/>
    <p:sldId id="261" r:id="rId6"/>
    <p:sldId id="272" r:id="rId7"/>
    <p:sldId id="267" r:id="rId8"/>
    <p:sldId id="271" r:id="rId9"/>
    <p:sldId id="275" r:id="rId10"/>
    <p:sldId id="274" r:id="rId11"/>
    <p:sldId id="276" r:id="rId12"/>
    <p:sldId id="281" r:id="rId13"/>
    <p:sldId id="277" r:id="rId14"/>
    <p:sldId id="259" r:id="rId15"/>
    <p:sldId id="260" r:id="rId16"/>
    <p:sldId id="273" r:id="rId17"/>
    <p:sldId id="282" r:id="rId18"/>
    <p:sldId id="268" r:id="rId19"/>
    <p:sldId id="264" r:id="rId20"/>
    <p:sldId id="265"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5F1"/>
    <a:srgbClr val="FFFFFF"/>
    <a:srgbClr val="B6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93" d="100"/>
          <a:sy n="93" d="100"/>
        </p:scale>
        <p:origin x="77" y="11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A46B3-4CBA-47D6-A2A1-930C70105FBD}" type="datetimeFigureOut">
              <a:rPr lang="en-IN" smtClean="0"/>
              <a:t>08-06-2017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B758D-1369-43F5-A385-AEF96144524C}" type="slidenum">
              <a:rPr lang="en-IN" smtClean="0"/>
              <a:t>‹#›</a:t>
            </a:fld>
            <a:endParaRPr lang="en-IN"/>
          </a:p>
        </p:txBody>
      </p:sp>
    </p:spTree>
    <p:extLst>
      <p:ext uri="{BB962C8B-B14F-4D97-AF65-F5344CB8AC3E}">
        <p14:creationId xmlns:p14="http://schemas.microsoft.com/office/powerpoint/2010/main" val="316666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1B758D-1369-43F5-A385-AEF96144524C}" type="slidenum">
              <a:rPr lang="en-IN" smtClean="0"/>
              <a:t>21</a:t>
            </a:fld>
            <a:endParaRPr lang="en-IN"/>
          </a:p>
        </p:txBody>
      </p:sp>
    </p:spTree>
    <p:extLst>
      <p:ext uri="{BB962C8B-B14F-4D97-AF65-F5344CB8AC3E}">
        <p14:creationId xmlns:p14="http://schemas.microsoft.com/office/powerpoint/2010/main" val="413183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318345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51CF1133-3259-4C45-BABA-5B62D9C6F78D}"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28865540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51CF1133-3259-4C45-BABA-5B62D9C6F78D}"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22638201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51CF1133-3259-4C45-BABA-5B62D9C6F78D}"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547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457200"/>
            <a:fld id="{51CF1133-3259-4C45-BABA-5B62D9C6F78D}"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8836220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457200"/>
            <a:fld id="{51CF1133-3259-4C45-BABA-5B62D9C6F78D}"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pPr defTabSz="457200"/>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pPr defTabSz="457200"/>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22801911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pPr defTabSz="457200"/>
            <a:fld id="{51CF1133-3259-4C45-BABA-5B62D9C6F78D}"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pPr defTabSz="457200"/>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pPr defTabSz="457200"/>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35890122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3171933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194492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32242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372203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323118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8" name="Footer Placeholder 7"/>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361819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79796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3" name="Footer Placeholder 2"/>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1075708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19006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152343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51CF1133-3259-4C45-BABA-5B62D9C6F78D}" type="datetimeFigureOut">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6/8/2017</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defTabSz="457200"/>
            <a:fld id="{6D22F896-40B5-4ADD-8801-0D06FADFA095}" type="slidenum">
              <a:rPr lang="en-US" smtClean="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8ED5C1">
                      <a:lumMod val="0"/>
                      <a:lumOff val="100000"/>
                    </a:srgbClr>
                  </a:gs>
                </a:gsLst>
                <a:lin ang="5400000" scaled="1"/>
                <a:tileRect/>
              </a:gradFill>
            </a:endParaRPr>
          </a:p>
        </p:txBody>
      </p:sp>
    </p:spTree>
    <p:extLst>
      <p:ext uri="{BB962C8B-B14F-4D97-AF65-F5344CB8AC3E}">
        <p14:creationId xmlns:p14="http://schemas.microsoft.com/office/powerpoint/2010/main" val="3871560332"/>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avirubin.com/onetime.pdf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1789"/>
            <a:ext cx="10716126" cy="962528"/>
          </a:xfrm>
        </p:spPr>
        <p:txBody>
          <a:bodyPr>
            <a:normAutofit fontScale="90000"/>
          </a:bodyPr>
          <a:lstStyle/>
          <a:p>
            <a:pPr algn="l"/>
            <a:r>
              <a:rPr lang="en-IN" sz="3600" dirty="0" smtClean="0"/>
              <a:t>Enhanced security approach for</a:t>
            </a:r>
            <a:br>
              <a:rPr lang="en-IN" sz="3600" dirty="0" smtClean="0"/>
            </a:br>
            <a:r>
              <a:rPr lang="en-IN" sz="3600" dirty="0"/>
              <a:t>	</a:t>
            </a:r>
            <a:r>
              <a:rPr lang="en-IN" sz="3600" dirty="0" smtClean="0"/>
              <a:t>		 Online User Authentication</a:t>
            </a:r>
            <a:endParaRPr lang="en-IN" sz="3600" dirty="0"/>
          </a:p>
        </p:txBody>
      </p:sp>
      <p:sp>
        <p:nvSpPr>
          <p:cNvPr id="3" name="Subtitle 2"/>
          <p:cNvSpPr>
            <a:spLocks noGrp="1"/>
          </p:cNvSpPr>
          <p:nvPr>
            <p:ph type="subTitle" idx="1"/>
          </p:nvPr>
        </p:nvSpPr>
        <p:spPr>
          <a:xfrm rot="10800000" flipV="1">
            <a:off x="9017391" y="4394056"/>
            <a:ext cx="3174609" cy="2046849"/>
          </a:xfrm>
        </p:spPr>
        <p:txBody>
          <a:bodyPr>
            <a:noAutofit/>
          </a:bodyPr>
          <a:lstStyle/>
          <a:p>
            <a:r>
              <a:rPr lang="en-IN" sz="2000" b="1" dirty="0" smtClean="0">
                <a:solidFill>
                  <a:schemeClr val="tx1"/>
                </a:solidFill>
              </a:rPr>
              <a:t>Presented by :-</a:t>
            </a:r>
          </a:p>
          <a:p>
            <a:r>
              <a:rPr lang="en-IN" sz="2000" b="1" dirty="0" err="1" smtClean="0">
                <a:solidFill>
                  <a:schemeClr val="tx1"/>
                </a:solidFill>
              </a:rPr>
              <a:t>Isha</a:t>
            </a:r>
            <a:r>
              <a:rPr lang="en-IN" sz="2000" b="1" dirty="0" smtClean="0">
                <a:solidFill>
                  <a:schemeClr val="tx1"/>
                </a:solidFill>
              </a:rPr>
              <a:t> </a:t>
            </a:r>
            <a:r>
              <a:rPr lang="en-IN" sz="2000" b="1" dirty="0" err="1" smtClean="0">
                <a:solidFill>
                  <a:schemeClr val="tx1"/>
                </a:solidFill>
              </a:rPr>
              <a:t>Patil</a:t>
            </a:r>
            <a:endParaRPr lang="en-IN" sz="2000" b="1" dirty="0" smtClean="0">
              <a:solidFill>
                <a:schemeClr val="tx1"/>
              </a:solidFill>
            </a:endParaRPr>
          </a:p>
          <a:p>
            <a:r>
              <a:rPr lang="en-IN" sz="2000" b="1" dirty="0" err="1" smtClean="0">
                <a:solidFill>
                  <a:schemeClr val="tx1"/>
                </a:solidFill>
              </a:rPr>
              <a:t>Neeti</a:t>
            </a:r>
            <a:r>
              <a:rPr lang="en-IN" sz="2000" b="1" dirty="0" smtClean="0">
                <a:solidFill>
                  <a:schemeClr val="tx1"/>
                </a:solidFill>
              </a:rPr>
              <a:t> </a:t>
            </a:r>
            <a:r>
              <a:rPr lang="en-IN" sz="2000" b="1" dirty="0" err="1" smtClean="0">
                <a:solidFill>
                  <a:schemeClr val="tx1"/>
                </a:solidFill>
              </a:rPr>
              <a:t>Deshmukh</a:t>
            </a:r>
            <a:endParaRPr lang="en-IN" sz="2000" b="1" dirty="0" smtClean="0">
              <a:solidFill>
                <a:schemeClr val="tx1"/>
              </a:solidFill>
            </a:endParaRPr>
          </a:p>
          <a:p>
            <a:r>
              <a:rPr lang="en-IN" sz="2000" b="1" dirty="0" smtClean="0">
                <a:solidFill>
                  <a:schemeClr val="tx1"/>
                </a:solidFill>
              </a:rPr>
              <a:t>Srinivasan </a:t>
            </a:r>
            <a:r>
              <a:rPr lang="en-IN" sz="2000" b="1" dirty="0" err="1" smtClean="0">
                <a:solidFill>
                  <a:schemeClr val="tx1"/>
                </a:solidFill>
              </a:rPr>
              <a:t>Jayaraman</a:t>
            </a:r>
            <a:endParaRPr lang="en-IN" sz="2000" b="1" dirty="0" smtClean="0">
              <a:solidFill>
                <a:schemeClr val="tx1"/>
              </a:solidFill>
            </a:endParaRPr>
          </a:p>
          <a:p>
            <a:r>
              <a:rPr lang="en-IN" sz="2000" b="1" dirty="0" smtClean="0">
                <a:solidFill>
                  <a:schemeClr val="tx1"/>
                </a:solidFill>
              </a:rPr>
              <a:t>Taru Tak</a:t>
            </a:r>
            <a:endParaRPr lang="en-IN" sz="2000" b="1" dirty="0">
              <a:solidFill>
                <a:schemeClr val="tx1"/>
              </a:solidFill>
            </a:endParaRPr>
          </a:p>
        </p:txBody>
      </p:sp>
      <p:pic>
        <p:nvPicPr>
          <p:cNvPr id="4" name="Picture 3" descr="C:\Users\Likan Patra\Downloads\QR\New folder (2)\qrcode_08.jpg"/>
          <p:cNvPicPr>
            <a:picLocks noChangeAspect="1" noChangeArrowheads="1"/>
          </p:cNvPicPr>
          <p:nvPr/>
        </p:nvPicPr>
        <p:blipFill>
          <a:blip r:embed="rId2" cstate="print"/>
          <a:srcRect/>
          <a:stretch>
            <a:fillRect/>
          </a:stretch>
        </p:blipFill>
        <p:spPr bwMode="auto">
          <a:xfrm>
            <a:off x="0" y="2363372"/>
            <a:ext cx="5409496" cy="4494628"/>
          </a:xfrm>
          <a:prstGeom prst="rect">
            <a:avLst/>
          </a:prstGeom>
          <a:noFill/>
        </p:spPr>
      </p:pic>
    </p:spTree>
    <p:extLst>
      <p:ext uri="{BB962C8B-B14F-4D97-AF65-F5344CB8AC3E}">
        <p14:creationId xmlns:p14="http://schemas.microsoft.com/office/powerpoint/2010/main" val="3593192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3" y="333664"/>
            <a:ext cx="10353761" cy="1326321"/>
          </a:xfrm>
        </p:spPr>
        <p:txBody>
          <a:bodyPr/>
          <a:lstStyle/>
          <a:p>
            <a:r>
              <a:rPr lang="en-GB" dirty="0" smtClean="0"/>
              <a:t>Data Flow</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96228" y="3672655"/>
            <a:ext cx="4486275" cy="135049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090675" y="2303585"/>
            <a:ext cx="5621876" cy="4213274"/>
          </a:xfrm>
          <a:prstGeom prst="rect">
            <a:avLst/>
          </a:prstGeom>
          <a:noFill/>
          <a:ln w="9525">
            <a:noFill/>
            <a:miter lim="800000"/>
            <a:headEnd/>
            <a:tailEnd/>
          </a:ln>
        </p:spPr>
      </p:pic>
      <p:sp>
        <p:nvSpPr>
          <p:cNvPr id="6" name="TextBox 5"/>
          <p:cNvSpPr txBox="1"/>
          <p:nvPr/>
        </p:nvSpPr>
        <p:spPr>
          <a:xfrm>
            <a:off x="8071154" y="1549420"/>
            <a:ext cx="2085827" cy="461665"/>
          </a:xfrm>
          <a:prstGeom prst="rect">
            <a:avLst/>
          </a:prstGeom>
          <a:noFill/>
        </p:spPr>
        <p:txBody>
          <a:bodyPr wrap="none" rtlCol="0">
            <a:spAutoFit/>
          </a:bodyPr>
          <a:lstStyle/>
          <a:p>
            <a:r>
              <a:rPr lang="en-GB" sz="2400" dirty="0" smtClean="0"/>
              <a:t>Implemented</a:t>
            </a:r>
            <a:endParaRPr lang="en-GB" sz="2400" dirty="0"/>
          </a:p>
        </p:txBody>
      </p:sp>
      <p:sp>
        <p:nvSpPr>
          <p:cNvPr id="7" name="TextBox 6"/>
          <p:cNvSpPr txBox="1"/>
          <p:nvPr/>
        </p:nvSpPr>
        <p:spPr>
          <a:xfrm>
            <a:off x="1034717" y="1659985"/>
            <a:ext cx="2243056" cy="461665"/>
          </a:xfrm>
          <a:prstGeom prst="rect">
            <a:avLst/>
          </a:prstGeom>
          <a:noFill/>
        </p:spPr>
        <p:txBody>
          <a:bodyPr wrap="square" rtlCol="0">
            <a:spAutoFit/>
          </a:bodyPr>
          <a:lstStyle/>
          <a:p>
            <a:r>
              <a:rPr lang="en-GB" sz="2400" dirty="0" smtClean="0"/>
              <a:t>Traditional</a:t>
            </a:r>
            <a:endParaRPr lang="en-GB" sz="2400" dirty="0"/>
          </a:p>
        </p:txBody>
      </p:sp>
      <p:cxnSp>
        <p:nvCxnSpPr>
          <p:cNvPr id="9" name="Straight Connector 8"/>
          <p:cNvCxnSpPr/>
          <p:nvPr/>
        </p:nvCxnSpPr>
        <p:spPr>
          <a:xfrm>
            <a:off x="5401993" y="2173459"/>
            <a:ext cx="70339" cy="4473526"/>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2237874" y="4281885"/>
            <a:ext cx="224589" cy="185841"/>
          </a:xfrm>
          <a:prstGeom prst="ellipse">
            <a:avLst/>
          </a:prstGeom>
          <a:solidFill>
            <a:srgbClr val="DBE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796"/>
            <a:ext cx="10353761" cy="1326321"/>
          </a:xfrm>
        </p:spPr>
        <p:txBody>
          <a:bodyPr/>
          <a:lstStyle/>
          <a:p>
            <a:r>
              <a:rPr lang="en-IN" dirty="0" smtClean="0"/>
              <a:t>Activity diagram</a:t>
            </a:r>
            <a:endParaRPr lang="en-IN" dirty="0"/>
          </a:p>
        </p:txBody>
      </p:sp>
      <p:sp>
        <p:nvSpPr>
          <p:cNvPr id="4" name="Rectangle 2"/>
          <p:cNvSpPr>
            <a:spLocks noChangeArrowheads="1"/>
          </p:cNvSpPr>
          <p:nvPr/>
        </p:nvSpPr>
        <p:spPr bwMode="auto">
          <a:xfrm>
            <a:off x="0" y="-2807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22" descr="actd1"/>
          <p:cNvPicPr>
            <a:picLocks noChangeAspect="1" noChangeArrowheads="1"/>
          </p:cNvPicPr>
          <p:nvPr/>
        </p:nvPicPr>
        <p:blipFill rotWithShape="1">
          <a:blip r:embed="rId2">
            <a:extLst>
              <a:ext uri="{28A0092B-C50C-407E-A947-70E740481C1C}">
                <a14:useLocalDpi xmlns:a14="http://schemas.microsoft.com/office/drawing/2010/main" val="0"/>
              </a:ext>
            </a:extLst>
          </a:blip>
          <a:srcRect l="251" r="14609" b="13203"/>
          <a:stretch/>
        </p:blipFill>
        <p:spPr bwMode="auto">
          <a:xfrm>
            <a:off x="1892195" y="1239404"/>
            <a:ext cx="8619285" cy="54782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7780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Fig 5. Activity Diagram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3295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903" y="148281"/>
            <a:ext cx="10353761" cy="1326321"/>
          </a:xfrm>
        </p:spPr>
        <p:txBody>
          <a:bodyPr/>
          <a:lstStyle/>
          <a:p>
            <a:r>
              <a:rPr lang="en-IN" dirty="0" smtClean="0"/>
              <a:t>Class Diagram</a:t>
            </a:r>
            <a:endParaRPr lang="en-IN" dirty="0"/>
          </a:p>
        </p:txBody>
      </p:sp>
      <p:pic>
        <p:nvPicPr>
          <p:cNvPr id="4" name="Content Placeholder 3" descr="C:\Users\pankaj\Desktop\classdia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805" y="1301580"/>
            <a:ext cx="10668605" cy="5041556"/>
          </a:xfrm>
          <a:prstGeom prst="rect">
            <a:avLst/>
          </a:prstGeom>
          <a:noFill/>
          <a:ln>
            <a:noFill/>
          </a:ln>
        </p:spPr>
      </p:pic>
    </p:spTree>
    <p:extLst>
      <p:ext uri="{BB962C8B-B14F-4D97-AF65-F5344CB8AC3E}">
        <p14:creationId xmlns:p14="http://schemas.microsoft.com/office/powerpoint/2010/main" val="295372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609600"/>
            <a:ext cx="8847826" cy="96253"/>
          </a:xfrm>
        </p:spPr>
        <p:txBody>
          <a:bodyPr>
            <a:normAutofit fontScale="90000"/>
          </a:bodyPr>
          <a:lstStyle/>
          <a:p>
            <a:r>
              <a:rPr lang="en-IN" dirty="0" smtClean="0"/>
              <a:t>Login &amp; Registration phase</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6496" t="8350" r="25374" b="19870"/>
          <a:stretch/>
        </p:blipFill>
        <p:spPr>
          <a:xfrm>
            <a:off x="6946233" y="2446421"/>
            <a:ext cx="3834062" cy="3216441"/>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9453" t="13386" r="27474" b="41732"/>
          <a:stretch/>
        </p:blipFill>
        <p:spPr>
          <a:xfrm>
            <a:off x="80212" y="2366211"/>
            <a:ext cx="4789763" cy="2807368"/>
          </a:xfrm>
          <a:prstGeom prst="rect">
            <a:avLst/>
          </a:prstGeom>
        </p:spPr>
      </p:pic>
    </p:spTree>
    <p:extLst>
      <p:ext uri="{BB962C8B-B14F-4D97-AF65-F5344CB8AC3E}">
        <p14:creationId xmlns:p14="http://schemas.microsoft.com/office/powerpoint/2010/main" val="253078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006" y="415424"/>
            <a:ext cx="4176945" cy="1163053"/>
          </a:xfrm>
        </p:spPr>
        <p:txBody>
          <a:bodyPr/>
          <a:lstStyle/>
          <a:p>
            <a:r>
              <a:rPr lang="en-US" dirty="0" smtClean="0"/>
              <a:t>	QR code</a:t>
            </a:r>
            <a:endParaRPr lang="en-US" dirty="0"/>
          </a:p>
        </p:txBody>
      </p:sp>
      <p:sp>
        <p:nvSpPr>
          <p:cNvPr id="3" name="Content Placeholder 2"/>
          <p:cNvSpPr>
            <a:spLocks noGrp="1"/>
          </p:cNvSpPr>
          <p:nvPr>
            <p:ph idx="4294967295"/>
          </p:nvPr>
        </p:nvSpPr>
        <p:spPr>
          <a:xfrm>
            <a:off x="0" y="1682750"/>
            <a:ext cx="10233025" cy="4351338"/>
          </a:xfrm>
        </p:spPr>
        <p:txBody>
          <a:bodyPr>
            <a:normAutofit/>
          </a:bodyPr>
          <a:lstStyle/>
          <a:p>
            <a:pPr lvl="1"/>
            <a:r>
              <a:rPr lang="en-US" dirty="0" smtClean="0"/>
              <a:t>Quick </a:t>
            </a:r>
            <a:r>
              <a:rPr lang="en-US" dirty="0"/>
              <a:t>Response </a:t>
            </a:r>
            <a:r>
              <a:rPr lang="en-US" dirty="0" smtClean="0"/>
              <a:t>code</a:t>
            </a:r>
          </a:p>
          <a:p>
            <a:pPr lvl="1"/>
            <a:r>
              <a:rPr lang="en-US" dirty="0" smtClean="0"/>
              <a:t>It is </a:t>
            </a:r>
            <a:r>
              <a:rPr lang="en-US" dirty="0"/>
              <a:t>a </a:t>
            </a:r>
            <a:r>
              <a:rPr lang="en-US" dirty="0" smtClean="0"/>
              <a:t>2-d </a:t>
            </a:r>
            <a:r>
              <a:rPr lang="en-US" dirty="0"/>
              <a:t>bar </a:t>
            </a:r>
            <a:r>
              <a:rPr lang="en-US" dirty="0" smtClean="0"/>
              <a:t>code</a:t>
            </a:r>
          </a:p>
          <a:p>
            <a:pPr lvl="1"/>
            <a:r>
              <a:rPr lang="en-US" dirty="0" smtClean="0"/>
              <a:t>Used </a:t>
            </a:r>
            <a:r>
              <a:rPr lang="en-US" dirty="0"/>
              <a:t>to encode information(URLs, automated </a:t>
            </a:r>
            <a:r>
              <a:rPr lang="en-US" dirty="0" err="1"/>
              <a:t>SmS</a:t>
            </a:r>
            <a:r>
              <a:rPr lang="en-US" dirty="0"/>
              <a:t>, text data) in two dimensional </a:t>
            </a:r>
            <a:r>
              <a:rPr lang="en-US" dirty="0" smtClean="0"/>
              <a:t>space</a:t>
            </a:r>
          </a:p>
          <a:p>
            <a:pPr marL="457200" lvl="1" indent="0">
              <a:buNone/>
            </a:pPr>
            <a:endParaRPr lang="en-US" sz="3400" b="1" dirty="0" smtClean="0"/>
          </a:p>
          <a:p>
            <a:pPr marL="457200" lvl="1" indent="0">
              <a:buNone/>
            </a:pPr>
            <a:r>
              <a:rPr lang="en-US" sz="3400" b="1" dirty="0" smtClean="0"/>
              <a:t>History</a:t>
            </a:r>
            <a:endParaRPr lang="en-US" sz="3400" b="1" dirty="0"/>
          </a:p>
          <a:p>
            <a:pPr lvl="1"/>
            <a:r>
              <a:rPr lang="en-US" dirty="0"/>
              <a:t>Created by a Japanese company- Toyota subsidiary Denso-wave in 1994.</a:t>
            </a:r>
          </a:p>
          <a:p>
            <a:pPr lvl="1"/>
            <a:r>
              <a:rPr lang="en-US" dirty="0"/>
              <a:t>Used to track parts during vehicle manufacture</a:t>
            </a:r>
          </a:p>
          <a:p>
            <a:pPr lvl="1"/>
            <a:endParaRPr lang="en-IN" dirty="0"/>
          </a:p>
        </p:txBody>
      </p:sp>
      <p:pic>
        <p:nvPicPr>
          <p:cNvPr id="4" name="Picture Placeholder 6"/>
          <p:cNvPicPr>
            <a:picLocks noChangeAspect="1"/>
          </p:cNvPicPr>
          <p:nvPr/>
        </p:nvPicPr>
        <p:blipFill>
          <a:blip r:embed="rId2" cstate="print">
            <a:extLst>
              <a:ext uri="{28A0092B-C50C-407E-A947-70E740481C1C}">
                <a14:useLocalDpi xmlns:a14="http://schemas.microsoft.com/office/drawing/2010/main" val="0"/>
              </a:ext>
            </a:extLst>
          </a:blip>
          <a:srcRect t="5286" b="5286"/>
          <a:stretch>
            <a:fillRect/>
          </a:stretch>
        </p:blipFill>
        <p:spPr>
          <a:xfrm>
            <a:off x="8799392" y="0"/>
            <a:ext cx="3586101" cy="2638926"/>
          </a:xfrm>
          <a:prstGeom prst="roundRect">
            <a:avLst>
              <a:gd name="adj" fmla="val 1858"/>
            </a:avLst>
          </a:prstGeom>
          <a:solidFill>
            <a:schemeClr val="tx1"/>
          </a:solidFill>
        </p:spPr>
      </p:pic>
    </p:spTree>
    <p:extLst>
      <p:ext uri="{BB962C8B-B14F-4D97-AF65-F5344CB8AC3E}">
        <p14:creationId xmlns:p14="http://schemas.microsoft.com/office/powerpoint/2010/main" val="1327957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structure</a:t>
            </a:r>
            <a:endParaRPr lang="en-IN" dirty="0"/>
          </a:p>
        </p:txBody>
      </p:sp>
      <p:sp>
        <p:nvSpPr>
          <p:cNvPr id="3" name="Content Placeholder 2"/>
          <p:cNvSpPr>
            <a:spLocks noGrp="1"/>
          </p:cNvSpPr>
          <p:nvPr>
            <p:ph idx="1"/>
          </p:nvPr>
        </p:nvSpPr>
        <p:spPr/>
        <p:txBody>
          <a:bodyPr>
            <a:normAutofit fontScale="77500" lnSpcReduction="20000"/>
          </a:bodyPr>
          <a:lstStyle/>
          <a:p>
            <a:pPr>
              <a:buFont typeface="Courier New" panose="02070309020205020404" pitchFamily="49" charset="0"/>
              <a:buChar char="o"/>
            </a:pPr>
            <a:r>
              <a:rPr lang="en-US" b="1" dirty="0"/>
              <a:t>Finder Patterns</a:t>
            </a:r>
            <a:r>
              <a:rPr lang="en-US" dirty="0" smtClean="0"/>
              <a:t>:</a:t>
            </a:r>
          </a:p>
          <a:p>
            <a:pPr marL="0" indent="0">
              <a:buNone/>
            </a:pPr>
            <a:r>
              <a:rPr lang="en-US" dirty="0" smtClean="0"/>
              <a:t> </a:t>
            </a:r>
            <a:r>
              <a:rPr lang="en-US" dirty="0"/>
              <a:t>Finds if the given code is a QR Code </a:t>
            </a:r>
          </a:p>
          <a:p>
            <a:pPr>
              <a:buFont typeface="Courier New" panose="02070309020205020404" pitchFamily="49" charset="0"/>
              <a:buChar char="o"/>
            </a:pPr>
            <a:r>
              <a:rPr lang="en-US" b="1" dirty="0" smtClean="0"/>
              <a:t>Separators:</a:t>
            </a:r>
          </a:p>
          <a:p>
            <a:pPr marL="0" indent="0">
              <a:buNone/>
            </a:pPr>
            <a:r>
              <a:rPr lang="en-US" b="1" dirty="0" smtClean="0"/>
              <a:t> </a:t>
            </a:r>
            <a:r>
              <a:rPr lang="en-US" dirty="0"/>
              <a:t>Separates data from the patterns </a:t>
            </a:r>
          </a:p>
          <a:p>
            <a:pPr>
              <a:buFont typeface="Courier New" panose="02070309020205020404" pitchFamily="49" charset="0"/>
              <a:buChar char="o"/>
            </a:pPr>
            <a:r>
              <a:rPr lang="en-US" b="1" dirty="0" smtClean="0"/>
              <a:t>Timing Pattern</a:t>
            </a:r>
            <a:r>
              <a:rPr lang="en-US" dirty="0" smtClean="0"/>
              <a:t>:</a:t>
            </a:r>
          </a:p>
          <a:p>
            <a:pPr marL="0" indent="0">
              <a:buNone/>
            </a:pPr>
            <a:r>
              <a:rPr lang="en-US" dirty="0" smtClean="0"/>
              <a:t> Tracks the timing of the incoming code</a:t>
            </a:r>
          </a:p>
          <a:p>
            <a:pPr>
              <a:buFont typeface="Courier New" panose="02070309020205020404" pitchFamily="49" charset="0"/>
              <a:buChar char="o"/>
            </a:pPr>
            <a:r>
              <a:rPr lang="en-US" b="1" dirty="0" smtClean="0"/>
              <a:t>Alignment </a:t>
            </a:r>
            <a:r>
              <a:rPr lang="en-US" b="1" dirty="0"/>
              <a:t>Pattern: </a:t>
            </a:r>
            <a:endParaRPr lang="en-US" b="1" dirty="0" smtClean="0"/>
          </a:p>
          <a:p>
            <a:pPr marL="0" indent="0">
              <a:buNone/>
            </a:pPr>
            <a:r>
              <a:rPr lang="en-US" dirty="0" smtClean="0"/>
              <a:t>Tells </a:t>
            </a:r>
            <a:r>
              <a:rPr lang="en-US" dirty="0"/>
              <a:t>about initiation &amp; Separation of data.</a:t>
            </a:r>
          </a:p>
          <a:p>
            <a:pPr>
              <a:buFont typeface="Courier New" panose="02070309020205020404" pitchFamily="49" charset="0"/>
              <a:buChar char="o"/>
            </a:pPr>
            <a:r>
              <a:rPr lang="en-US" b="1" dirty="0"/>
              <a:t>Dark Module</a:t>
            </a:r>
            <a:r>
              <a:rPr lang="en-US" b="1" dirty="0" smtClean="0"/>
              <a:t>:</a:t>
            </a:r>
          </a:p>
          <a:p>
            <a:pPr marL="0" indent="0">
              <a:buNone/>
            </a:pPr>
            <a:r>
              <a:rPr lang="en-US" b="1" dirty="0" smtClean="0"/>
              <a:t> </a:t>
            </a:r>
            <a:r>
              <a:rPr lang="en-US" dirty="0"/>
              <a:t>A black module placed beside the bottom left finder pattern</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1853" y="1002632"/>
            <a:ext cx="5269831" cy="4788568"/>
          </a:xfrm>
          <a:prstGeom prst="rect">
            <a:avLst/>
          </a:prstGeom>
        </p:spPr>
      </p:pic>
    </p:spTree>
    <p:extLst>
      <p:ext uri="{BB962C8B-B14F-4D97-AF65-F5344CB8AC3E}">
        <p14:creationId xmlns:p14="http://schemas.microsoft.com/office/powerpoint/2010/main" val="2106452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982" y="344976"/>
            <a:ext cx="10499188" cy="822642"/>
          </a:xfrm>
        </p:spPr>
        <p:txBody>
          <a:bodyPr>
            <a:normAutofit fontScale="90000"/>
          </a:bodyPr>
          <a:lstStyle/>
          <a:p>
            <a:r>
              <a:rPr lang="en-US" dirty="0"/>
              <a:t>	</a:t>
            </a:r>
            <a:r>
              <a:rPr lang="en-US" dirty="0" smtClean="0"/>
              <a:t>The AES algorithm :</a:t>
            </a:r>
            <a:br>
              <a:rPr lang="en-US" dirty="0" smtClean="0"/>
            </a:br>
            <a:endParaRPr lang="en-GB" dirty="0"/>
          </a:p>
        </p:txBody>
      </p:sp>
      <p:sp>
        <p:nvSpPr>
          <p:cNvPr id="3" name="Content Placeholder 2"/>
          <p:cNvSpPr>
            <a:spLocks noGrp="1"/>
          </p:cNvSpPr>
          <p:nvPr>
            <p:ph idx="1"/>
          </p:nvPr>
        </p:nvSpPr>
        <p:spPr>
          <a:xfrm>
            <a:off x="420915" y="990603"/>
            <a:ext cx="10972800" cy="4525963"/>
          </a:xfrm>
        </p:spPr>
        <p:txBody>
          <a:bodyPr>
            <a:normAutofit fontScale="92500" lnSpcReduction="20000"/>
          </a:bodyPr>
          <a:lstStyle/>
          <a:p>
            <a:pPr marL="514350" indent="-514350">
              <a:buNone/>
            </a:pPr>
            <a:endParaRPr lang="en-US" dirty="0" smtClean="0"/>
          </a:p>
          <a:p>
            <a:pPr marL="514350" indent="-514350" algn="just">
              <a:buNone/>
            </a:pPr>
            <a:r>
              <a:rPr lang="en-US" dirty="0" smtClean="0"/>
              <a:t>     - The Advanced Encryption Standard (AES)  cryptographic algorithm  can be  used to protect electronic data. </a:t>
            </a:r>
          </a:p>
          <a:p>
            <a:pPr marL="514350" indent="-514350" algn="just">
              <a:buNone/>
            </a:pPr>
            <a:r>
              <a:rPr lang="en-US" dirty="0"/>
              <a:t> </a:t>
            </a:r>
            <a:r>
              <a:rPr lang="en-US" dirty="0" smtClean="0"/>
              <a:t>     -The AES algorithm is a symmetric block cipher that can encrypt (encipher) and decrypt (decipher) information. </a:t>
            </a:r>
          </a:p>
          <a:p>
            <a:pPr algn="just">
              <a:buNone/>
            </a:pPr>
            <a:r>
              <a:rPr lang="en-US" dirty="0"/>
              <a:t>	</a:t>
            </a:r>
            <a:r>
              <a:rPr lang="en-US" dirty="0" smtClean="0"/>
              <a:t> - The AES algorithm is composed of three main parts:</a:t>
            </a:r>
          </a:p>
          <a:p>
            <a:pPr algn="just">
              <a:buNone/>
            </a:pPr>
            <a:r>
              <a:rPr lang="en-US" dirty="0" smtClean="0"/>
              <a:t>                      1.Cipher</a:t>
            </a:r>
          </a:p>
          <a:p>
            <a:pPr algn="just">
              <a:buNone/>
            </a:pPr>
            <a:r>
              <a:rPr lang="en-US" dirty="0" smtClean="0"/>
              <a:t>                      2.Inverse Cipher </a:t>
            </a:r>
          </a:p>
          <a:p>
            <a:pPr algn="just">
              <a:buNone/>
            </a:pPr>
            <a:r>
              <a:rPr lang="en-US" dirty="0" smtClean="0"/>
              <a:t>                      3.Key Expansion</a:t>
            </a:r>
          </a:p>
          <a:p>
            <a:pPr lvl="1" algn="just"/>
            <a:r>
              <a:rPr lang="en-US" dirty="0" smtClean="0"/>
              <a:t>Cipher converts data to an unintelligible form called cipher text.</a:t>
            </a:r>
          </a:p>
          <a:p>
            <a:pPr lvl="1" algn="just"/>
            <a:r>
              <a:rPr lang="en-US" dirty="0" smtClean="0"/>
              <a:t>Inverse Cipher converts data back into its original form called plaintext.</a:t>
            </a:r>
          </a:p>
          <a:p>
            <a:pPr lvl="1" algn="just"/>
            <a:r>
              <a:rPr lang="en-US" dirty="0" smtClean="0"/>
              <a:t>Key Expansion generates a Key Schedule that is used in Cipher and Inverse Cipher procedure.</a:t>
            </a:r>
            <a:endParaRPr lang="en-US" b="1" dirty="0" smtClean="0"/>
          </a:p>
          <a:p>
            <a:pPr algn="just">
              <a:buNone/>
            </a:pPr>
            <a:endParaRPr lang="en-US" dirty="0" smtClean="0"/>
          </a:p>
          <a:p>
            <a:pPr algn="just">
              <a:buNone/>
            </a:pPr>
            <a:endParaRPr lang="en-US" dirty="0" smtClean="0"/>
          </a:p>
          <a:p>
            <a:pPr>
              <a:buNone/>
            </a:pPr>
            <a:endParaRPr lang="en-US" dirty="0" smtClean="0"/>
          </a:p>
          <a:p>
            <a:endParaRPr lang="en-GB" dirty="0"/>
          </a:p>
        </p:txBody>
      </p:sp>
      <p:pic>
        <p:nvPicPr>
          <p:cNvPr id="5" name="Picture 2" descr="Image result for aes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738" y="5534025"/>
            <a:ext cx="4350590" cy="1323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Hardware &amp; Software </a:t>
            </a:r>
            <a:r>
              <a:rPr lang="en-IN" dirty="0"/>
              <a:t>Resources Required</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1</a:t>
            </a:r>
            <a:r>
              <a:rPr lang="en-IN" dirty="0"/>
              <a:t>. RAM 2GB or more.</a:t>
            </a:r>
          </a:p>
          <a:p>
            <a:pPr marL="0" indent="0">
              <a:buNone/>
            </a:pPr>
            <a:r>
              <a:rPr lang="en-IN" dirty="0"/>
              <a:t>2. Processor Intel Core i5 or above versions.</a:t>
            </a:r>
          </a:p>
          <a:p>
            <a:pPr marL="0" indent="0">
              <a:buNone/>
            </a:pPr>
            <a:r>
              <a:rPr lang="en-IN" dirty="0"/>
              <a:t>3. Android Smartphone with 512 MB RAM.</a:t>
            </a:r>
          </a:p>
          <a:p>
            <a:pPr marL="0" indent="0">
              <a:buNone/>
            </a:pPr>
            <a:endParaRPr lang="en-IN" dirty="0" smtClean="0"/>
          </a:p>
          <a:p>
            <a:pPr marL="0" indent="0">
              <a:buNone/>
            </a:pPr>
            <a:r>
              <a:rPr lang="en-IN" dirty="0" smtClean="0"/>
              <a:t>Platform </a:t>
            </a:r>
            <a:r>
              <a:rPr lang="en-IN" dirty="0"/>
              <a:t>: Windows</a:t>
            </a:r>
          </a:p>
          <a:p>
            <a:pPr marL="0" indent="0">
              <a:buNone/>
            </a:pPr>
            <a:r>
              <a:rPr lang="en-IN" dirty="0"/>
              <a:t>1. Operating System: Windows 7 or above</a:t>
            </a:r>
          </a:p>
          <a:p>
            <a:pPr marL="0" indent="0">
              <a:buNone/>
            </a:pPr>
            <a:r>
              <a:rPr lang="en-IN" dirty="0"/>
              <a:t>2. </a:t>
            </a:r>
            <a:r>
              <a:rPr lang="en-IN" dirty="0" err="1"/>
              <a:t>Netbeans</a:t>
            </a:r>
            <a:endParaRPr lang="en-IN" dirty="0"/>
          </a:p>
          <a:p>
            <a:pPr marL="0" indent="0">
              <a:buNone/>
            </a:pPr>
            <a:r>
              <a:rPr lang="en-IN" dirty="0"/>
              <a:t>3. Java JDK 1.6 or above</a:t>
            </a:r>
          </a:p>
          <a:p>
            <a:pPr marL="0" indent="0">
              <a:buNone/>
            </a:pPr>
            <a:r>
              <a:rPr lang="en-IN" dirty="0"/>
              <a:t>4. Android SDK 2.3.3 or above.</a:t>
            </a:r>
          </a:p>
          <a:p>
            <a:pPr marL="0" indent="0">
              <a:buNone/>
            </a:pPr>
            <a:r>
              <a:rPr lang="en-IN" dirty="0"/>
              <a:t>5. MySQL</a:t>
            </a:r>
          </a:p>
          <a:p>
            <a:pPr marL="0" indent="0">
              <a:buNone/>
            </a:pPr>
            <a:r>
              <a:rPr lang="en-IN" dirty="0"/>
              <a:t>6. Android OS V4.0 and above</a:t>
            </a:r>
          </a:p>
          <a:p>
            <a:endParaRPr lang="en-IN" dirty="0"/>
          </a:p>
        </p:txBody>
      </p:sp>
    </p:spTree>
    <p:extLst>
      <p:ext uri="{BB962C8B-B14F-4D97-AF65-F5344CB8AC3E}">
        <p14:creationId xmlns:p14="http://schemas.microsoft.com/office/powerpoint/2010/main" val="371017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239" y="141924"/>
            <a:ext cx="10353761" cy="1326321"/>
          </a:xfrm>
        </p:spPr>
        <p:txBody>
          <a:bodyPr/>
          <a:lstStyle/>
          <a:p>
            <a:pPr algn="l"/>
            <a:r>
              <a:rPr lang="en-IN" dirty="0" smtClean="0"/>
              <a:t>Applications</a:t>
            </a:r>
            <a:endParaRPr lang="en-IN" dirty="0"/>
          </a:p>
        </p:txBody>
      </p:sp>
      <p:sp>
        <p:nvSpPr>
          <p:cNvPr id="3" name="Content Placeholder 2"/>
          <p:cNvSpPr>
            <a:spLocks noGrp="1"/>
          </p:cNvSpPr>
          <p:nvPr>
            <p:ph idx="1"/>
          </p:nvPr>
        </p:nvSpPr>
        <p:spPr>
          <a:xfrm>
            <a:off x="869766" y="1668275"/>
            <a:ext cx="10353762" cy="3695136"/>
          </a:xfrm>
        </p:spPr>
        <p:txBody>
          <a:bodyPr/>
          <a:lstStyle/>
          <a:p>
            <a:r>
              <a:rPr lang="en-IN" dirty="0" smtClean="0"/>
              <a:t>Net Banking System</a:t>
            </a:r>
          </a:p>
          <a:p>
            <a:r>
              <a:rPr lang="en-IN" dirty="0" smtClean="0"/>
              <a:t>Digital Lockers</a:t>
            </a:r>
          </a:p>
          <a:p>
            <a:r>
              <a:rPr lang="en-IN" dirty="0" smtClean="0"/>
              <a:t>E-commerce transactions</a:t>
            </a:r>
          </a:p>
          <a:p>
            <a:r>
              <a:rPr lang="en-IN" dirty="0" smtClean="0"/>
              <a:t>Military applications</a:t>
            </a:r>
          </a:p>
          <a:p>
            <a:endParaRPr lang="en-IN" dirty="0" smtClean="0"/>
          </a:p>
          <a:p>
            <a:endParaRPr lang="en-IN" dirty="0" smtClean="0"/>
          </a:p>
          <a:p>
            <a:pPr marL="0" indent="0">
              <a:buNone/>
            </a:pPr>
            <a:endParaRPr lang="en-IN" dirty="0"/>
          </a:p>
        </p:txBody>
      </p:sp>
      <p:pic>
        <p:nvPicPr>
          <p:cNvPr id="5" name="Picture 2" descr="Image result for qr code us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6647" y="3515843"/>
            <a:ext cx="6124057" cy="3342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851" y="3515843"/>
            <a:ext cx="5143500" cy="33421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1677519"/>
            <a:ext cx="2286000" cy="18383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5777" y="1668275"/>
            <a:ext cx="421957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113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20462" y="0"/>
            <a:ext cx="2871537" cy="22564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l"/>
            <a:r>
              <a:rPr lang="en-IN" dirty="0" smtClean="0"/>
              <a:t>Future </a:t>
            </a:r>
            <a:r>
              <a:rPr lang="en-IN" dirty="0"/>
              <a:t>S</a:t>
            </a:r>
            <a:r>
              <a:rPr lang="en-IN" dirty="0" smtClean="0"/>
              <a:t>cope</a:t>
            </a:r>
            <a:endParaRPr lang="en-IN" dirty="0"/>
          </a:p>
        </p:txBody>
      </p:sp>
      <p:sp>
        <p:nvSpPr>
          <p:cNvPr id="3" name="Content Placeholder 2"/>
          <p:cNvSpPr>
            <a:spLocks noGrp="1"/>
          </p:cNvSpPr>
          <p:nvPr>
            <p:ph idx="1"/>
          </p:nvPr>
        </p:nvSpPr>
        <p:spPr>
          <a:xfrm>
            <a:off x="913794" y="2545521"/>
            <a:ext cx="10353762" cy="3695136"/>
          </a:xfrm>
        </p:spPr>
        <p:txBody>
          <a:bodyPr>
            <a:normAutofit/>
          </a:bodyPr>
          <a:lstStyle/>
          <a:p>
            <a:r>
              <a:rPr lang="en-US" dirty="0" smtClean="0"/>
              <a:t>Security has become extremely important in the digital society. Authentication methods should be seriously considered by services that store sensitive information</a:t>
            </a:r>
          </a:p>
          <a:p>
            <a:r>
              <a:rPr lang="en-US" dirty="0" smtClean="0"/>
              <a:t>As a mobile phone has become an indispensable accessory and carry-on device in real life, compared with the traditional key or access card, sending the authentication image by using mobile phones through MMS (Multimedia Messaging Service) allows the user to carry fewer objects and no extra specific hardware cost needed. </a:t>
            </a:r>
          </a:p>
          <a:p>
            <a:r>
              <a:rPr lang="en-US" dirty="0" smtClean="0"/>
              <a:t>Using QR Code, successful authentication can be done. The use of QR code image for authentication makes it difficult to be accessed, modified and copied, and it can be applied to many services that require authentication</a:t>
            </a:r>
            <a:endParaRPr lang="en-IN" dirty="0"/>
          </a:p>
        </p:txBody>
      </p:sp>
    </p:spTree>
    <p:extLst>
      <p:ext uri="{BB962C8B-B14F-4D97-AF65-F5344CB8AC3E}">
        <p14:creationId xmlns:p14="http://schemas.microsoft.com/office/powerpoint/2010/main" val="919513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AR JULIAN" panose="02000000000000000000" pitchFamily="2" charset="0"/>
              </a:rPr>
              <a:t>Introduction</a:t>
            </a:r>
            <a:endParaRPr lang="en-IN" dirty="0">
              <a:latin typeface="AR JULIAN" panose="02000000000000000000" pitchFamily="2" charset="0"/>
            </a:endParaRPr>
          </a:p>
        </p:txBody>
      </p:sp>
      <p:sp>
        <p:nvSpPr>
          <p:cNvPr id="3" name="Content Placeholder 2"/>
          <p:cNvSpPr>
            <a:spLocks noGrp="1"/>
          </p:cNvSpPr>
          <p:nvPr>
            <p:ph idx="1"/>
          </p:nvPr>
        </p:nvSpPr>
        <p:spPr/>
        <p:txBody>
          <a:bodyPr>
            <a:normAutofit fontScale="92500"/>
          </a:bodyPr>
          <a:lstStyle/>
          <a:p>
            <a:r>
              <a:rPr lang="en-US" dirty="0"/>
              <a:t>Today Internet is the most widely used medium for accessing </a:t>
            </a:r>
            <a:r>
              <a:rPr lang="en-US" dirty="0" smtClean="0"/>
              <a:t> info. </a:t>
            </a:r>
            <a:r>
              <a:rPr lang="en-US" dirty="0"/>
              <a:t>On the internet, many </a:t>
            </a:r>
            <a:r>
              <a:rPr lang="en-US" dirty="0" smtClean="0"/>
              <a:t>websites provide </a:t>
            </a:r>
            <a:r>
              <a:rPr lang="en-US" dirty="0"/>
              <a:t>the services </a:t>
            </a:r>
            <a:r>
              <a:rPr lang="en-US" dirty="0" smtClean="0"/>
              <a:t>such as </a:t>
            </a:r>
            <a:r>
              <a:rPr lang="en-US" b="1" dirty="0" smtClean="0"/>
              <a:t>cloud, </a:t>
            </a:r>
            <a:r>
              <a:rPr lang="en-US" b="1" dirty="0"/>
              <a:t>banking, insurance, </a:t>
            </a:r>
            <a:r>
              <a:rPr lang="en-US" b="1" dirty="0" smtClean="0"/>
              <a:t>shopping, social networking</a:t>
            </a:r>
            <a:r>
              <a:rPr lang="en-US" dirty="0" smtClean="0"/>
              <a:t> etc. carrying </a:t>
            </a:r>
            <a:r>
              <a:rPr lang="en-US" u="sng" dirty="0" smtClean="0"/>
              <a:t>sensitive information </a:t>
            </a:r>
            <a:r>
              <a:rPr lang="en-US" dirty="0" smtClean="0"/>
              <a:t>and thus require </a:t>
            </a:r>
            <a:r>
              <a:rPr lang="en-US" u="sng" dirty="0" smtClean="0"/>
              <a:t>strong </a:t>
            </a:r>
            <a:r>
              <a:rPr lang="en-US" u="sng" dirty="0"/>
              <a:t>authentication</a:t>
            </a:r>
            <a:r>
              <a:rPr lang="en-US" dirty="0" smtClean="0"/>
              <a:t>.</a:t>
            </a:r>
          </a:p>
          <a:p>
            <a:r>
              <a:rPr lang="en-US" dirty="0" smtClean="0"/>
              <a:t>Multiple authentication methods have been developed such smart card based system, one time password, SMS based OTP system and some using biometric features.</a:t>
            </a:r>
          </a:p>
          <a:p>
            <a:r>
              <a:rPr lang="en-US" dirty="0" smtClean="0"/>
              <a:t>We propose a system for secured authentication using </a:t>
            </a:r>
            <a:r>
              <a:rPr lang="en-US" u="sng" dirty="0" smtClean="0"/>
              <a:t>Quick Response Code</a:t>
            </a:r>
            <a:r>
              <a:rPr lang="en-US" dirty="0" smtClean="0"/>
              <a:t> and ubiquitous Smartphones.</a:t>
            </a:r>
          </a:p>
          <a:p>
            <a:r>
              <a:rPr lang="en-US" dirty="0" smtClean="0"/>
              <a:t>A </a:t>
            </a:r>
            <a:r>
              <a:rPr lang="en-US" u="sng" dirty="0" smtClean="0"/>
              <a:t>Quick Response code</a:t>
            </a:r>
            <a:r>
              <a:rPr lang="en-US" dirty="0" smtClean="0"/>
              <a:t> is a two dimensional matrix code which can store encrypted data.</a:t>
            </a:r>
            <a:endParaRPr lang="en-IN" dirty="0"/>
          </a:p>
        </p:txBody>
      </p:sp>
      <p:pic>
        <p:nvPicPr>
          <p:cNvPr id="5" name="Picture 6" descr="Image resul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439" t="26927" r="33337" b="24716"/>
          <a:stretch/>
        </p:blipFill>
        <p:spPr bwMode="auto">
          <a:xfrm>
            <a:off x="10668000" y="0"/>
            <a:ext cx="1524000" cy="177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73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
            </a:r>
            <a:r>
              <a:rPr lang="en-IN" dirty="0" smtClean="0"/>
              <a:t>ibliography</a:t>
            </a:r>
            <a:endParaRPr lang="en-IN" dirty="0"/>
          </a:p>
        </p:txBody>
      </p:sp>
      <p:sp>
        <p:nvSpPr>
          <p:cNvPr id="3" name="Content Placeholder 2"/>
          <p:cNvSpPr>
            <a:spLocks noGrp="1"/>
          </p:cNvSpPr>
          <p:nvPr>
            <p:ph idx="1"/>
          </p:nvPr>
        </p:nvSpPr>
        <p:spPr/>
        <p:txBody>
          <a:bodyPr>
            <a:normAutofit lnSpcReduction="10000"/>
          </a:bodyPr>
          <a:lstStyle/>
          <a:p>
            <a:r>
              <a:rPr lang="en-US" dirty="0" smtClean="0"/>
              <a:t>A.S</a:t>
            </a:r>
            <a:r>
              <a:rPr lang="en-US" dirty="0"/>
              <a:t>. Narayanan. “QR Codes and security solutions,” International Journal of Computer Science and Telecommunications Volume 3, Issue 7, July 2012</a:t>
            </a:r>
            <a:endParaRPr lang="en-IN" dirty="0"/>
          </a:p>
          <a:p>
            <a:r>
              <a:rPr lang="en-US" dirty="0" smtClean="0"/>
              <a:t>Soon,</a:t>
            </a:r>
            <a:r>
              <a:rPr lang="en-US" dirty="0" err="1" smtClean="0"/>
              <a:t>TanJin</a:t>
            </a:r>
            <a:r>
              <a:rPr lang="en-US" dirty="0"/>
              <a:t>.,“QR Code.” ,Synthesis Journal: 59-78</a:t>
            </a:r>
            <a:endParaRPr lang="en-IN" dirty="0"/>
          </a:p>
          <a:p>
            <a:pPr hangingPunct="0"/>
            <a:r>
              <a:rPr lang="en-US" dirty="0" err="1" smtClean="0"/>
              <a:t>AvielD.Rubin</a:t>
            </a:r>
            <a:r>
              <a:rPr lang="en-US" dirty="0"/>
              <a:t>. “Independent One-Time Passwords”, June 1995. Website-</a:t>
            </a:r>
            <a:r>
              <a:rPr lang="en-US" u="sng" dirty="0">
                <a:hlinkClick r:id="rId2"/>
              </a:rPr>
              <a:t> </a:t>
            </a:r>
            <a:r>
              <a:rPr lang="en-US" u="sng" dirty="0">
                <a:solidFill>
                  <a:srgbClr val="FF0000"/>
                </a:solidFill>
                <a:hlinkClick r:id="rId2"/>
              </a:rPr>
              <a:t>http://</a:t>
            </a:r>
            <a:r>
              <a:rPr lang="en-US" u="sng" dirty="0" smtClean="0">
                <a:solidFill>
                  <a:srgbClr val="FF0000"/>
                </a:solidFill>
                <a:hlinkClick r:id="rId2"/>
              </a:rPr>
              <a:t>avirubin.com/onetime.pdf</a:t>
            </a:r>
            <a:endParaRPr lang="en-IN" dirty="0">
              <a:solidFill>
                <a:srgbClr val="FF0000"/>
              </a:solidFill>
            </a:endParaRPr>
          </a:p>
          <a:p>
            <a:pPr hangingPunct="0"/>
            <a:r>
              <a:rPr lang="en-US" dirty="0" smtClean="0"/>
              <a:t>Azhar,</a:t>
            </a:r>
            <a:r>
              <a:rPr lang="en-US" dirty="0" err="1" smtClean="0"/>
              <a:t>Rizwan</a:t>
            </a:r>
            <a:r>
              <a:rPr lang="en-US" dirty="0"/>
              <a:t>.“Camera Based Authentication Methods”. Website </a:t>
            </a:r>
            <a:r>
              <a:rPr lang="en-US" u="sng" dirty="0">
                <a:solidFill>
                  <a:srgbClr val="92D050"/>
                </a:solidFill>
              </a:rPr>
              <a:t>www. ida.liu.se/ TDDD17/old projects/2010/projects/ 011.pdf</a:t>
            </a:r>
            <a:endParaRPr lang="en-IN" u="sng" dirty="0">
              <a:solidFill>
                <a:srgbClr val="92D050"/>
              </a:solidFill>
            </a:endParaRPr>
          </a:p>
          <a:p>
            <a:r>
              <a:rPr lang="en-US" dirty="0" smtClean="0"/>
              <a:t>Open </a:t>
            </a:r>
            <a:r>
              <a:rPr lang="en-US" dirty="0"/>
              <a:t>ID Foundation, “Get an Open ID”. [Online]. Available</a:t>
            </a:r>
            <a:r>
              <a:rPr lang="en-US" dirty="0" smtClean="0"/>
              <a:t>: </a:t>
            </a:r>
            <a:r>
              <a:rPr lang="en-US" u="sng" dirty="0" smtClean="0">
                <a:solidFill>
                  <a:srgbClr val="92D050"/>
                </a:solidFill>
              </a:rPr>
              <a:t>http</a:t>
            </a:r>
            <a:r>
              <a:rPr lang="en-US" u="sng" dirty="0">
                <a:solidFill>
                  <a:srgbClr val="92D050"/>
                </a:solidFill>
              </a:rPr>
              <a:t>://openid.net/get-an-openid</a:t>
            </a:r>
            <a:endParaRPr lang="en-IN" u="sng" dirty="0">
              <a:solidFill>
                <a:srgbClr val="92D050"/>
              </a:solidFill>
            </a:endParaRPr>
          </a:p>
          <a:p>
            <a:endParaRPr lang="en-IN" dirty="0"/>
          </a:p>
        </p:txBody>
      </p:sp>
    </p:spTree>
    <p:extLst>
      <p:ext uri="{BB962C8B-B14F-4D97-AF65-F5344CB8AC3E}">
        <p14:creationId xmlns:p14="http://schemas.microsoft.com/office/powerpoint/2010/main" val="350428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72" y="2736485"/>
            <a:ext cx="10972800" cy="1143000"/>
          </a:xfrm>
        </p:spPr>
        <p:txBody>
          <a:bodyPr>
            <a:normAutofit/>
          </a:bodyPr>
          <a:lstStyle/>
          <a:p>
            <a:r>
              <a:rPr lang="en-IN" dirty="0" smtClean="0"/>
              <a:t/>
            </a:r>
            <a:br>
              <a:rPr lang="en-IN" dirty="0" smtClean="0"/>
            </a:br>
            <a:endParaRPr lang="en-IN" dirty="0"/>
          </a:p>
        </p:txBody>
      </p:sp>
      <p:pic>
        <p:nvPicPr>
          <p:cNvPr id="2052"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735" y="726710"/>
            <a:ext cx="6016874"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052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a:xfrm>
            <a:off x="674897" y="2242073"/>
            <a:ext cx="10353762" cy="3695136"/>
          </a:xfrm>
        </p:spPr>
        <p:txBody>
          <a:bodyPr>
            <a:normAutofit fontScale="85000" lnSpcReduction="10000"/>
          </a:bodyPr>
          <a:lstStyle/>
          <a:p>
            <a:r>
              <a:rPr lang="en-IN" dirty="0"/>
              <a:t>1. The main objective and motivation of the proposed system is to eliminate the use of alpha numeric passwords in online banking transaction by making use of random QR code generation. </a:t>
            </a:r>
            <a:endParaRPr lang="en-IN" dirty="0" smtClean="0"/>
          </a:p>
          <a:p>
            <a:r>
              <a:rPr lang="en-IN" dirty="0" smtClean="0"/>
              <a:t>2</a:t>
            </a:r>
            <a:r>
              <a:rPr lang="en-IN" dirty="0"/>
              <a:t>. The ﬁnal scenario would be that a person or a ﬁrm would be able to do the transaction which would be secure from diﬀerent </a:t>
            </a:r>
            <a:r>
              <a:rPr lang="en-IN" dirty="0" smtClean="0"/>
              <a:t>cyber-attacks like </a:t>
            </a:r>
            <a:r>
              <a:rPr lang="en-IN" dirty="0" err="1"/>
              <a:t>phishing.The</a:t>
            </a:r>
            <a:r>
              <a:rPr lang="en-IN" dirty="0"/>
              <a:t> user would be able to do the transaction using untrusted system. </a:t>
            </a:r>
            <a:endParaRPr lang="en-IN" dirty="0" smtClean="0"/>
          </a:p>
          <a:p>
            <a:r>
              <a:rPr lang="en-IN" dirty="0" smtClean="0"/>
              <a:t>3</a:t>
            </a:r>
            <a:r>
              <a:rPr lang="en-IN" dirty="0"/>
              <a:t>. We aim to have three modules that will be the main functioning units of the application. First would be the QR code generation and scanning module then AES encryption module and a ﬁnal communication module. There will be two phase of a System Registration phase and login phase. </a:t>
            </a:r>
            <a:endParaRPr lang="en-IN" dirty="0" smtClean="0"/>
          </a:p>
          <a:p>
            <a:r>
              <a:rPr lang="en-IN" dirty="0" smtClean="0"/>
              <a:t>4</a:t>
            </a:r>
            <a:r>
              <a:rPr lang="en-IN" dirty="0"/>
              <a:t>. At the end, user would be able to use the android application and a website to do an online banking transaction which will be safe from cyber-attacks. Mainly this will be helpful for a huge and complete secure transaction.</a:t>
            </a:r>
          </a:p>
          <a:p>
            <a:endParaRPr lang="en-IN" dirty="0"/>
          </a:p>
        </p:txBody>
      </p:sp>
    </p:spTree>
    <p:extLst>
      <p:ext uri="{BB962C8B-B14F-4D97-AF65-F5344CB8AC3E}">
        <p14:creationId xmlns:p14="http://schemas.microsoft.com/office/powerpoint/2010/main" val="133298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System	</a:t>
            </a:r>
            <a:endParaRPr lang="en-IN" dirty="0"/>
          </a:p>
        </p:txBody>
      </p:sp>
      <p:pic>
        <p:nvPicPr>
          <p:cNvPr id="6" name="Picture 8" descr="Image resul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4482" y="2196014"/>
            <a:ext cx="2614863" cy="3867901"/>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4138862" y="2983831"/>
            <a:ext cx="3031958" cy="1279356"/>
          </a:xfrm>
          <a:prstGeom prst="roundRect">
            <a:avLst/>
          </a:prstGeom>
          <a:blipFill>
            <a:blip r:embed="rId3" cstate="print"/>
            <a:tile tx="0" ty="0" sx="100000" sy="100000" flip="none" algn="tl"/>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User enters credentials</a:t>
            </a:r>
            <a:endParaRPr lang="en-IN" sz="2400" dirty="0"/>
          </a:p>
        </p:txBody>
      </p:sp>
      <p:sp>
        <p:nvSpPr>
          <p:cNvPr id="5" name="Rounded Rectangle 4"/>
          <p:cNvSpPr/>
          <p:nvPr/>
        </p:nvSpPr>
        <p:spPr>
          <a:xfrm>
            <a:off x="8750969" y="2983831"/>
            <a:ext cx="2847474" cy="1251285"/>
          </a:xfrm>
          <a:prstGeom prst="roundRect">
            <a:avLst/>
          </a:prstGeom>
          <a:blipFill>
            <a:blip r:embed="rId3" cstate="print"/>
            <a:tile tx="0" ty="0" sx="100000" sy="100000" flip="none" algn="tl"/>
          </a:blip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ACCESS GRANTED!!</a:t>
            </a:r>
            <a:endParaRPr lang="en-IN" dirty="0"/>
          </a:p>
        </p:txBody>
      </p:sp>
      <p:sp>
        <p:nvSpPr>
          <p:cNvPr id="7" name="Right Arrow 6"/>
          <p:cNvSpPr/>
          <p:nvPr/>
        </p:nvSpPr>
        <p:spPr>
          <a:xfrm>
            <a:off x="3072063" y="3609474"/>
            <a:ext cx="553453" cy="25667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7684168" y="3493167"/>
            <a:ext cx="553453" cy="25667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8344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89" t="13226" r="13789" b="8294"/>
          <a:stretch/>
        </p:blipFill>
        <p:spPr>
          <a:xfrm>
            <a:off x="1657186" y="1339516"/>
            <a:ext cx="7640052" cy="4892841"/>
          </a:xfrm>
          <a:prstGeom prst="rect">
            <a:avLst/>
          </a:prstGeom>
          <a:noFill/>
          <a:ln>
            <a:noFill/>
          </a:ln>
        </p:spPr>
      </p:pic>
      <p:sp>
        <p:nvSpPr>
          <p:cNvPr id="2" name="Title 1"/>
          <p:cNvSpPr>
            <a:spLocks noGrp="1"/>
          </p:cNvSpPr>
          <p:nvPr>
            <p:ph type="title"/>
          </p:nvPr>
        </p:nvSpPr>
        <p:spPr>
          <a:xfrm>
            <a:off x="1876926" y="208547"/>
            <a:ext cx="7200572" cy="762000"/>
          </a:xfrm>
        </p:spPr>
        <p:txBody>
          <a:bodyPr>
            <a:normAutofit/>
          </a:bodyPr>
          <a:lstStyle/>
          <a:p>
            <a:r>
              <a:rPr lang="en-IN" dirty="0" smtClean="0"/>
              <a:t>Implemented system</a:t>
            </a:r>
            <a:endParaRPr lang="en-IN" dirty="0"/>
          </a:p>
        </p:txBody>
      </p:sp>
    </p:spTree>
    <p:extLst>
      <p:ext uri="{BB962C8B-B14F-4D97-AF65-F5344CB8AC3E}">
        <p14:creationId xmlns:p14="http://schemas.microsoft.com/office/powerpoint/2010/main" val="2364354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481" y="273043"/>
            <a:ext cx="14154808" cy="1143000"/>
          </a:xfrm>
        </p:spPr>
        <p:txBody>
          <a:bodyPr>
            <a:normAutofit/>
          </a:bodyPr>
          <a:lstStyle/>
          <a:p>
            <a:r>
              <a:rPr lang="en-GB" sz="2400" dirty="0" smtClean="0"/>
              <a:t>Overview of the </a:t>
            </a:r>
            <a:r>
              <a:rPr lang="en-GB" sz="2400" dirty="0" smtClean="0"/>
              <a:t>implemented system</a:t>
            </a:r>
            <a:br>
              <a:rPr lang="en-GB" sz="2400" dirty="0" smtClean="0"/>
            </a:br>
            <a:endParaRPr lang="en-GB" sz="2400" dirty="0"/>
          </a:p>
        </p:txBody>
      </p:sp>
      <p:sp>
        <p:nvSpPr>
          <p:cNvPr id="3" name="Content Placeholder 2"/>
          <p:cNvSpPr>
            <a:spLocks noGrp="1"/>
          </p:cNvSpPr>
          <p:nvPr>
            <p:ph idx="1"/>
          </p:nvPr>
        </p:nvSpPr>
        <p:spPr/>
        <p:txBody>
          <a:bodyPr>
            <a:normAutofit fontScale="70000" lnSpcReduction="20000"/>
          </a:bodyPr>
          <a:lstStyle/>
          <a:p>
            <a:pPr marL="457200" indent="-457200">
              <a:buAutoNum type="arabicPeriod"/>
            </a:pPr>
            <a:r>
              <a:rPr lang="en-IN" dirty="0" smtClean="0"/>
              <a:t>The </a:t>
            </a:r>
            <a:r>
              <a:rPr lang="en-IN" dirty="0"/>
              <a:t>user ﬁrst registers itself to the bank server with credentials name, phone number, username, IMEI number and the password. In this way the user gets registered in the bank database</a:t>
            </a:r>
            <a:r>
              <a:rPr lang="en-IN" dirty="0" smtClean="0"/>
              <a:t>.</a:t>
            </a:r>
          </a:p>
          <a:p>
            <a:pPr marL="457200" indent="-457200">
              <a:buAutoNum type="arabicPeriod"/>
            </a:pPr>
            <a:r>
              <a:rPr lang="en-IN" dirty="0" smtClean="0"/>
              <a:t>  </a:t>
            </a:r>
            <a:r>
              <a:rPr lang="en-IN" dirty="0"/>
              <a:t>In the login phase, the user logins to the </a:t>
            </a:r>
            <a:r>
              <a:rPr lang="en-IN" dirty="0" smtClean="0"/>
              <a:t>website</a:t>
            </a:r>
          </a:p>
          <a:p>
            <a:pPr marL="457200" indent="-457200">
              <a:buAutoNum type="arabicPeriod"/>
            </a:pPr>
            <a:r>
              <a:rPr lang="en-IN" dirty="0" smtClean="0"/>
              <a:t>  </a:t>
            </a:r>
            <a:r>
              <a:rPr lang="en-IN" dirty="0"/>
              <a:t>After the user logs in, a QR code is generated on the website</a:t>
            </a:r>
            <a:r>
              <a:rPr lang="en-IN" dirty="0" smtClean="0"/>
              <a:t>.</a:t>
            </a:r>
          </a:p>
          <a:p>
            <a:pPr marL="457200" indent="-457200">
              <a:buAutoNum type="arabicPeriod"/>
            </a:pPr>
            <a:r>
              <a:rPr lang="en-IN" dirty="0" smtClean="0"/>
              <a:t> The </a:t>
            </a:r>
            <a:r>
              <a:rPr lang="en-IN" dirty="0"/>
              <a:t>android application is used for the scanning of QR code. After scanning we get the username, random number and IMEI number. </a:t>
            </a:r>
          </a:p>
          <a:p>
            <a:pPr marL="457200" indent="-457200">
              <a:buAutoNum type="arabicPeriod"/>
            </a:pPr>
            <a:r>
              <a:rPr lang="en-IN" dirty="0" smtClean="0"/>
              <a:t>The </a:t>
            </a:r>
            <a:r>
              <a:rPr lang="en-IN" dirty="0"/>
              <a:t>password is entered on the android application and all the details are encrypted and the QR code is generated again on the application</a:t>
            </a:r>
            <a:r>
              <a:rPr lang="en-IN" dirty="0" smtClean="0"/>
              <a:t>.</a:t>
            </a:r>
          </a:p>
          <a:p>
            <a:pPr marL="457200" indent="-457200">
              <a:buAutoNum type="arabicPeriod"/>
            </a:pPr>
            <a:r>
              <a:rPr lang="en-IN" dirty="0" smtClean="0"/>
              <a:t> </a:t>
            </a:r>
            <a:r>
              <a:rPr lang="en-IN" dirty="0"/>
              <a:t>The newly generated application is then sent to the bank server for transaction purpose</a:t>
            </a:r>
            <a:r>
              <a:rPr lang="en-IN" dirty="0" smtClean="0"/>
              <a:t>.</a:t>
            </a:r>
          </a:p>
          <a:p>
            <a:pPr marL="457200" indent="-457200">
              <a:buAutoNum type="arabicPeriod"/>
            </a:pPr>
            <a:r>
              <a:rPr lang="en-IN" dirty="0" smtClean="0"/>
              <a:t> The </a:t>
            </a:r>
            <a:r>
              <a:rPr lang="en-IN" dirty="0"/>
              <a:t>bank server then veriﬁes the received QR code with the bank server and then grants the user access to the system</a:t>
            </a:r>
            <a:r>
              <a:rPr lang="en-IN" dirty="0" smtClean="0"/>
              <a:t>.</a:t>
            </a:r>
          </a:p>
          <a:p>
            <a:pPr marL="457200" indent="-457200">
              <a:buAutoNum type="arabicPeriod"/>
            </a:pPr>
            <a:r>
              <a:rPr lang="en-IN" dirty="0" smtClean="0"/>
              <a:t>Advanced </a:t>
            </a:r>
            <a:r>
              <a:rPr lang="en-IN" dirty="0"/>
              <a:t>Encryption Standard (AES) algorithm is used for the encryption purpose</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t>
            </a:r>
            <a:r>
              <a:rPr lang="en-IN" dirty="0" smtClean="0"/>
              <a:t>Architecture</a:t>
            </a:r>
            <a:endParaRPr lang="en-IN" dirty="0"/>
          </a:p>
        </p:txBody>
      </p:sp>
      <p:pic>
        <p:nvPicPr>
          <p:cNvPr id="4" name="Content Placeholder 3"/>
          <p:cNvPicPr>
            <a:picLocks noGrp="1" noChangeAspect="1"/>
          </p:cNvPicPr>
          <p:nvPr>
            <p:ph idx="1"/>
          </p:nvPr>
        </p:nvPicPr>
        <p:blipFill>
          <a:blip r:embed="rId2" cstate="print"/>
          <a:stretch>
            <a:fillRect/>
          </a:stretch>
        </p:blipFill>
        <p:spPr>
          <a:xfrm>
            <a:off x="273300" y="1935921"/>
            <a:ext cx="11462084" cy="4537911"/>
          </a:xfrm>
          <a:prstGeom prst="rect">
            <a:avLst/>
          </a:prstGeom>
        </p:spPr>
      </p:pic>
    </p:spTree>
    <p:extLst>
      <p:ext uri="{BB962C8B-B14F-4D97-AF65-F5344CB8AC3E}">
        <p14:creationId xmlns:p14="http://schemas.microsoft.com/office/powerpoint/2010/main" val="535787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4295" y="42675"/>
            <a:ext cx="3697705" cy="2534063"/>
          </a:xfrm>
          <a:prstGeom prst="rect">
            <a:avLst/>
          </a:prstGeom>
          <a:noFill/>
          <a:effectLst>
            <a:outerShdw blurRad="50800" dist="50800" dir="5400000" algn="ctr" rotWithShape="0">
              <a:srgbClr val="000000">
                <a:alpha val="17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9904" y="1091825"/>
            <a:ext cx="4605251" cy="435761"/>
          </a:xfrm>
        </p:spPr>
        <p:txBody>
          <a:bodyPr>
            <a:normAutofit fontScale="90000"/>
          </a:bodyPr>
          <a:lstStyle/>
          <a:p>
            <a:pPr algn="l"/>
            <a:r>
              <a:rPr lang="en-GB" dirty="0" smtClean="0"/>
              <a:t>Modules :-</a:t>
            </a:r>
            <a:endParaRPr lang="en-GB" dirty="0"/>
          </a:p>
        </p:txBody>
      </p:sp>
      <p:sp>
        <p:nvSpPr>
          <p:cNvPr id="3" name="Content Placeholder 2"/>
          <p:cNvSpPr>
            <a:spLocks noGrp="1"/>
          </p:cNvSpPr>
          <p:nvPr>
            <p:ph idx="1"/>
          </p:nvPr>
        </p:nvSpPr>
        <p:spPr>
          <a:xfrm>
            <a:off x="769904" y="2047938"/>
            <a:ext cx="10353762" cy="3695136"/>
          </a:xfrm>
        </p:spPr>
        <p:txBody>
          <a:bodyPr>
            <a:normAutofit lnSpcReduction="10000"/>
          </a:bodyPr>
          <a:lstStyle/>
          <a:p>
            <a:pPr lvl="0" hangingPunct="0">
              <a:buNone/>
            </a:pPr>
            <a:r>
              <a:rPr lang="en-US" b="1" dirty="0" smtClean="0">
                <a:solidFill>
                  <a:schemeClr val="tx2"/>
                </a:solidFill>
              </a:rPr>
              <a:t>Project </a:t>
            </a:r>
            <a:r>
              <a:rPr lang="en-US" b="1" dirty="0">
                <a:solidFill>
                  <a:schemeClr val="tx2"/>
                </a:solidFill>
              </a:rPr>
              <a:t>would be consisting of three modules, </a:t>
            </a:r>
            <a:endParaRPr lang="en-US" b="1" dirty="0" smtClean="0">
              <a:solidFill>
                <a:schemeClr val="tx2"/>
              </a:solidFill>
            </a:endParaRPr>
          </a:p>
          <a:p>
            <a:pPr lvl="0" hangingPunct="0">
              <a:buNone/>
            </a:pPr>
            <a:r>
              <a:rPr lang="en-US" b="1" dirty="0" smtClean="0">
                <a:solidFill>
                  <a:schemeClr val="tx2"/>
                </a:solidFill>
              </a:rPr>
              <a:t>	 	-QR </a:t>
            </a:r>
            <a:r>
              <a:rPr lang="en-US" b="1" dirty="0">
                <a:solidFill>
                  <a:schemeClr val="tx2"/>
                </a:solidFill>
              </a:rPr>
              <a:t>code generation and scanning</a:t>
            </a:r>
            <a:r>
              <a:rPr lang="en-US" b="1" dirty="0" smtClean="0">
                <a:solidFill>
                  <a:schemeClr val="tx2"/>
                </a:solidFill>
              </a:rPr>
              <a:t>,</a:t>
            </a:r>
          </a:p>
          <a:p>
            <a:pPr lvl="0" hangingPunct="0">
              <a:buNone/>
            </a:pPr>
            <a:r>
              <a:rPr lang="en-US" b="1" dirty="0" smtClean="0">
                <a:solidFill>
                  <a:schemeClr val="tx2"/>
                </a:solidFill>
              </a:rPr>
              <a:t>	 	-AES </a:t>
            </a:r>
            <a:r>
              <a:rPr lang="en-US" b="1" dirty="0">
                <a:solidFill>
                  <a:schemeClr val="tx2"/>
                </a:solidFill>
              </a:rPr>
              <a:t>encryption module </a:t>
            </a:r>
            <a:r>
              <a:rPr lang="en-US" b="1" dirty="0" smtClean="0">
                <a:solidFill>
                  <a:schemeClr val="tx2"/>
                </a:solidFill>
              </a:rPr>
              <a:t>and</a:t>
            </a:r>
          </a:p>
          <a:p>
            <a:pPr lvl="0" hangingPunct="0">
              <a:buNone/>
            </a:pPr>
            <a:r>
              <a:rPr lang="en-US" b="1" dirty="0" smtClean="0">
                <a:solidFill>
                  <a:schemeClr val="tx2"/>
                </a:solidFill>
              </a:rPr>
              <a:t> 	 	-Communication module</a:t>
            </a:r>
          </a:p>
          <a:p>
            <a:pPr lvl="0" hangingPunct="0">
              <a:buNone/>
            </a:pPr>
            <a:r>
              <a:rPr lang="en-US" b="1" dirty="0" smtClean="0">
                <a:solidFill>
                  <a:schemeClr val="tx2"/>
                </a:solidFill>
              </a:rPr>
              <a:t> </a:t>
            </a:r>
          </a:p>
          <a:p>
            <a:pPr lvl="0" hangingPunct="0"/>
            <a:r>
              <a:rPr lang="en-US" b="1" dirty="0" smtClean="0">
                <a:solidFill>
                  <a:schemeClr val="tx2"/>
                </a:solidFill>
              </a:rPr>
              <a:t>Two </a:t>
            </a:r>
            <a:r>
              <a:rPr lang="en-US" b="1" dirty="0">
                <a:solidFill>
                  <a:schemeClr val="tx2"/>
                </a:solidFill>
              </a:rPr>
              <a:t>phases of </a:t>
            </a:r>
            <a:r>
              <a:rPr lang="en-US" b="1" dirty="0" smtClean="0">
                <a:solidFill>
                  <a:schemeClr val="tx2"/>
                </a:solidFill>
              </a:rPr>
              <a:t>System :-</a:t>
            </a:r>
          </a:p>
          <a:p>
            <a:pPr lvl="0" hangingPunct="0">
              <a:buNone/>
            </a:pPr>
            <a:r>
              <a:rPr lang="en-US" b="1" dirty="0" smtClean="0">
                <a:solidFill>
                  <a:schemeClr val="tx2"/>
                </a:solidFill>
              </a:rPr>
              <a:t>   		 -Registration </a:t>
            </a:r>
            <a:r>
              <a:rPr lang="en-US" b="1" dirty="0">
                <a:solidFill>
                  <a:schemeClr val="tx2"/>
                </a:solidFill>
              </a:rPr>
              <a:t>phase </a:t>
            </a:r>
          </a:p>
          <a:p>
            <a:pPr lvl="0" hangingPunct="0">
              <a:buNone/>
            </a:pPr>
            <a:r>
              <a:rPr lang="en-US" b="1" dirty="0" smtClean="0">
                <a:solidFill>
                  <a:schemeClr val="tx2"/>
                </a:solidFill>
              </a:rPr>
              <a:t>   		 -login phase</a:t>
            </a:r>
          </a:p>
          <a:p>
            <a:pPr>
              <a:buNone/>
            </a:pPr>
            <a:endParaRPr lang="en-GB" b="1"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ankaj\Desktop\usecase.png"/>
          <p:cNvPicPr/>
          <p:nvPr/>
        </p:nvPicPr>
        <p:blipFill>
          <a:blip r:embed="rId2">
            <a:extLst>
              <a:ext uri="{28A0092B-C50C-407E-A947-70E740481C1C}">
                <a14:useLocalDpi xmlns:a14="http://schemas.microsoft.com/office/drawing/2010/main" val="0"/>
              </a:ext>
            </a:extLst>
          </a:blip>
          <a:srcRect/>
          <a:stretch>
            <a:fillRect/>
          </a:stretch>
        </p:blipFill>
        <p:spPr bwMode="auto">
          <a:xfrm>
            <a:off x="560173" y="949351"/>
            <a:ext cx="10816281" cy="5619202"/>
          </a:xfrm>
          <a:prstGeom prst="rect">
            <a:avLst/>
          </a:prstGeom>
          <a:noFill/>
          <a:ln>
            <a:noFill/>
          </a:ln>
        </p:spPr>
      </p:pic>
      <p:sp>
        <p:nvSpPr>
          <p:cNvPr id="3" name="TextBox 2"/>
          <p:cNvSpPr txBox="1"/>
          <p:nvPr/>
        </p:nvSpPr>
        <p:spPr>
          <a:xfrm>
            <a:off x="1965158" y="304800"/>
            <a:ext cx="5975684" cy="369332"/>
          </a:xfrm>
          <a:prstGeom prst="rect">
            <a:avLst/>
          </a:prstGeom>
          <a:noFill/>
        </p:spPr>
        <p:txBody>
          <a:bodyPr wrap="square" rtlCol="0">
            <a:spAutoFit/>
          </a:bodyPr>
          <a:lstStyle/>
          <a:p>
            <a:r>
              <a:rPr lang="en-IN" dirty="0" smtClean="0"/>
              <a:t>Use Case diagram</a:t>
            </a:r>
            <a:endParaRPr lang="en-IN" dirty="0"/>
          </a:p>
        </p:txBody>
      </p:sp>
    </p:spTree>
    <p:extLst>
      <p:ext uri="{BB962C8B-B14F-4D97-AF65-F5344CB8AC3E}">
        <p14:creationId xmlns:p14="http://schemas.microsoft.com/office/powerpoint/2010/main" val="3039170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656</TotalTime>
  <Words>935</Words>
  <Application>Microsoft Office PowerPoint</Application>
  <PresentationFormat>Widescreen</PresentationFormat>
  <Paragraphs>110</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 JULIAN</vt:lpstr>
      <vt:lpstr>Arial</vt:lpstr>
      <vt:lpstr>Bookman Old Style</vt:lpstr>
      <vt:lpstr>Calibri</vt:lpstr>
      <vt:lpstr>Cambria</vt:lpstr>
      <vt:lpstr>Courier New</vt:lpstr>
      <vt:lpstr>Rockwell</vt:lpstr>
      <vt:lpstr>Times New Roman</vt:lpstr>
      <vt:lpstr>Damask</vt:lpstr>
      <vt:lpstr>Enhanced security approach for     Online User Authentication</vt:lpstr>
      <vt:lpstr>Introduction</vt:lpstr>
      <vt:lpstr>Objectives:</vt:lpstr>
      <vt:lpstr>Traditional System </vt:lpstr>
      <vt:lpstr>Implemented system</vt:lpstr>
      <vt:lpstr>Overview of the implemented system </vt:lpstr>
      <vt:lpstr>System Architecture</vt:lpstr>
      <vt:lpstr>Modules :-</vt:lpstr>
      <vt:lpstr>PowerPoint Presentation</vt:lpstr>
      <vt:lpstr>Data Flow</vt:lpstr>
      <vt:lpstr>Activity diagram</vt:lpstr>
      <vt:lpstr>Class Diagram</vt:lpstr>
      <vt:lpstr>Login &amp; Registration phase</vt:lpstr>
      <vt:lpstr> QR code</vt:lpstr>
      <vt:lpstr>structure</vt:lpstr>
      <vt:lpstr> The AES algorithm : </vt:lpstr>
      <vt:lpstr>Hardware &amp; Software Resources Required </vt:lpstr>
      <vt:lpstr>Applications</vt:lpstr>
      <vt:lpstr>Future Scope</vt:lpstr>
      <vt:lpstr>Bibliography</vt:lpstr>
      <vt:lpstr>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security approach for     Online User Authentication</dc:title>
  <dc:creator>taru tak</dc:creator>
  <cp:lastModifiedBy>taru tak</cp:lastModifiedBy>
  <cp:revision>54</cp:revision>
  <dcterms:created xsi:type="dcterms:W3CDTF">2016-12-06T12:39:33Z</dcterms:created>
  <dcterms:modified xsi:type="dcterms:W3CDTF">2017-06-08T13:33:14Z</dcterms:modified>
</cp:coreProperties>
</file>