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9"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D442A3-FD25-486C-98C5-CB46A5BD0991}">
  <a:tblStyle styleId="{2CD442A3-FD25-486C-98C5-CB46A5BD09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83"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139876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972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710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8386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9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38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976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2813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8409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7265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374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487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42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9401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Shape 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Shape 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Shape 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Shape 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Shape 3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Shape 41"/>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Shape 4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Shape 4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Shape 46"/>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Shape 4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Shape 6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Shape 6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ataaspirant.com/2017/05/15/implement-multinomial-logistic-regression-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ebastianraschka.com/faq/docs/evaluate-a-model.html" TargetMode="External"/><Relationship Id="rId5" Type="http://schemas.openxmlformats.org/officeDocument/2006/relationships/hyperlink" Target="http://scikit-learn.org/stable/modules/generated/sklearn.naive_bayes.MultinomialNB.html" TargetMode="External"/><Relationship Id="rId4" Type="http://schemas.openxmlformats.org/officeDocument/2006/relationships/hyperlink" Target="http://scikit-learn.org/stable/modules/generated/sklearn.linear_model.LogisticRegress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Activity+Recognition+system+based+on+Multisensor+data+fusion+(AR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Human Activity Recognition </a:t>
            </a:r>
            <a:endParaRPr/>
          </a:p>
        </p:txBody>
      </p:sp>
      <p:sp>
        <p:nvSpPr>
          <p:cNvPr id="73" name="Shape 73"/>
          <p:cNvSpPr txBox="1">
            <a:spLocks noGrp="1"/>
          </p:cNvSpPr>
          <p:nvPr>
            <p:ph type="subTitle" idx="1"/>
          </p:nvPr>
        </p:nvSpPr>
        <p:spPr>
          <a:xfrm>
            <a:off x="671250" y="3251076"/>
            <a:ext cx="7801500" cy="792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850">
                <a:solidFill>
                  <a:srgbClr val="000000"/>
                </a:solidFill>
                <a:latin typeface="Arial"/>
                <a:ea typeface="Arial"/>
                <a:cs typeface="Arial"/>
                <a:sym typeface="Arial"/>
              </a:rPr>
              <a:t>MIS 637 Knowledge Discovery &amp; Data Mining; 2018 Spring</a:t>
            </a:r>
            <a:endParaRPr sz="1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850">
                <a:solidFill>
                  <a:srgbClr val="000000"/>
                </a:solidFill>
                <a:latin typeface="Arial"/>
                <a:ea typeface="Arial"/>
                <a:cs typeface="Arial"/>
                <a:sym typeface="Arial"/>
              </a:rPr>
              <a:t>Prof. M. Daneshmand</a:t>
            </a:r>
            <a:endParaRPr sz="1850">
              <a:solidFill>
                <a:srgbClr val="000000"/>
              </a:solidFill>
              <a:latin typeface="Arial"/>
              <a:ea typeface="Arial"/>
              <a:cs typeface="Arial"/>
              <a:sym typeface="Arial"/>
            </a:endParaRPr>
          </a:p>
          <a:p>
            <a:pPr marL="0" lvl="0" indent="0">
              <a:spcBef>
                <a:spcPts val="0"/>
              </a:spcBef>
              <a:spcAft>
                <a:spcPts val="0"/>
              </a:spcAft>
              <a:buNone/>
            </a:pPr>
            <a:endParaRPr/>
          </a:p>
        </p:txBody>
      </p:sp>
      <p:sp>
        <p:nvSpPr>
          <p:cNvPr id="74" name="Shape 74"/>
          <p:cNvSpPr txBox="1"/>
          <p:nvPr/>
        </p:nvSpPr>
        <p:spPr>
          <a:xfrm>
            <a:off x="6696725" y="4036850"/>
            <a:ext cx="2006400" cy="546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Taru Tak</a:t>
            </a:r>
            <a:endParaRPr/>
          </a:p>
          <a:p>
            <a:pPr marL="0" lvl="0" indent="0">
              <a:spcBef>
                <a:spcPts val="0"/>
              </a:spcBef>
              <a:spcAft>
                <a:spcPts val="0"/>
              </a:spcAft>
              <a:buNone/>
            </a:pPr>
            <a:r>
              <a:rPr lang="en"/>
              <a:t>ttak@stevens.edu</a:t>
            </a:r>
            <a:endParaRPr/>
          </a:p>
        </p:txBody>
      </p:sp>
      <p:pic>
        <p:nvPicPr>
          <p:cNvPr id="75" name="Shape 75"/>
          <p:cNvPicPr preferRelativeResize="0"/>
          <p:nvPr/>
        </p:nvPicPr>
        <p:blipFill rotWithShape="1">
          <a:blip r:embed="rId3">
            <a:alphaModFix/>
          </a:blip>
          <a:srcRect r="3437" b="27625"/>
          <a:stretch/>
        </p:blipFill>
        <p:spPr>
          <a:xfrm>
            <a:off x="0" y="630213"/>
            <a:ext cx="1867175" cy="1710125"/>
          </a:xfrm>
          <a:prstGeom prst="rect">
            <a:avLst/>
          </a:prstGeom>
          <a:noFill/>
          <a:ln>
            <a:noFill/>
          </a:ln>
        </p:spPr>
      </p:pic>
      <p:pic>
        <p:nvPicPr>
          <p:cNvPr id="76" name="Shape 76"/>
          <p:cNvPicPr preferRelativeResize="0"/>
          <p:nvPr/>
        </p:nvPicPr>
        <p:blipFill>
          <a:blip r:embed="rId4">
            <a:alphaModFix/>
          </a:blip>
          <a:stretch>
            <a:fillRect/>
          </a:stretch>
        </p:blipFill>
        <p:spPr>
          <a:xfrm>
            <a:off x="-2" y="4164998"/>
            <a:ext cx="914825" cy="97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	</a:t>
            </a:r>
            <a:endParaRPr lang="en-IN" dirty="0"/>
          </a:p>
        </p:txBody>
      </p:sp>
      <p:sp>
        <p:nvSpPr>
          <p:cNvPr id="3" name="Text Placeholder 2"/>
          <p:cNvSpPr>
            <a:spLocks noGrp="1"/>
          </p:cNvSpPr>
          <p:nvPr>
            <p:ph type="body" idx="1"/>
          </p:nvPr>
        </p:nvSpPr>
        <p:spPr/>
        <p:txBody>
          <a:bodyPr/>
          <a:lstStyle/>
          <a:p>
            <a:r>
              <a:rPr lang="en-IN" dirty="0" smtClean="0"/>
              <a:t>For simplicity a model with 1 hidden layer is chosen.</a:t>
            </a:r>
          </a:p>
          <a:p>
            <a:r>
              <a:rPr lang="en-IN" dirty="0" smtClean="0"/>
              <a:t>Our hidden layer contains 100 nodes.</a:t>
            </a:r>
          </a:p>
          <a:p>
            <a:r>
              <a:rPr lang="en-IN" dirty="0" smtClean="0"/>
              <a:t>We use constant learning rate initialized at 0.001.</a:t>
            </a:r>
          </a:p>
          <a:p>
            <a:r>
              <a:rPr lang="en-IN" dirty="0" smtClean="0"/>
              <a:t>Our activation function in </a:t>
            </a:r>
            <a:r>
              <a:rPr lang="en-IN" dirty="0" err="1" smtClean="0"/>
              <a:t>Relu</a:t>
            </a:r>
            <a:r>
              <a:rPr lang="en-IN" dirty="0" smtClean="0"/>
              <a:t> or </a:t>
            </a:r>
            <a:r>
              <a:rPr lang="en-IN" dirty="0" err="1" smtClean="0"/>
              <a:t>softmax</a:t>
            </a:r>
            <a:r>
              <a:rPr lang="en-IN" dirty="0"/>
              <a:t> </a:t>
            </a:r>
            <a:r>
              <a:rPr lang="en-IN" dirty="0" smtClean="0"/>
              <a:t>function.</a:t>
            </a:r>
          </a:p>
          <a:p>
            <a:pPr marL="114300" indent="0">
              <a:buNone/>
            </a:pPr>
            <a:endParaRPr lang="en-IN" dirty="0"/>
          </a:p>
        </p:txBody>
      </p:sp>
      <p:sp>
        <p:nvSpPr>
          <p:cNvPr id="4" name="AutoShape 2" descr="{\displaystyle f(x)=\log(1+\exp 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3656542" y="2943087"/>
            <a:ext cx="2829621" cy="307777"/>
          </a:xfrm>
          <a:prstGeom prst="rect">
            <a:avLst/>
          </a:prstGeom>
        </p:spPr>
        <p:txBody>
          <a:bodyPr wrap="square">
            <a:spAutoFit/>
          </a:bodyPr>
          <a:lstStyle/>
          <a:p>
            <a:r>
              <a:rPr lang="en-IN" dirty="0" smtClean="0"/>
              <a:t>f(x)=log(1</a:t>
            </a:r>
            <a:r>
              <a:rPr lang="en-IN" dirty="0"/>
              <a:t>+\</a:t>
            </a:r>
            <a:r>
              <a:rPr lang="en-IN" dirty="0" err="1"/>
              <a:t>exp</a:t>
            </a:r>
            <a:r>
              <a:rPr lang="en-IN" dirty="0"/>
              <a:t> </a:t>
            </a:r>
            <a:r>
              <a:rPr lang="en-IN" dirty="0" smtClean="0"/>
              <a:t>x</a:t>
            </a:r>
            <a:r>
              <a:rPr lang="en-IN" dirty="0"/>
              <a:t>)</a:t>
            </a:r>
          </a:p>
        </p:txBody>
      </p:sp>
      <p:pic>
        <p:nvPicPr>
          <p:cNvPr id="6" name="Picture 5"/>
          <p:cNvPicPr>
            <a:picLocks noChangeAspect="1"/>
          </p:cNvPicPr>
          <p:nvPr/>
        </p:nvPicPr>
        <p:blipFill>
          <a:blip r:embed="rId2"/>
          <a:stretch>
            <a:fillRect/>
          </a:stretch>
        </p:blipFill>
        <p:spPr>
          <a:xfrm>
            <a:off x="5561050" y="2892357"/>
            <a:ext cx="3143250" cy="1821100"/>
          </a:xfrm>
          <a:prstGeom prst="rect">
            <a:avLst/>
          </a:prstGeom>
        </p:spPr>
      </p:pic>
    </p:spTree>
    <p:extLst>
      <p:ext uri="{BB962C8B-B14F-4D97-AF65-F5344CB8AC3E}">
        <p14:creationId xmlns:p14="http://schemas.microsoft.com/office/powerpoint/2010/main" val="38701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400250" y="555425"/>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Evaluation	</a:t>
            </a:r>
            <a:endParaRPr/>
          </a:p>
        </p:txBody>
      </p:sp>
      <p:sp>
        <p:nvSpPr>
          <p:cNvPr id="135" name="Shape 135"/>
          <p:cNvSpPr txBox="1">
            <a:spLocks noGrp="1"/>
          </p:cNvSpPr>
          <p:nvPr>
            <p:ph type="body" idx="1"/>
          </p:nvPr>
        </p:nvSpPr>
        <p:spPr>
          <a:xfrm>
            <a:off x="181446" y="1236475"/>
            <a:ext cx="8540400" cy="3002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use the following Metrics to evaluate the accuracy of our models</a:t>
            </a:r>
            <a:endParaRPr/>
          </a:p>
          <a:p>
            <a:pPr marL="457200" lvl="0" indent="-342900" rtl="0">
              <a:spcBef>
                <a:spcPts val="1600"/>
              </a:spcBef>
              <a:spcAft>
                <a:spcPts val="0"/>
              </a:spcAft>
              <a:buSzPts val="1800"/>
              <a:buChar char="●"/>
            </a:pPr>
            <a:r>
              <a:rPr lang="en"/>
              <a:t>Accuracy</a:t>
            </a:r>
            <a:endParaRPr/>
          </a:p>
          <a:p>
            <a:pPr marL="457200" lvl="0" indent="-342900" rtl="0">
              <a:spcBef>
                <a:spcPts val="0"/>
              </a:spcBef>
              <a:spcAft>
                <a:spcPts val="0"/>
              </a:spcAft>
              <a:buSzPts val="1800"/>
              <a:buChar char="●"/>
            </a:pPr>
            <a:r>
              <a:rPr lang="en"/>
              <a:t>Confusion Matrix</a:t>
            </a:r>
            <a:endParaRPr/>
          </a:p>
          <a:p>
            <a:pPr marL="457200" lvl="0" indent="-342900" rtl="0">
              <a:spcBef>
                <a:spcPts val="0"/>
              </a:spcBef>
              <a:spcAft>
                <a:spcPts val="0"/>
              </a:spcAft>
              <a:buSzPts val="1800"/>
              <a:buChar char="●"/>
            </a:pPr>
            <a:r>
              <a:rPr lang="en"/>
              <a:t>Recall, Precision and F1 score</a:t>
            </a:r>
            <a:endParaRPr/>
          </a:p>
          <a:p>
            <a:pPr marL="0" lvl="0" indent="0">
              <a:spcBef>
                <a:spcPts val="1600"/>
              </a:spcBef>
              <a:spcAft>
                <a:spcPts val="1600"/>
              </a:spcAft>
              <a:buNone/>
            </a:pPr>
            <a:endParaRPr/>
          </a:p>
        </p:txBody>
      </p:sp>
      <p:pic>
        <p:nvPicPr>
          <p:cNvPr id="136" name="Shape 136"/>
          <p:cNvPicPr preferRelativeResize="0"/>
          <p:nvPr/>
        </p:nvPicPr>
        <p:blipFill>
          <a:blip r:embed="rId3">
            <a:alphaModFix/>
          </a:blip>
          <a:stretch>
            <a:fillRect/>
          </a:stretch>
        </p:blipFill>
        <p:spPr>
          <a:xfrm>
            <a:off x="-2" y="4164998"/>
            <a:ext cx="914825" cy="97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Results</a:t>
            </a:r>
            <a:br>
              <a:rPr lang="en" dirty="0" smtClean="0"/>
            </a:br>
            <a:r>
              <a:rPr lang="en" dirty="0"/>
              <a:t>	</a:t>
            </a:r>
            <a:endParaRPr dirty="0"/>
          </a:p>
        </p:txBody>
      </p:sp>
      <p:pic>
        <p:nvPicPr>
          <p:cNvPr id="8" name="Picture 7"/>
          <p:cNvPicPr>
            <a:picLocks noChangeAspect="1"/>
          </p:cNvPicPr>
          <p:nvPr/>
        </p:nvPicPr>
        <p:blipFill>
          <a:blip r:embed="rId3"/>
          <a:stretch>
            <a:fillRect/>
          </a:stretch>
        </p:blipFill>
        <p:spPr>
          <a:xfrm>
            <a:off x="6355405" y="2260060"/>
            <a:ext cx="2114651" cy="2452586"/>
          </a:xfrm>
          <a:prstGeom prst="rect">
            <a:avLst/>
          </a:prstGeom>
        </p:spPr>
      </p:pic>
      <p:pic>
        <p:nvPicPr>
          <p:cNvPr id="144" name="Shape 144"/>
          <p:cNvPicPr preferRelativeResize="0"/>
          <p:nvPr/>
        </p:nvPicPr>
        <p:blipFill>
          <a:blip r:embed="rId4">
            <a:alphaModFix/>
          </a:blip>
          <a:stretch>
            <a:fillRect/>
          </a:stretch>
        </p:blipFill>
        <p:spPr>
          <a:xfrm>
            <a:off x="-2" y="4164998"/>
            <a:ext cx="914825" cy="978500"/>
          </a:xfrm>
          <a:prstGeom prst="rect">
            <a:avLst/>
          </a:prstGeom>
          <a:noFill/>
          <a:ln>
            <a:noFill/>
          </a:ln>
        </p:spPr>
      </p:pic>
      <p:pic>
        <p:nvPicPr>
          <p:cNvPr id="9" name="Picture 8"/>
          <p:cNvPicPr>
            <a:picLocks noChangeAspect="1"/>
          </p:cNvPicPr>
          <p:nvPr/>
        </p:nvPicPr>
        <p:blipFill>
          <a:blip r:embed="rId5"/>
          <a:stretch>
            <a:fillRect/>
          </a:stretch>
        </p:blipFill>
        <p:spPr>
          <a:xfrm>
            <a:off x="1089934" y="2208179"/>
            <a:ext cx="4471116" cy="2504467"/>
          </a:xfrm>
          <a:prstGeom prst="rect">
            <a:avLst/>
          </a:prstGeom>
        </p:spPr>
      </p:pic>
      <p:sp>
        <p:nvSpPr>
          <p:cNvPr id="10" name="TextBox 9"/>
          <p:cNvSpPr txBox="1"/>
          <p:nvPr/>
        </p:nvSpPr>
        <p:spPr>
          <a:xfrm>
            <a:off x="1608306" y="1426723"/>
            <a:ext cx="5369668" cy="307777"/>
          </a:xfrm>
          <a:prstGeom prst="rect">
            <a:avLst/>
          </a:prstGeom>
          <a:noFill/>
        </p:spPr>
        <p:txBody>
          <a:bodyPr wrap="square" rtlCol="0">
            <a:spAutoFit/>
          </a:bodyPr>
          <a:lstStyle/>
          <a:p>
            <a:r>
              <a:rPr lang="en-IN" dirty="0" smtClean="0"/>
              <a:t>Our Final Accuracy is 89.47%</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50" name="Shape 15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r>
              <a:rPr lang="en-IN" dirty="0" smtClean="0"/>
              <a:t>Artificial Neural Networks is state of the art supervised learning technique which can easily be used for multi-label classification problems</a:t>
            </a:r>
          </a:p>
          <a:p>
            <a:r>
              <a:rPr lang="en-IN" dirty="0"/>
              <a:t>T</a:t>
            </a:r>
            <a:r>
              <a:rPr lang="en-IN" dirty="0" smtClean="0"/>
              <a:t>he </a:t>
            </a:r>
            <a:r>
              <a:rPr lang="en-IN" dirty="0"/>
              <a:t>number of hidden </a:t>
            </a:r>
            <a:r>
              <a:rPr lang="en-IN" dirty="0" smtClean="0"/>
              <a:t>layers, nodes, activation function and learning rate drastically effects the functioning of NN properly and ability </a:t>
            </a:r>
            <a:r>
              <a:rPr lang="en-IN" dirty="0"/>
              <a:t>to model target series with certain </a:t>
            </a:r>
            <a:r>
              <a:rPr lang="en-IN" dirty="0" smtClean="0"/>
              <a:t>inputs</a:t>
            </a:r>
            <a:r>
              <a:rPr lang="en-IN" dirty="0" smtClean="0"/>
              <a:t>.</a:t>
            </a:r>
            <a:endParaRPr lang="en-IN" dirty="0" smtClean="0"/>
          </a:p>
          <a:p>
            <a:pPr marL="114300" indent="0">
              <a:buNone/>
            </a:pPr>
            <a:r>
              <a:rPr lang="en" dirty="0" smtClean="0">
                <a:solidFill>
                  <a:srgbClr val="0000FF"/>
                </a:solidFill>
              </a:rPr>
              <a:t>For </a:t>
            </a:r>
            <a:r>
              <a:rPr lang="en" dirty="0">
                <a:solidFill>
                  <a:srgbClr val="0000FF"/>
                </a:solidFill>
              </a:rPr>
              <a:t>the parameters and techniques used kindly refer the Python Notebook attached.</a:t>
            </a:r>
            <a:endParaRPr dirty="0">
              <a:solidFill>
                <a:srgbClr val="0000FF"/>
              </a:solidFill>
            </a:endParaRPr>
          </a:p>
        </p:txBody>
      </p:sp>
      <p:pic>
        <p:nvPicPr>
          <p:cNvPr id="151" name="Shape 151"/>
          <p:cNvPicPr preferRelativeResize="0"/>
          <p:nvPr/>
        </p:nvPicPr>
        <p:blipFill>
          <a:blip r:embed="rId3">
            <a:alphaModFix/>
          </a:blip>
          <a:stretch>
            <a:fillRect/>
          </a:stretch>
        </p:blipFill>
        <p:spPr>
          <a:xfrm>
            <a:off x="-2" y="4164998"/>
            <a:ext cx="914825" cy="97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959200" y="2166750"/>
            <a:ext cx="3225600" cy="810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800"/>
              <a:t>Thank You</a:t>
            </a:r>
            <a:endParaRPr sz="4800"/>
          </a:p>
        </p:txBody>
      </p:sp>
      <p:pic>
        <p:nvPicPr>
          <p:cNvPr id="157" name="Shape 157"/>
          <p:cNvPicPr preferRelativeResize="0"/>
          <p:nvPr/>
        </p:nvPicPr>
        <p:blipFill>
          <a:blip r:embed="rId3">
            <a:alphaModFix/>
          </a:blip>
          <a:stretch>
            <a:fillRect/>
          </a:stretch>
        </p:blipFill>
        <p:spPr>
          <a:xfrm>
            <a:off x="-2" y="4164998"/>
            <a:ext cx="914825" cy="97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406275" y="560638"/>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References and Citations	</a:t>
            </a:r>
            <a:endParaRPr/>
          </a:p>
        </p:txBody>
      </p:sp>
      <p:sp>
        <p:nvSpPr>
          <p:cNvPr id="163" name="Shape 163"/>
          <p:cNvSpPr txBox="1">
            <a:spLocks noGrp="1"/>
          </p:cNvSpPr>
          <p:nvPr>
            <p:ph type="body" idx="1"/>
          </p:nvPr>
        </p:nvSpPr>
        <p:spPr>
          <a:xfrm>
            <a:off x="1406287" y="1405938"/>
            <a:ext cx="6321600" cy="3002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u="sng" dirty="0">
                <a:solidFill>
                  <a:schemeClr val="hlink"/>
                </a:solidFill>
                <a:hlinkClick r:id="rId3"/>
              </a:rPr>
              <a:t>http://dataaspirant.com/2017/05/15/implement-multinomial-logistic-regression-python/</a:t>
            </a:r>
            <a:endParaRPr dirty="0"/>
          </a:p>
          <a:p>
            <a:pPr marL="457200" lvl="0" indent="-342900" rtl="0">
              <a:spcBef>
                <a:spcPts val="0"/>
              </a:spcBef>
              <a:spcAft>
                <a:spcPts val="0"/>
              </a:spcAft>
              <a:buSzPts val="1800"/>
              <a:buChar char="●"/>
            </a:pPr>
            <a:r>
              <a:rPr lang="en" u="sng" dirty="0">
                <a:solidFill>
                  <a:schemeClr val="hlink"/>
                </a:solidFill>
                <a:hlinkClick r:id="rId4"/>
              </a:rPr>
              <a:t>http://scikit-learn.org/stable/modules/generated/sklearn.linear_model.LogisticRegression.html</a:t>
            </a:r>
            <a:endParaRPr dirty="0"/>
          </a:p>
          <a:p>
            <a:pPr marL="457200" lvl="0" indent="-342900" rtl="0">
              <a:spcBef>
                <a:spcPts val="0"/>
              </a:spcBef>
              <a:spcAft>
                <a:spcPts val="0"/>
              </a:spcAft>
              <a:buSzPts val="1800"/>
              <a:buChar char="●"/>
            </a:pPr>
            <a:r>
              <a:rPr lang="en" u="sng" dirty="0">
                <a:solidFill>
                  <a:schemeClr val="hlink"/>
                </a:solidFill>
                <a:hlinkClick r:id="rId5"/>
              </a:rPr>
              <a:t>http://scikit-learn.org/stable/modules/generated/sklearn.naive_bayes.MultinomialNB.html</a:t>
            </a:r>
            <a:endParaRPr dirty="0"/>
          </a:p>
          <a:p>
            <a:pPr marL="457200" lvl="0" indent="-342900" rtl="0">
              <a:spcBef>
                <a:spcPts val="0"/>
              </a:spcBef>
              <a:spcAft>
                <a:spcPts val="0"/>
              </a:spcAft>
              <a:buSzPts val="1800"/>
              <a:buChar char="●"/>
            </a:pPr>
            <a:r>
              <a:rPr lang="en" u="sng" dirty="0">
                <a:solidFill>
                  <a:schemeClr val="hlink"/>
                </a:solidFill>
                <a:hlinkClick r:id="rId6"/>
              </a:rPr>
              <a:t>https</a:t>
            </a:r>
            <a:r>
              <a:rPr lang="en" u="sng">
                <a:solidFill>
                  <a:schemeClr val="hlink"/>
                </a:solidFill>
                <a:hlinkClick r:id="rId6"/>
              </a:rPr>
              <a:t>://</a:t>
            </a:r>
            <a:r>
              <a:rPr lang="en" u="sng" smtClean="0">
                <a:solidFill>
                  <a:schemeClr val="hlink"/>
                </a:solidFill>
                <a:hlinkClick r:id="rId6"/>
              </a:rPr>
              <a:t>sebastianraschka.com/faq/docs/evaluate-a-model.html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Text Placeholder 2"/>
          <p:cNvSpPr>
            <a:spLocks noGrp="1"/>
          </p:cNvSpPr>
          <p:nvPr>
            <p:ph type="body" idx="1"/>
          </p:nvPr>
        </p:nvSpPr>
        <p:spPr/>
        <p:txBody>
          <a:bodyPr/>
          <a:lstStyle/>
          <a:p>
            <a:r>
              <a:rPr lang="en-IN" dirty="0" smtClean="0"/>
              <a:t>Motivation (Business Understanding &amp; Research Phase)</a:t>
            </a:r>
          </a:p>
          <a:p>
            <a:r>
              <a:rPr lang="en-IN" dirty="0" smtClean="0"/>
              <a:t>Dataset Information ( Data Understanding phase)</a:t>
            </a:r>
          </a:p>
          <a:p>
            <a:r>
              <a:rPr lang="en-IN" dirty="0" smtClean="0"/>
              <a:t>Sample Data</a:t>
            </a:r>
          </a:p>
          <a:p>
            <a:r>
              <a:rPr lang="en-IN" dirty="0" smtClean="0"/>
              <a:t>Data Preparation (Data preparation Phase)</a:t>
            </a:r>
          </a:p>
          <a:p>
            <a:r>
              <a:rPr lang="en-IN" dirty="0" smtClean="0"/>
              <a:t>Visualization</a:t>
            </a:r>
          </a:p>
          <a:p>
            <a:r>
              <a:rPr lang="en-IN" dirty="0" smtClean="0"/>
              <a:t>Tools</a:t>
            </a:r>
          </a:p>
          <a:p>
            <a:r>
              <a:rPr lang="en-IN" dirty="0" smtClean="0"/>
              <a:t>Methodology (</a:t>
            </a:r>
            <a:r>
              <a:rPr lang="en-IN" dirty="0"/>
              <a:t>M</a:t>
            </a:r>
            <a:r>
              <a:rPr lang="en-IN" dirty="0" smtClean="0"/>
              <a:t>odelling Phase)</a:t>
            </a:r>
          </a:p>
          <a:p>
            <a:r>
              <a:rPr lang="en-IN" dirty="0" smtClean="0"/>
              <a:t>Model Evaluation (Evaluation Phase)</a:t>
            </a:r>
          </a:p>
          <a:p>
            <a:r>
              <a:rPr lang="en-IN" dirty="0" smtClean="0"/>
              <a:t>Conclusion</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70753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Motivation	</a:t>
            </a:r>
            <a:endParaRPr/>
          </a:p>
        </p:txBody>
      </p:sp>
      <p:sp>
        <p:nvSpPr>
          <p:cNvPr id="82" name="Shape 82"/>
          <p:cNvSpPr txBox="1">
            <a:spLocks noGrp="1"/>
          </p:cNvSpPr>
          <p:nvPr>
            <p:ph type="body" idx="1"/>
          </p:nvPr>
        </p:nvSpPr>
        <p:spPr>
          <a:xfrm>
            <a:off x="100475" y="1396025"/>
            <a:ext cx="8631300" cy="3202200"/>
          </a:xfrm>
          <a:prstGeom prst="rect">
            <a:avLst/>
          </a:prstGeom>
        </p:spPr>
        <p:txBody>
          <a:bodyPr spcFirstLastPara="1" wrap="square" lIns="91425" tIns="91425" rIns="91425" bIns="91425" anchor="t" anchorCtr="0">
            <a:noAutofit/>
          </a:bodyPr>
          <a:lstStyle/>
          <a:p>
            <a:pPr marL="457200" lvl="0" indent="-304800">
              <a:spcBef>
                <a:spcPts val="0"/>
              </a:spcBef>
              <a:spcAft>
                <a:spcPts val="0"/>
              </a:spcAft>
              <a:buClr>
                <a:srgbClr val="3E3D40"/>
              </a:buClr>
              <a:buSzPts val="1200"/>
              <a:buFont typeface="Georgia"/>
              <a:buChar char="●"/>
            </a:pPr>
            <a:r>
              <a:rPr lang="en" sz="1200">
                <a:solidFill>
                  <a:srgbClr val="3E3D40"/>
                </a:solidFill>
                <a:highlight>
                  <a:srgbClr val="FFFFFF"/>
                </a:highlight>
                <a:latin typeface="Georgia"/>
                <a:ea typeface="Georgia"/>
                <a:cs typeface="Georgia"/>
                <a:sym typeface="Georgia"/>
              </a:rPr>
              <a:t>The human ability to recognize another person’s activities is one of the main subjects of study of the scientific areas of </a:t>
            </a:r>
            <a:r>
              <a:rPr lang="en" sz="1200" b="1">
                <a:solidFill>
                  <a:srgbClr val="3E3D40"/>
                </a:solidFill>
                <a:highlight>
                  <a:srgbClr val="FFFFFF"/>
                </a:highlight>
                <a:latin typeface="Georgia"/>
                <a:ea typeface="Georgia"/>
                <a:cs typeface="Georgia"/>
                <a:sym typeface="Georgia"/>
              </a:rPr>
              <a:t>computer vision</a:t>
            </a:r>
            <a:r>
              <a:rPr lang="en" sz="1200">
                <a:solidFill>
                  <a:srgbClr val="3E3D40"/>
                </a:solidFill>
                <a:highlight>
                  <a:srgbClr val="FFFFFF"/>
                </a:highlight>
                <a:latin typeface="Georgia"/>
                <a:ea typeface="Georgia"/>
                <a:cs typeface="Georgia"/>
                <a:sym typeface="Georgia"/>
              </a:rPr>
              <a:t> and </a:t>
            </a:r>
            <a:r>
              <a:rPr lang="en" sz="1200" b="1">
                <a:solidFill>
                  <a:srgbClr val="3E3D40"/>
                </a:solidFill>
                <a:highlight>
                  <a:srgbClr val="FFFFFF"/>
                </a:highlight>
                <a:latin typeface="Georgia"/>
                <a:ea typeface="Georgia"/>
                <a:cs typeface="Georgia"/>
                <a:sym typeface="Georgia"/>
              </a:rPr>
              <a:t>machine learning</a:t>
            </a:r>
            <a:r>
              <a:rPr lang="en" sz="1200">
                <a:solidFill>
                  <a:srgbClr val="3E3D40"/>
                </a:solidFill>
                <a:highlight>
                  <a:srgbClr val="FFFFFF"/>
                </a:highlight>
                <a:latin typeface="Georgia"/>
                <a:ea typeface="Georgia"/>
                <a:cs typeface="Georgia"/>
                <a:sym typeface="Georgia"/>
              </a:rPr>
              <a:t>. As a result of this research, many applications, including </a:t>
            </a:r>
            <a:r>
              <a:rPr lang="en" sz="1200" b="1">
                <a:solidFill>
                  <a:srgbClr val="3E3D40"/>
                </a:solidFill>
                <a:highlight>
                  <a:srgbClr val="FFFFFF"/>
                </a:highlight>
                <a:latin typeface="Georgia"/>
                <a:ea typeface="Georgia"/>
                <a:cs typeface="Georgia"/>
                <a:sym typeface="Georgia"/>
              </a:rPr>
              <a:t>video surveillance systems, human-computer interaction, and robotics for human behavior characterization</a:t>
            </a:r>
            <a:r>
              <a:rPr lang="en" sz="1200">
                <a:solidFill>
                  <a:srgbClr val="3E3D40"/>
                </a:solidFill>
                <a:highlight>
                  <a:srgbClr val="FFFFFF"/>
                </a:highlight>
                <a:latin typeface="Georgia"/>
                <a:ea typeface="Georgia"/>
                <a:cs typeface="Georgia"/>
                <a:sym typeface="Georgia"/>
              </a:rPr>
              <a:t>, require a multiple activity recognition system.</a:t>
            </a:r>
            <a:endParaRPr sz="1200">
              <a:solidFill>
                <a:srgbClr val="3E3D40"/>
              </a:solidFill>
              <a:highlight>
                <a:srgbClr val="FFFFFF"/>
              </a:highlight>
              <a:latin typeface="Georgia"/>
              <a:ea typeface="Georgia"/>
              <a:cs typeface="Georgia"/>
              <a:sym typeface="Georgia"/>
            </a:endParaRPr>
          </a:p>
          <a:p>
            <a:pPr marL="457200" lvl="0" indent="-304800" rtl="0">
              <a:spcBef>
                <a:spcPts val="0"/>
              </a:spcBef>
              <a:spcAft>
                <a:spcPts val="0"/>
              </a:spcAft>
              <a:buClr>
                <a:srgbClr val="3E3D40"/>
              </a:buClr>
              <a:buSzPts val="1200"/>
              <a:buFont typeface="Georgia"/>
              <a:buChar char="●"/>
            </a:pPr>
            <a:r>
              <a:rPr lang="en" sz="1200">
                <a:solidFill>
                  <a:srgbClr val="3E3D40"/>
                </a:solidFill>
                <a:highlight>
                  <a:srgbClr val="FFFFFF"/>
                </a:highlight>
                <a:latin typeface="Georgia"/>
                <a:ea typeface="Georgia"/>
                <a:cs typeface="Georgia"/>
                <a:sym typeface="Georgia"/>
              </a:rPr>
              <a:t>the recognition of human activities has become a task of high interest within the field, especially for </a:t>
            </a:r>
            <a:r>
              <a:rPr lang="en" sz="1200" b="1">
                <a:solidFill>
                  <a:srgbClr val="3E3D40"/>
                </a:solidFill>
                <a:highlight>
                  <a:srgbClr val="FFFFFF"/>
                </a:highlight>
                <a:latin typeface="Georgia"/>
                <a:ea typeface="Georgia"/>
                <a:cs typeface="Georgia"/>
                <a:sym typeface="Georgia"/>
              </a:rPr>
              <a:t>medical, military, and security applications</a:t>
            </a:r>
            <a:r>
              <a:rPr lang="en" sz="1200">
                <a:solidFill>
                  <a:srgbClr val="3E3D40"/>
                </a:solidFill>
                <a:highlight>
                  <a:srgbClr val="FFFFFF"/>
                </a:highlight>
                <a:latin typeface="Georgia"/>
                <a:ea typeface="Georgia"/>
                <a:cs typeface="Georgia"/>
                <a:sym typeface="Georgia"/>
              </a:rPr>
              <a:t>. </a:t>
            </a:r>
            <a:r>
              <a:rPr lang="en" sz="1200" u="sng">
                <a:solidFill>
                  <a:srgbClr val="3E3D40"/>
                </a:solidFill>
                <a:highlight>
                  <a:srgbClr val="FFFFFF"/>
                </a:highlight>
                <a:latin typeface="Georgia"/>
                <a:ea typeface="Georgia"/>
                <a:cs typeface="Georgia"/>
                <a:sym typeface="Georgia"/>
              </a:rPr>
              <a:t>For instance, patients with diabetes, obesity, or heart disease are often required to follow a well defined exercise routine as part of their treatment.</a:t>
            </a:r>
            <a:r>
              <a:rPr lang="en" sz="1200">
                <a:solidFill>
                  <a:srgbClr val="3E3D40"/>
                </a:solidFill>
                <a:highlight>
                  <a:srgbClr val="FFFFFF"/>
                </a:highlight>
                <a:latin typeface="Georgia"/>
                <a:ea typeface="Georgia"/>
                <a:cs typeface="Georgia"/>
                <a:sym typeface="Georgia"/>
              </a:rPr>
              <a:t> </a:t>
            </a:r>
            <a:r>
              <a:rPr lang="en" sz="1200" u="sng">
                <a:solidFill>
                  <a:srgbClr val="3E3D40"/>
                </a:solidFill>
                <a:highlight>
                  <a:srgbClr val="FFFFFF"/>
                </a:highlight>
                <a:latin typeface="Georgia"/>
                <a:ea typeface="Georgia"/>
                <a:cs typeface="Georgia"/>
                <a:sym typeface="Georgia"/>
              </a:rPr>
              <a:t>Therefore, recognizing activities such as walking, running, or cycling becomes quite useful to provide feedback to the caregiver about the patient’s behavior.</a:t>
            </a:r>
            <a:r>
              <a:rPr lang="en" sz="1200">
                <a:solidFill>
                  <a:srgbClr val="3E3D40"/>
                </a:solidFill>
                <a:highlight>
                  <a:srgbClr val="FFFFFF"/>
                </a:highlight>
                <a:latin typeface="Georgia"/>
                <a:ea typeface="Georgia"/>
                <a:cs typeface="Georgia"/>
                <a:sym typeface="Georgia"/>
              </a:rPr>
              <a:t> </a:t>
            </a:r>
            <a:endParaRPr sz="1200">
              <a:solidFill>
                <a:srgbClr val="3E3D40"/>
              </a:solidFill>
              <a:highlight>
                <a:srgbClr val="FFFFFF"/>
              </a:highlight>
              <a:latin typeface="Georgia"/>
              <a:ea typeface="Georgia"/>
              <a:cs typeface="Georgia"/>
              <a:sym typeface="Georgia"/>
            </a:endParaRPr>
          </a:p>
          <a:p>
            <a:pPr marL="457200" lvl="0" indent="-304800" rtl="0">
              <a:spcBef>
                <a:spcPts val="0"/>
              </a:spcBef>
              <a:spcAft>
                <a:spcPts val="0"/>
              </a:spcAft>
              <a:buClr>
                <a:srgbClr val="3E3D40"/>
              </a:buClr>
              <a:buSzPts val="1200"/>
              <a:buFont typeface="Georgia"/>
              <a:buChar char="●"/>
            </a:pPr>
            <a:r>
              <a:rPr lang="en" sz="1200">
                <a:solidFill>
                  <a:srgbClr val="3E3D40"/>
                </a:solidFill>
                <a:highlight>
                  <a:srgbClr val="FFFFFF"/>
                </a:highlight>
                <a:latin typeface="Georgia"/>
                <a:ea typeface="Georgia"/>
                <a:cs typeface="Georgia"/>
                <a:sym typeface="Georgia"/>
              </a:rPr>
              <a:t>Likewise, </a:t>
            </a:r>
            <a:r>
              <a:rPr lang="en" sz="1200" u="sng">
                <a:solidFill>
                  <a:srgbClr val="3E3D40"/>
                </a:solidFill>
                <a:highlight>
                  <a:srgbClr val="FFFFFF"/>
                </a:highlight>
                <a:latin typeface="Georgia"/>
                <a:ea typeface="Georgia"/>
                <a:cs typeface="Georgia"/>
                <a:sym typeface="Georgia"/>
              </a:rPr>
              <a:t>patients with dementia and other mental pathologies could be monitored to detect abnormal activities and thereby prevent undesirable consequences</a:t>
            </a:r>
            <a:r>
              <a:rPr lang="en" sz="1200">
                <a:solidFill>
                  <a:srgbClr val="3E3D40"/>
                </a:solidFill>
                <a:highlight>
                  <a:srgbClr val="FFFFFF"/>
                </a:highlight>
                <a:latin typeface="Georgia"/>
                <a:ea typeface="Georgia"/>
                <a:cs typeface="Georgia"/>
                <a:sym typeface="Georgia"/>
              </a:rPr>
              <a:t> . </a:t>
            </a:r>
            <a:endParaRPr sz="1200">
              <a:solidFill>
                <a:srgbClr val="3E3D40"/>
              </a:solidFill>
              <a:highlight>
                <a:srgbClr val="FFFFFF"/>
              </a:highlight>
              <a:latin typeface="Georgia"/>
              <a:ea typeface="Georgia"/>
              <a:cs typeface="Georgia"/>
              <a:sym typeface="Georgia"/>
            </a:endParaRPr>
          </a:p>
          <a:p>
            <a:pPr marL="457200" lvl="0" indent="-304800">
              <a:spcBef>
                <a:spcPts val="0"/>
              </a:spcBef>
              <a:spcAft>
                <a:spcPts val="0"/>
              </a:spcAft>
              <a:buClr>
                <a:srgbClr val="3E3D40"/>
              </a:buClr>
              <a:buSzPts val="1200"/>
              <a:buFont typeface="Georgia"/>
              <a:buChar char="●"/>
            </a:pPr>
            <a:r>
              <a:rPr lang="en" sz="1200">
                <a:solidFill>
                  <a:srgbClr val="3E3D40"/>
                </a:solidFill>
                <a:highlight>
                  <a:srgbClr val="FFFFFF"/>
                </a:highlight>
                <a:latin typeface="Georgia"/>
                <a:ea typeface="Georgia"/>
                <a:cs typeface="Georgia"/>
                <a:sym typeface="Georgia"/>
              </a:rPr>
              <a:t>In tactical scenarios, precise information on the soldiers’ activities along with their locations and health conditions, is highly beneficial for their performance and safety. Such information is also helpful to support decision making in both </a:t>
            </a:r>
            <a:r>
              <a:rPr lang="en" sz="1200" b="1">
                <a:solidFill>
                  <a:srgbClr val="3E3D40"/>
                </a:solidFill>
                <a:highlight>
                  <a:srgbClr val="FFFFFF"/>
                </a:highlight>
                <a:latin typeface="Georgia"/>
                <a:ea typeface="Georgia"/>
                <a:cs typeface="Georgia"/>
                <a:sym typeface="Georgia"/>
              </a:rPr>
              <a:t>combat and training scenarios</a:t>
            </a:r>
            <a:r>
              <a:rPr lang="en" sz="1200">
                <a:solidFill>
                  <a:srgbClr val="3E3D40"/>
                </a:solidFill>
                <a:highlight>
                  <a:srgbClr val="FFFFFF"/>
                </a:highlight>
                <a:latin typeface="Georgia"/>
                <a:ea typeface="Georgia"/>
                <a:cs typeface="Georgia"/>
                <a:sym typeface="Georgia"/>
              </a:rPr>
              <a:t>.</a:t>
            </a:r>
            <a:endParaRPr sz="1200">
              <a:solidFill>
                <a:srgbClr val="3E3D40"/>
              </a:solidFill>
              <a:highlight>
                <a:srgbClr val="FFFFFF"/>
              </a:highlight>
              <a:latin typeface="Georgia"/>
              <a:ea typeface="Georgia"/>
              <a:cs typeface="Georgia"/>
              <a:sym typeface="Georgia"/>
            </a:endParaRPr>
          </a:p>
        </p:txBody>
      </p:sp>
      <p:pic>
        <p:nvPicPr>
          <p:cNvPr id="83" name="Shape 83"/>
          <p:cNvPicPr preferRelativeResize="0"/>
          <p:nvPr/>
        </p:nvPicPr>
        <p:blipFill>
          <a:blip r:embed="rId3">
            <a:alphaModFix/>
          </a:blip>
          <a:stretch>
            <a:fillRect/>
          </a:stretch>
        </p:blipFill>
        <p:spPr>
          <a:xfrm>
            <a:off x="-2" y="4164998"/>
            <a:ext cx="914825" cy="97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Information</a:t>
            </a:r>
            <a:endParaRPr/>
          </a:p>
        </p:txBody>
      </p:sp>
      <p:sp>
        <p:nvSpPr>
          <p:cNvPr id="89" name="Shape 89"/>
          <p:cNvSpPr txBox="1">
            <a:spLocks noGrp="1"/>
          </p:cNvSpPr>
          <p:nvPr>
            <p:ph type="body" idx="1"/>
          </p:nvPr>
        </p:nvSpPr>
        <p:spPr>
          <a:xfrm>
            <a:off x="2034898" y="1211350"/>
            <a:ext cx="7109100" cy="300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Find it here: </a:t>
            </a:r>
            <a:r>
              <a:rPr lang="en" sz="1200" u="sng">
                <a:solidFill>
                  <a:srgbClr val="0000FF"/>
                </a:solidFill>
                <a:latin typeface="Times New Roman"/>
                <a:ea typeface="Times New Roman"/>
                <a:cs typeface="Times New Roman"/>
                <a:sym typeface="Times New Roman"/>
                <a:hlinkClick r:id="rId3"/>
              </a:rPr>
              <a:t>https://archive.ics.uci.edu/ml/datasets/Activity+Recognition+system+based+on+Multisensor+data+fusion+(AReM)</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304800" rtl="0">
              <a:spcBef>
                <a:spcPts val="1600"/>
              </a:spcBef>
              <a:spcAft>
                <a:spcPts val="0"/>
              </a:spcAft>
              <a:buSzPts val="1200"/>
              <a:buFont typeface="Times New Roman"/>
              <a:buChar char="●"/>
            </a:pPr>
            <a:r>
              <a:rPr lang="en" sz="1200">
                <a:latin typeface="Times New Roman"/>
                <a:ea typeface="Times New Roman"/>
                <a:cs typeface="Times New Roman"/>
                <a:sym typeface="Times New Roman"/>
              </a:rPr>
              <a:t>This dataset represents a real-life benchmark in the area of Activity Recognition applications.</a:t>
            </a:r>
            <a:r>
              <a:rPr lang="en" sz="1200" b="1">
                <a:latin typeface="Times New Roman"/>
                <a:ea typeface="Times New Roman"/>
                <a:cs typeface="Times New Roman"/>
                <a:sym typeface="Times New Roman"/>
              </a:rPr>
              <a:t>The classification tasks consist in predicting the activity performed by the user from time-series generated by a Wireless Sensor Network (WSN)</a:t>
            </a:r>
            <a:r>
              <a:rPr lang="en" sz="1200">
                <a:latin typeface="Times New Roman"/>
                <a:ea typeface="Times New Roman"/>
                <a:cs typeface="Times New Roman"/>
                <a:sym typeface="Times New Roman"/>
              </a:rPr>
              <a:t>. From the raw data we extract time-domain features to compress the time series and slightly remove noise and correlations. </a:t>
            </a:r>
            <a:endParaRPr sz="120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three couples of WSN nodes (i.e. Chest-Right Ankle, Chest-Left Ankle, Right Ankle-Left Ankle). </a:t>
            </a:r>
            <a:r>
              <a:rPr lang="en" sz="1200" u="sng">
                <a:latin typeface="Times New Roman"/>
                <a:ea typeface="Times New Roman"/>
                <a:cs typeface="Times New Roman"/>
                <a:sym typeface="Times New Roman"/>
              </a:rPr>
              <a:t>The features include the mean value and standard deviation for each reciprocal RSS reading from worn WSN sensors.</a:t>
            </a:r>
            <a:endParaRPr sz="1200" u="sng">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Char char="●"/>
            </a:pPr>
            <a:r>
              <a:rPr lang="en" sz="1200">
                <a:latin typeface="Times New Roman"/>
                <a:ea typeface="Times New Roman"/>
                <a:cs typeface="Times New Roman"/>
                <a:sym typeface="Times New Roman"/>
              </a:rPr>
              <a:t> The dataset contains </a:t>
            </a:r>
            <a:r>
              <a:rPr lang="en" sz="1200" b="1">
                <a:latin typeface="Times New Roman"/>
                <a:ea typeface="Times New Roman"/>
                <a:cs typeface="Times New Roman"/>
                <a:sym typeface="Times New Roman"/>
              </a:rPr>
              <a:t>7 folders</a:t>
            </a:r>
            <a:r>
              <a:rPr lang="en" sz="1200">
                <a:latin typeface="Times New Roman"/>
                <a:ea typeface="Times New Roman"/>
                <a:cs typeface="Times New Roman"/>
                <a:sym typeface="Times New Roman"/>
              </a:rPr>
              <a:t> that represent </a:t>
            </a:r>
            <a:r>
              <a:rPr lang="en" sz="1200" b="1">
                <a:latin typeface="Times New Roman"/>
                <a:ea typeface="Times New Roman"/>
                <a:cs typeface="Times New Roman"/>
                <a:sym typeface="Times New Roman"/>
              </a:rPr>
              <a:t>seven types of activities</a:t>
            </a:r>
            <a:r>
              <a:rPr lang="en" sz="1200">
                <a:latin typeface="Times New Roman"/>
                <a:ea typeface="Times New Roman"/>
                <a:cs typeface="Times New Roman"/>
                <a:sym typeface="Times New Roman"/>
              </a:rPr>
              <a:t>. In each folder, there are multiple files  each of which represents an instant of a human performing an activity. Each file contains </a:t>
            </a:r>
            <a:r>
              <a:rPr lang="en" sz="1200" b="1">
                <a:latin typeface="Times New Roman"/>
                <a:ea typeface="Times New Roman"/>
                <a:cs typeface="Times New Roman"/>
                <a:sym typeface="Times New Roman"/>
              </a:rPr>
              <a:t>6 time series</a:t>
            </a:r>
            <a:r>
              <a:rPr lang="en" sz="1200">
                <a:latin typeface="Times New Roman"/>
                <a:ea typeface="Times New Roman"/>
                <a:cs typeface="Times New Roman"/>
                <a:sym typeface="Times New Roman"/>
              </a:rPr>
              <a:t> collected from activities of the same person. There are </a:t>
            </a:r>
            <a:r>
              <a:rPr lang="en" sz="1200" b="1">
                <a:latin typeface="Times New Roman"/>
                <a:ea typeface="Times New Roman"/>
                <a:cs typeface="Times New Roman"/>
                <a:sym typeface="Times New Roman"/>
              </a:rPr>
              <a:t>88 instances </a:t>
            </a:r>
            <a:r>
              <a:rPr lang="en" sz="1200">
                <a:latin typeface="Times New Roman"/>
                <a:ea typeface="Times New Roman"/>
                <a:cs typeface="Times New Roman"/>
                <a:sym typeface="Times New Roman"/>
              </a:rPr>
              <a:t>in the dataset, each of which contains </a:t>
            </a:r>
            <a:r>
              <a:rPr lang="en" sz="1200" b="1">
                <a:latin typeface="Times New Roman"/>
                <a:ea typeface="Times New Roman"/>
                <a:cs typeface="Times New Roman"/>
                <a:sym typeface="Times New Roman"/>
              </a:rPr>
              <a:t>6 time series</a:t>
            </a:r>
            <a:r>
              <a:rPr lang="en" sz="1200">
                <a:latin typeface="Times New Roman"/>
                <a:ea typeface="Times New Roman"/>
                <a:cs typeface="Times New Roman"/>
                <a:sym typeface="Times New Roman"/>
              </a:rPr>
              <a:t> and each time series has</a:t>
            </a:r>
            <a:r>
              <a:rPr lang="en" sz="1200" b="1">
                <a:latin typeface="Times New Roman"/>
                <a:ea typeface="Times New Roman"/>
                <a:cs typeface="Times New Roman"/>
                <a:sym typeface="Times New Roman"/>
              </a:rPr>
              <a:t> 480 consecutive values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spcBef>
                <a:spcPts val="1600"/>
              </a:spcBef>
              <a:spcAft>
                <a:spcPts val="1600"/>
              </a:spcAft>
              <a:buNone/>
            </a:pPr>
            <a:endParaRPr>
              <a:solidFill>
                <a:srgbClr val="0000FF"/>
              </a:solidFill>
            </a:endParaRPr>
          </a:p>
        </p:txBody>
      </p:sp>
      <p:pic>
        <p:nvPicPr>
          <p:cNvPr id="90" name="Shape 90"/>
          <p:cNvPicPr preferRelativeResize="0"/>
          <p:nvPr/>
        </p:nvPicPr>
        <p:blipFill>
          <a:blip r:embed="rId4">
            <a:alphaModFix/>
          </a:blip>
          <a:stretch>
            <a:fillRect/>
          </a:stretch>
        </p:blipFill>
        <p:spPr>
          <a:xfrm>
            <a:off x="-2" y="4164998"/>
            <a:ext cx="914825" cy="978500"/>
          </a:xfrm>
          <a:prstGeom prst="rect">
            <a:avLst/>
          </a:prstGeom>
          <a:noFill/>
          <a:ln>
            <a:noFill/>
          </a:ln>
        </p:spPr>
      </p:pic>
      <p:pic>
        <p:nvPicPr>
          <p:cNvPr id="91" name="Shape 91"/>
          <p:cNvPicPr preferRelativeResize="0"/>
          <p:nvPr/>
        </p:nvPicPr>
        <p:blipFill>
          <a:blip r:embed="rId5">
            <a:alphaModFix/>
          </a:blip>
          <a:stretch>
            <a:fillRect/>
          </a:stretch>
        </p:blipFill>
        <p:spPr>
          <a:xfrm>
            <a:off x="-1" y="1196124"/>
            <a:ext cx="2090950" cy="2751250"/>
          </a:xfrm>
          <a:prstGeom prst="rect">
            <a:avLst/>
          </a:prstGeom>
          <a:noFill/>
          <a:ln>
            <a:noFill/>
          </a:ln>
        </p:spPr>
      </p:pic>
      <p:sp>
        <p:nvSpPr>
          <p:cNvPr id="92" name="Shape 92"/>
          <p:cNvSpPr txBox="1"/>
          <p:nvPr/>
        </p:nvSpPr>
        <p:spPr>
          <a:xfrm>
            <a:off x="0" y="872500"/>
            <a:ext cx="2091000" cy="33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Sensor placement</a:t>
            </a:r>
            <a:endParaRPr/>
          </a:p>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Sample Data</a:t>
            </a:r>
            <a:endParaRPr/>
          </a:p>
        </p:txBody>
      </p:sp>
      <p:sp>
        <p:nvSpPr>
          <p:cNvPr id="98" name="Shape 98"/>
          <p:cNvSpPr txBox="1">
            <a:spLocks noGrp="1"/>
          </p:cNvSpPr>
          <p:nvPr>
            <p:ph type="body" idx="1"/>
          </p:nvPr>
        </p:nvSpPr>
        <p:spPr>
          <a:xfrm>
            <a:off x="4392150" y="1595775"/>
            <a:ext cx="4677900" cy="3002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sz="1350" b="1">
                <a:latin typeface="Times New Roman"/>
                <a:ea typeface="Times New Roman"/>
                <a:cs typeface="Times New Roman"/>
                <a:sym typeface="Times New Roman"/>
              </a:rPr>
              <a:t>Attribute Information:</a:t>
            </a:r>
            <a:endParaRPr sz="1350" b="1">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Char char="●"/>
            </a:pPr>
            <a:r>
              <a:rPr lang="en" sz="1200">
                <a:latin typeface="Times New Roman"/>
                <a:ea typeface="Times New Roman"/>
                <a:cs typeface="Times New Roman"/>
                <a:sym typeface="Times New Roman"/>
              </a:rPr>
              <a:t>For each sequence, data is provided in comma separated value (csv) format. </a:t>
            </a:r>
            <a:endParaRPr sz="120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Char char="●"/>
            </a:pPr>
            <a:r>
              <a:rPr lang="en" sz="1200">
                <a:latin typeface="Times New Roman"/>
                <a:ea typeface="Times New Roman"/>
                <a:cs typeface="Times New Roman"/>
                <a:sym typeface="Times New Roman"/>
              </a:rPr>
              <a:t>In each file, each row corresponds to a time step measurement (in temporal order) and contains the following information: </a:t>
            </a:r>
            <a:endParaRPr sz="1200">
              <a:latin typeface="Times New Roman"/>
              <a:ea typeface="Times New Roman"/>
              <a:cs typeface="Times New Roman"/>
              <a:sym typeface="Times New Roman"/>
            </a:endParaRPr>
          </a:p>
          <a:p>
            <a:pPr marL="0" lvl="0" indent="457200" rtl="0">
              <a:spcBef>
                <a:spcPts val="0"/>
              </a:spcBef>
              <a:spcAft>
                <a:spcPts val="0"/>
              </a:spcAft>
              <a:buNone/>
            </a:pPr>
            <a:r>
              <a:rPr lang="en" sz="1200" b="1">
                <a:latin typeface="Times New Roman"/>
                <a:ea typeface="Times New Roman"/>
                <a:cs typeface="Times New Roman"/>
                <a:sym typeface="Times New Roman"/>
              </a:rPr>
              <a:t>avg_rss12, var_rss12, avg_rss13, var_rss13, avg_rss23, var_rss23</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0" rtl="0">
              <a:spcBef>
                <a:spcPts val="0"/>
              </a:spcBef>
              <a:spcAft>
                <a:spcPts val="0"/>
              </a:spcAft>
              <a:buClr>
                <a:schemeClr val="dk2"/>
              </a:buClr>
              <a:buSzPts val="1100"/>
              <a:buFont typeface="Arial"/>
              <a:buNone/>
            </a:pPr>
            <a:r>
              <a:rPr lang="en" sz="1200">
                <a:latin typeface="Times New Roman"/>
                <a:ea typeface="Times New Roman"/>
                <a:cs typeface="Times New Roman"/>
                <a:sym typeface="Times New Roman"/>
              </a:rPr>
              <a:t>, where avg and var are the mean and variance values over 250 ms of data, respectively. </a:t>
            </a:r>
            <a:endParaRPr sz="120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Char char="●"/>
            </a:pPr>
            <a:r>
              <a:rPr lang="en" sz="1200">
                <a:latin typeface="Times New Roman"/>
                <a:ea typeface="Times New Roman"/>
                <a:cs typeface="Times New Roman"/>
                <a:sym typeface="Times New Roman"/>
              </a:rPr>
              <a:t> Target data: </a:t>
            </a:r>
            <a:endParaRPr sz="1200">
              <a:latin typeface="Times New Roman"/>
              <a:ea typeface="Times New Roman"/>
              <a:cs typeface="Times New Roman"/>
              <a:sym typeface="Times New Roman"/>
            </a:endParaRPr>
          </a:p>
          <a:p>
            <a:pPr marL="0" lvl="0" indent="457200" rtl="0">
              <a:spcBef>
                <a:spcPts val="0"/>
              </a:spcBef>
              <a:spcAft>
                <a:spcPts val="0"/>
              </a:spcAft>
              <a:buNone/>
            </a:pPr>
            <a:r>
              <a:rPr lang="en" sz="1200">
                <a:latin typeface="Times New Roman"/>
                <a:ea typeface="Times New Roman"/>
                <a:cs typeface="Times New Roman"/>
                <a:sym typeface="Times New Roman"/>
              </a:rPr>
              <a:t>Target data is provided as the containing folder name. </a:t>
            </a:r>
            <a:endParaRPr sz="1200">
              <a:latin typeface="Times New Roman"/>
              <a:ea typeface="Times New Roman"/>
              <a:cs typeface="Times New Roman"/>
              <a:sym typeface="Times New Roman"/>
            </a:endParaRPr>
          </a:p>
          <a:p>
            <a:pPr marL="457200" lvl="0" indent="0" rtl="0">
              <a:spcBef>
                <a:spcPts val="0"/>
              </a:spcBef>
              <a:spcAft>
                <a:spcPts val="0"/>
              </a:spcAft>
              <a:buNone/>
            </a:pPr>
            <a:r>
              <a:rPr lang="en" sz="1200">
                <a:latin typeface="Times New Roman"/>
                <a:ea typeface="Times New Roman"/>
                <a:cs typeface="Times New Roman"/>
                <a:sym typeface="Times New Roman"/>
              </a:rPr>
              <a:t>7 classes - </a:t>
            </a:r>
            <a:r>
              <a:rPr lang="en" sz="1200" b="1">
                <a:latin typeface="Times New Roman"/>
                <a:ea typeface="Times New Roman"/>
                <a:cs typeface="Times New Roman"/>
                <a:sym typeface="Times New Roman"/>
              </a:rPr>
              <a:t>Bending1, Bending2, Cycling, Lying, Sitting, Standing, Walking.</a:t>
            </a:r>
            <a:endParaRPr sz="1200" b="1">
              <a:latin typeface="Times New Roman"/>
              <a:ea typeface="Times New Roman"/>
              <a:cs typeface="Times New Roman"/>
              <a:sym typeface="Times New Roman"/>
            </a:endParaRPr>
          </a:p>
        </p:txBody>
      </p:sp>
      <p:pic>
        <p:nvPicPr>
          <p:cNvPr id="99" name="Shape 99"/>
          <p:cNvPicPr preferRelativeResize="0"/>
          <p:nvPr/>
        </p:nvPicPr>
        <p:blipFill>
          <a:blip r:embed="rId3">
            <a:alphaModFix/>
          </a:blip>
          <a:stretch>
            <a:fillRect/>
          </a:stretch>
        </p:blipFill>
        <p:spPr>
          <a:xfrm>
            <a:off x="0" y="1211350"/>
            <a:ext cx="4392150" cy="3814350"/>
          </a:xfrm>
          <a:prstGeom prst="rect">
            <a:avLst/>
          </a:prstGeom>
          <a:noFill/>
          <a:ln>
            <a:noFill/>
          </a:ln>
          <a:effectLst>
            <a:outerShdw blurRad="57150" dist="114300" dir="5400000" algn="bl" rotWithShape="0">
              <a:srgbClr val="000000">
                <a:alpha val="75000"/>
              </a:srgbClr>
            </a:outerShdw>
          </a:effectLst>
        </p:spPr>
      </p:pic>
      <p:cxnSp>
        <p:nvCxnSpPr>
          <p:cNvPr id="100" name="Shape 100"/>
          <p:cNvCxnSpPr/>
          <p:nvPr/>
        </p:nvCxnSpPr>
        <p:spPr>
          <a:xfrm>
            <a:off x="4392150" y="1397100"/>
            <a:ext cx="1200" cy="3385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Preparation</a:t>
            </a:r>
            <a:endParaRPr/>
          </a:p>
        </p:txBody>
      </p:sp>
      <p:sp>
        <p:nvSpPr>
          <p:cNvPr id="106" name="Shape 10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295275" rtl="0">
              <a:spcBef>
                <a:spcPts val="0"/>
              </a:spcBef>
              <a:spcAft>
                <a:spcPts val="0"/>
              </a:spcAft>
              <a:buSzPts val="1050"/>
              <a:buFont typeface="Arial"/>
              <a:buChar char="●"/>
            </a:pPr>
            <a:r>
              <a:rPr lang="en" sz="1050" b="1" dirty="0">
                <a:highlight>
                  <a:srgbClr val="FFFFFF"/>
                </a:highlight>
                <a:latin typeface="Arial"/>
                <a:ea typeface="Arial"/>
                <a:cs typeface="Arial"/>
                <a:sym typeface="Arial"/>
              </a:rPr>
              <a:t>Classification of time series</a:t>
            </a:r>
            <a:r>
              <a:rPr lang="en" sz="1050" dirty="0">
                <a:highlight>
                  <a:srgbClr val="FFFFFF"/>
                </a:highlight>
                <a:latin typeface="Arial"/>
                <a:ea typeface="Arial"/>
                <a:cs typeface="Arial"/>
                <a:sym typeface="Arial"/>
              </a:rPr>
              <a:t> usually needs </a:t>
            </a:r>
            <a:r>
              <a:rPr lang="en" sz="1050" b="1" dirty="0">
                <a:highlight>
                  <a:srgbClr val="FFFFFF"/>
                </a:highlight>
                <a:latin typeface="Arial"/>
                <a:ea typeface="Arial"/>
                <a:cs typeface="Arial"/>
                <a:sym typeface="Arial"/>
              </a:rPr>
              <a:t>extracting features</a:t>
            </a:r>
            <a:r>
              <a:rPr lang="en" sz="1050" dirty="0">
                <a:highlight>
                  <a:srgbClr val="FFFFFF"/>
                </a:highlight>
                <a:latin typeface="Arial"/>
                <a:ea typeface="Arial"/>
                <a:cs typeface="Arial"/>
                <a:sym typeface="Arial"/>
              </a:rPr>
              <a:t> from them. In this notebook I have taken in account common features like </a:t>
            </a:r>
            <a:r>
              <a:rPr lang="en" sz="1050" b="1" dirty="0">
                <a:highlight>
                  <a:srgbClr val="FFFFFF"/>
                </a:highlight>
                <a:latin typeface="Arial"/>
                <a:ea typeface="Arial"/>
                <a:cs typeface="Arial"/>
                <a:sym typeface="Arial"/>
              </a:rPr>
              <a:t>min, mean, std, max, 25% , 50% and 75%</a:t>
            </a:r>
            <a:r>
              <a:rPr lang="en" sz="1050" dirty="0">
                <a:highlight>
                  <a:srgbClr val="FFFFFF"/>
                </a:highlight>
                <a:latin typeface="Arial"/>
                <a:ea typeface="Arial"/>
                <a:cs typeface="Arial"/>
                <a:sym typeface="Arial"/>
              </a:rPr>
              <a:t>. We use these extracted features to classify our activities</a:t>
            </a:r>
            <a:endParaRPr sz="1050" dirty="0">
              <a:highlight>
                <a:srgbClr val="FFFFFF"/>
              </a:highlight>
              <a:latin typeface="Arial"/>
              <a:ea typeface="Arial"/>
              <a:cs typeface="Arial"/>
              <a:sym typeface="Arial"/>
            </a:endParaRPr>
          </a:p>
          <a:p>
            <a:pPr marL="457200" lvl="0" indent="-295275" rtl="0">
              <a:spcBef>
                <a:spcPts val="0"/>
              </a:spcBef>
              <a:spcAft>
                <a:spcPts val="0"/>
              </a:spcAft>
              <a:buSzPts val="1050"/>
              <a:buFont typeface="Arial"/>
              <a:buChar char="●"/>
            </a:pPr>
            <a:r>
              <a:rPr lang="en" sz="1050" dirty="0">
                <a:highlight>
                  <a:srgbClr val="FFFFFF"/>
                </a:highlight>
                <a:latin typeface="Arial"/>
                <a:ea typeface="Arial"/>
                <a:cs typeface="Arial"/>
                <a:sym typeface="Arial"/>
              </a:rPr>
              <a:t>.Our dataset had </a:t>
            </a:r>
            <a:r>
              <a:rPr lang="en" sz="1050" b="1" dirty="0">
                <a:highlight>
                  <a:srgbClr val="FFFFFF"/>
                </a:highlight>
                <a:latin typeface="Arial"/>
                <a:ea typeface="Arial"/>
                <a:cs typeface="Arial"/>
                <a:sym typeface="Arial"/>
              </a:rPr>
              <a:t>labels missing</a:t>
            </a:r>
            <a:r>
              <a:rPr lang="en" sz="1050" dirty="0">
                <a:highlight>
                  <a:srgbClr val="FFFFFF"/>
                </a:highlight>
                <a:latin typeface="Arial"/>
                <a:ea typeface="Arial"/>
                <a:cs typeface="Arial"/>
                <a:sym typeface="Arial"/>
              </a:rPr>
              <a:t> from them. The function "feature_def" is responsible for reading the csv files, extracting features and subsetting the corresponding features of the 6 times series into a single row. </a:t>
            </a:r>
            <a:endParaRPr sz="1050" dirty="0">
              <a:highlight>
                <a:srgbClr val="FFFFFF"/>
              </a:highlight>
              <a:latin typeface="Arial"/>
              <a:ea typeface="Arial"/>
              <a:cs typeface="Arial"/>
              <a:sym typeface="Arial"/>
            </a:endParaRPr>
          </a:p>
          <a:p>
            <a:pPr marL="457200" lvl="0" indent="-295275" rtl="0">
              <a:spcBef>
                <a:spcPts val="0"/>
              </a:spcBef>
              <a:spcAft>
                <a:spcPts val="0"/>
              </a:spcAft>
              <a:buSzPts val="1050"/>
              <a:buFont typeface="Arial"/>
              <a:buChar char="●"/>
            </a:pPr>
            <a:r>
              <a:rPr lang="en" sz="1050" dirty="0">
                <a:highlight>
                  <a:srgbClr val="FFFFFF"/>
                </a:highlight>
                <a:latin typeface="Arial"/>
                <a:ea typeface="Arial"/>
                <a:cs typeface="Arial"/>
                <a:sym typeface="Arial"/>
              </a:rPr>
              <a:t>The Features for the train_set now becomes a dataframe of size </a:t>
            </a:r>
            <a:r>
              <a:rPr lang="en" sz="1050" b="1" dirty="0">
                <a:highlight>
                  <a:srgbClr val="FFFFFF"/>
                </a:highlight>
                <a:latin typeface="Arial"/>
                <a:ea typeface="Arial"/>
                <a:cs typeface="Arial"/>
                <a:sym typeface="Arial"/>
              </a:rPr>
              <a:t>69*49</a:t>
            </a:r>
            <a:r>
              <a:rPr lang="en" sz="1050" dirty="0">
                <a:highlight>
                  <a:srgbClr val="FFFFFF"/>
                </a:highlight>
                <a:latin typeface="Arial"/>
                <a:ea typeface="Arial"/>
                <a:cs typeface="Arial"/>
                <a:sym typeface="Arial"/>
              </a:rPr>
              <a:t>, where </a:t>
            </a:r>
            <a:r>
              <a:rPr lang="en" sz="1050" b="1" dirty="0">
                <a:highlight>
                  <a:srgbClr val="FFFFFF"/>
                </a:highlight>
                <a:latin typeface="Arial"/>
                <a:ea typeface="Arial"/>
                <a:cs typeface="Arial"/>
                <a:sym typeface="Arial"/>
              </a:rPr>
              <a:t>69 is the number of train files</a:t>
            </a:r>
            <a:r>
              <a:rPr lang="en" sz="1050" dirty="0">
                <a:highlight>
                  <a:srgbClr val="FFFFFF"/>
                </a:highlight>
                <a:latin typeface="Arial"/>
                <a:ea typeface="Arial"/>
                <a:cs typeface="Arial"/>
                <a:sym typeface="Arial"/>
              </a:rPr>
              <a:t> and </a:t>
            </a:r>
            <a:r>
              <a:rPr lang="en" sz="1050" b="1" dirty="0">
                <a:highlight>
                  <a:srgbClr val="FFFFFF"/>
                </a:highlight>
                <a:latin typeface="Arial"/>
                <a:ea typeface="Arial"/>
                <a:cs typeface="Arial"/>
                <a:sym typeface="Arial"/>
              </a:rPr>
              <a:t>43 columns is due to 7 features of 6 times series</a:t>
            </a:r>
            <a:r>
              <a:rPr lang="en" sz="1050" dirty="0">
                <a:highlight>
                  <a:srgbClr val="FFFFFF"/>
                </a:highlight>
                <a:latin typeface="Arial"/>
                <a:ea typeface="Arial"/>
                <a:cs typeface="Arial"/>
                <a:sym typeface="Arial"/>
              </a:rPr>
              <a:t> and </a:t>
            </a:r>
            <a:r>
              <a:rPr lang="en" sz="1050" b="1" dirty="0">
                <a:highlight>
                  <a:srgbClr val="FFFFFF"/>
                </a:highlight>
                <a:latin typeface="Arial"/>
                <a:ea typeface="Arial"/>
                <a:cs typeface="Arial"/>
                <a:sym typeface="Arial"/>
              </a:rPr>
              <a:t>one label</a:t>
            </a:r>
            <a:r>
              <a:rPr lang="en" sz="1050" dirty="0">
                <a:highlight>
                  <a:srgbClr val="FFFFFF"/>
                </a:highlight>
                <a:latin typeface="Arial"/>
                <a:ea typeface="Arial"/>
                <a:cs typeface="Arial"/>
                <a:sym typeface="Arial"/>
              </a:rPr>
              <a:t> column.</a:t>
            </a:r>
            <a:endParaRPr sz="1050" dirty="0">
              <a:highlight>
                <a:srgbClr val="FFFFFF"/>
              </a:highlight>
              <a:latin typeface="Arial"/>
              <a:ea typeface="Arial"/>
              <a:cs typeface="Arial"/>
              <a:sym typeface="Arial"/>
            </a:endParaRPr>
          </a:p>
          <a:p>
            <a:pPr marL="457200" lvl="0" indent="-295275" rtl="0">
              <a:spcBef>
                <a:spcPts val="0"/>
              </a:spcBef>
              <a:spcAft>
                <a:spcPts val="0"/>
              </a:spcAft>
              <a:buSzPts val="1050"/>
              <a:buFont typeface="Arial"/>
              <a:buChar char="●"/>
            </a:pPr>
            <a:r>
              <a:rPr lang="en" sz="1050" b="1" dirty="0">
                <a:highlight>
                  <a:srgbClr val="FFFFFF"/>
                </a:highlight>
                <a:latin typeface="Arial"/>
                <a:ea typeface="Arial"/>
                <a:cs typeface="Arial"/>
                <a:sym typeface="Arial"/>
              </a:rPr>
              <a:t>Normalization</a:t>
            </a:r>
            <a:r>
              <a:rPr lang="en" sz="1050" dirty="0">
                <a:highlight>
                  <a:srgbClr val="FFFFFF"/>
                </a:highlight>
                <a:latin typeface="Arial"/>
                <a:ea typeface="Arial"/>
                <a:cs typeface="Arial"/>
                <a:sym typeface="Arial"/>
              </a:rPr>
              <a:t> : We use </a:t>
            </a:r>
            <a:r>
              <a:rPr lang="en" sz="1050" b="1" dirty="0">
                <a:highlight>
                  <a:srgbClr val="FFFFFF"/>
                </a:highlight>
                <a:latin typeface="Arial"/>
                <a:ea typeface="Arial"/>
                <a:cs typeface="Arial"/>
                <a:sym typeface="Arial"/>
              </a:rPr>
              <a:t>Min-Max scaler</a:t>
            </a:r>
            <a:r>
              <a:rPr lang="en" sz="1050" dirty="0">
                <a:highlight>
                  <a:srgbClr val="FFFFFF"/>
                </a:highlight>
                <a:latin typeface="Arial"/>
                <a:ea typeface="Arial"/>
                <a:cs typeface="Arial"/>
                <a:sym typeface="Arial"/>
              </a:rPr>
              <a:t> to bring the features between the </a:t>
            </a:r>
            <a:r>
              <a:rPr lang="en" sz="1050" b="1" dirty="0">
                <a:highlight>
                  <a:srgbClr val="FFFFFF"/>
                </a:highlight>
                <a:latin typeface="Arial"/>
                <a:ea typeface="Arial"/>
                <a:cs typeface="Arial"/>
                <a:sym typeface="Arial"/>
              </a:rPr>
              <a:t>scale 0 to 1</a:t>
            </a:r>
            <a:r>
              <a:rPr lang="en" sz="1050" dirty="0" smtClean="0">
                <a:highlight>
                  <a:srgbClr val="FFFFFF"/>
                </a:highlight>
                <a:latin typeface="Arial"/>
                <a:ea typeface="Arial"/>
                <a:cs typeface="Arial"/>
                <a:sym typeface="Arial"/>
              </a:rPr>
              <a:t>.</a:t>
            </a:r>
          </a:p>
          <a:p>
            <a:pPr marL="161925" lvl="0" indent="0" rtl="0">
              <a:spcBef>
                <a:spcPts val="0"/>
              </a:spcBef>
              <a:spcAft>
                <a:spcPts val="0"/>
              </a:spcAft>
              <a:buSzPts val="1050"/>
              <a:buNone/>
            </a:pPr>
            <a:endParaRPr lang="en-IN" sz="1050" dirty="0" smtClean="0">
              <a:highlight>
                <a:srgbClr val="FFFFFF"/>
              </a:highlight>
              <a:latin typeface="Arial"/>
              <a:ea typeface="Arial"/>
              <a:cs typeface="Arial"/>
              <a:sym typeface="Arial"/>
            </a:endParaRPr>
          </a:p>
          <a:p>
            <a:pPr marL="161925" lvl="0" indent="0" rtl="0">
              <a:spcBef>
                <a:spcPts val="0"/>
              </a:spcBef>
              <a:spcAft>
                <a:spcPts val="0"/>
              </a:spcAft>
              <a:buSzPts val="1050"/>
              <a:buNone/>
            </a:pPr>
            <a:endParaRPr lang="en-IN" sz="1050" dirty="0">
              <a:highlight>
                <a:srgbClr val="FFFFFF"/>
              </a:highlight>
              <a:latin typeface="Arial"/>
              <a:ea typeface="Arial"/>
              <a:cs typeface="Arial"/>
              <a:sym typeface="Arial"/>
            </a:endParaRPr>
          </a:p>
          <a:p>
            <a:pPr marL="161925" lvl="0" indent="0" rtl="0">
              <a:spcBef>
                <a:spcPts val="0"/>
              </a:spcBef>
              <a:spcAft>
                <a:spcPts val="0"/>
              </a:spcAft>
              <a:buSzPts val="1050"/>
              <a:buNone/>
            </a:pPr>
            <a:endParaRPr sz="1050" dirty="0">
              <a:highlight>
                <a:srgbClr val="FFFFFF"/>
              </a:highlight>
              <a:latin typeface="Arial"/>
              <a:ea typeface="Arial"/>
              <a:cs typeface="Arial"/>
              <a:sym typeface="Arial"/>
            </a:endParaRPr>
          </a:p>
          <a:p>
            <a:pPr marL="457200" lvl="0" indent="-295275" rtl="0">
              <a:spcBef>
                <a:spcPts val="0"/>
              </a:spcBef>
              <a:spcAft>
                <a:spcPts val="0"/>
              </a:spcAft>
              <a:buSzPts val="1050"/>
              <a:buFont typeface="Arial"/>
              <a:buChar char="●"/>
            </a:pPr>
            <a:r>
              <a:rPr lang="en" sz="1050" b="1" dirty="0">
                <a:highlight>
                  <a:srgbClr val="FFFFFF"/>
                </a:highlight>
                <a:latin typeface="Arial"/>
                <a:ea typeface="Arial"/>
                <a:cs typeface="Arial"/>
                <a:sym typeface="Arial"/>
              </a:rPr>
              <a:t>Train set</a:t>
            </a:r>
            <a:r>
              <a:rPr lang="en" sz="1050" dirty="0">
                <a:highlight>
                  <a:srgbClr val="FFFFFF"/>
                </a:highlight>
                <a:latin typeface="Arial"/>
                <a:ea typeface="Arial"/>
                <a:cs typeface="Arial"/>
                <a:sym typeface="Arial"/>
              </a:rPr>
              <a:t> has size </a:t>
            </a:r>
            <a:r>
              <a:rPr lang="en" sz="1050" b="1" dirty="0">
                <a:highlight>
                  <a:srgbClr val="FFFFFF"/>
                </a:highlight>
                <a:latin typeface="Arial"/>
                <a:ea typeface="Arial"/>
                <a:cs typeface="Arial"/>
                <a:sym typeface="Arial"/>
              </a:rPr>
              <a:t>69*43</a:t>
            </a:r>
            <a:r>
              <a:rPr lang="en" sz="1050" dirty="0">
                <a:highlight>
                  <a:srgbClr val="FFFFFF"/>
                </a:highlight>
                <a:latin typeface="Arial"/>
                <a:ea typeface="Arial"/>
                <a:cs typeface="Arial"/>
                <a:sym typeface="Arial"/>
              </a:rPr>
              <a:t> and </a:t>
            </a:r>
            <a:r>
              <a:rPr lang="en" sz="1050" b="1" dirty="0">
                <a:highlight>
                  <a:srgbClr val="FFFFFF"/>
                </a:highlight>
                <a:latin typeface="Arial"/>
                <a:ea typeface="Arial"/>
                <a:cs typeface="Arial"/>
                <a:sym typeface="Arial"/>
              </a:rPr>
              <a:t>test set</a:t>
            </a:r>
            <a:r>
              <a:rPr lang="en" sz="1050" dirty="0">
                <a:highlight>
                  <a:srgbClr val="FFFFFF"/>
                </a:highlight>
                <a:latin typeface="Arial"/>
                <a:ea typeface="Arial"/>
                <a:cs typeface="Arial"/>
                <a:sym typeface="Arial"/>
              </a:rPr>
              <a:t> has size </a:t>
            </a:r>
            <a:r>
              <a:rPr lang="en" sz="1050" b="1" dirty="0">
                <a:highlight>
                  <a:srgbClr val="FFFFFF"/>
                </a:highlight>
                <a:latin typeface="Arial"/>
                <a:ea typeface="Arial"/>
                <a:cs typeface="Arial"/>
                <a:sym typeface="Arial"/>
              </a:rPr>
              <a:t>19*43.</a:t>
            </a:r>
            <a:endParaRPr sz="1050" b="1" dirty="0">
              <a:highlight>
                <a:srgbClr val="FFFFFF"/>
              </a:highlight>
              <a:latin typeface="Arial"/>
              <a:ea typeface="Arial"/>
              <a:cs typeface="Arial"/>
              <a:sym typeface="Arial"/>
            </a:endParaRPr>
          </a:p>
          <a:p>
            <a:pPr marL="457200" lvl="0" indent="-295275" rtl="0">
              <a:spcBef>
                <a:spcPts val="0"/>
              </a:spcBef>
              <a:spcAft>
                <a:spcPts val="0"/>
              </a:spcAft>
              <a:buSzPts val="1050"/>
              <a:buFont typeface="Arial"/>
              <a:buChar char="●"/>
            </a:pPr>
            <a:r>
              <a:rPr lang="en" sz="1050" dirty="0">
                <a:highlight>
                  <a:srgbClr val="FFFFFF"/>
                </a:highlight>
                <a:latin typeface="Arial"/>
                <a:ea typeface="Arial"/>
                <a:cs typeface="Arial"/>
                <a:sym typeface="Arial"/>
              </a:rPr>
              <a:t>We only had </a:t>
            </a:r>
            <a:r>
              <a:rPr lang="en" sz="1050" b="1" dirty="0">
                <a:highlight>
                  <a:srgbClr val="FFFFFF"/>
                </a:highlight>
                <a:latin typeface="Arial"/>
                <a:ea typeface="Arial"/>
                <a:cs typeface="Arial"/>
                <a:sym typeface="Arial"/>
              </a:rPr>
              <a:t>88 files</a:t>
            </a:r>
            <a:r>
              <a:rPr lang="en" sz="1050" dirty="0">
                <a:highlight>
                  <a:srgbClr val="FFFFFF"/>
                </a:highlight>
                <a:latin typeface="Arial"/>
                <a:ea typeface="Arial"/>
                <a:cs typeface="Arial"/>
                <a:sym typeface="Arial"/>
              </a:rPr>
              <a:t> so in order </a:t>
            </a:r>
            <a:r>
              <a:rPr lang="en" sz="1050" b="1" dirty="0">
                <a:highlight>
                  <a:srgbClr val="FFFFFF"/>
                </a:highlight>
                <a:latin typeface="Arial"/>
                <a:ea typeface="Arial"/>
                <a:cs typeface="Arial"/>
                <a:sym typeface="Arial"/>
              </a:rPr>
              <a:t>to get more data</a:t>
            </a:r>
            <a:r>
              <a:rPr lang="en" sz="1050" dirty="0">
                <a:highlight>
                  <a:srgbClr val="FFFFFF"/>
                </a:highlight>
                <a:latin typeface="Arial"/>
                <a:ea typeface="Arial"/>
                <a:cs typeface="Arial"/>
                <a:sym typeface="Arial"/>
              </a:rPr>
              <a:t> I have subdivided our times series into </a:t>
            </a:r>
            <a:r>
              <a:rPr lang="en" sz="1050" b="1" dirty="0">
                <a:highlight>
                  <a:srgbClr val="FFFFFF"/>
                </a:highlight>
                <a:latin typeface="Arial"/>
                <a:ea typeface="Arial"/>
                <a:cs typeface="Arial"/>
                <a:sym typeface="Arial"/>
              </a:rPr>
              <a:t>L</a:t>
            </a:r>
            <a:r>
              <a:rPr lang="en" sz="1050" dirty="0">
                <a:highlight>
                  <a:srgbClr val="FFFFFF"/>
                </a:highlight>
                <a:latin typeface="Arial"/>
                <a:ea typeface="Arial"/>
                <a:cs typeface="Arial"/>
                <a:sym typeface="Arial"/>
              </a:rPr>
              <a:t> parts to get more train and test data.</a:t>
            </a:r>
            <a:endParaRPr sz="1050" dirty="0">
              <a:highlight>
                <a:srgbClr val="FFFFFF"/>
              </a:highlight>
              <a:latin typeface="Arial"/>
              <a:ea typeface="Arial"/>
              <a:cs typeface="Arial"/>
              <a:sym typeface="Arial"/>
            </a:endParaRPr>
          </a:p>
          <a:p>
            <a:pPr marL="0" lvl="0" indent="0">
              <a:spcBef>
                <a:spcPts val="1600"/>
              </a:spcBef>
              <a:spcAft>
                <a:spcPts val="1600"/>
              </a:spcAft>
              <a:buNone/>
            </a:pPr>
            <a:endParaRPr sz="1050" dirty="0">
              <a:highlight>
                <a:srgbClr val="FFFFFF"/>
              </a:highlight>
              <a:latin typeface="Arial"/>
              <a:ea typeface="Arial"/>
              <a:cs typeface="Arial"/>
              <a:sym typeface="Arial"/>
            </a:endParaRPr>
          </a:p>
        </p:txBody>
      </p:sp>
      <p:pic>
        <p:nvPicPr>
          <p:cNvPr id="107" name="Shape 107"/>
          <p:cNvPicPr preferRelativeResize="0"/>
          <p:nvPr/>
        </p:nvPicPr>
        <p:blipFill>
          <a:blip r:embed="rId3">
            <a:alphaModFix/>
          </a:blip>
          <a:stretch>
            <a:fillRect/>
          </a:stretch>
        </p:blipFill>
        <p:spPr>
          <a:xfrm>
            <a:off x="0" y="1211350"/>
            <a:ext cx="2400250" cy="2533650"/>
          </a:xfrm>
          <a:prstGeom prst="rect">
            <a:avLst/>
          </a:prstGeom>
          <a:noFill/>
          <a:ln>
            <a:noFill/>
          </a:ln>
        </p:spPr>
      </p:pic>
      <p:pic>
        <p:nvPicPr>
          <p:cNvPr id="108" name="Shape 108"/>
          <p:cNvPicPr preferRelativeResize="0"/>
          <p:nvPr/>
        </p:nvPicPr>
        <p:blipFill>
          <a:blip r:embed="rId4">
            <a:alphaModFix/>
          </a:blip>
          <a:stretch>
            <a:fillRect/>
          </a:stretch>
        </p:blipFill>
        <p:spPr>
          <a:xfrm>
            <a:off x="-2" y="4164998"/>
            <a:ext cx="914825" cy="978500"/>
          </a:xfrm>
          <a:prstGeom prst="rect">
            <a:avLst/>
          </a:prstGeom>
          <a:noFill/>
          <a:ln>
            <a:noFill/>
          </a:ln>
        </p:spPr>
      </p:pic>
      <p:pic>
        <p:nvPicPr>
          <p:cNvPr id="2" name="Picture 1"/>
          <p:cNvPicPr>
            <a:picLocks noChangeAspect="1"/>
          </p:cNvPicPr>
          <p:nvPr/>
        </p:nvPicPr>
        <p:blipFill>
          <a:blip r:embed="rId5"/>
          <a:stretch>
            <a:fillRect/>
          </a:stretch>
        </p:blipFill>
        <p:spPr>
          <a:xfrm>
            <a:off x="3755263" y="3601012"/>
            <a:ext cx="2283283" cy="4033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5" name="Shape 115"/>
          <p:cNvPicPr preferRelativeResize="0"/>
          <p:nvPr/>
        </p:nvPicPr>
        <p:blipFill>
          <a:blip r:embed="rId3">
            <a:alphaModFix/>
          </a:blip>
          <a:stretch>
            <a:fillRect/>
          </a:stretch>
        </p:blipFill>
        <p:spPr>
          <a:xfrm>
            <a:off x="982200" y="0"/>
            <a:ext cx="8161799" cy="4932651"/>
          </a:xfrm>
          <a:prstGeom prst="rect">
            <a:avLst/>
          </a:prstGeom>
          <a:noFill/>
          <a:ln>
            <a:noFill/>
          </a:ln>
        </p:spPr>
      </p:pic>
      <p:pic>
        <p:nvPicPr>
          <p:cNvPr id="116" name="Shape 116"/>
          <p:cNvPicPr preferRelativeResize="0"/>
          <p:nvPr/>
        </p:nvPicPr>
        <p:blipFill>
          <a:blip r:embed="rId4">
            <a:alphaModFix/>
          </a:blip>
          <a:stretch>
            <a:fillRect/>
          </a:stretch>
        </p:blipFill>
        <p:spPr>
          <a:xfrm>
            <a:off x="-2" y="4164998"/>
            <a:ext cx="914825" cy="97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a:t>
            </a:r>
            <a:endParaRPr/>
          </a:p>
        </p:txBody>
      </p:sp>
      <p:sp>
        <p:nvSpPr>
          <p:cNvPr id="122" name="Shape 1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 have implemented the Project in Python Version 3. Using Anaconda Jupyter Notebook.</a:t>
            </a:r>
            <a:endParaRPr/>
          </a:p>
          <a:p>
            <a:pPr marL="0" lvl="0" indent="0">
              <a:spcBef>
                <a:spcPts val="1600"/>
              </a:spcBef>
              <a:spcAft>
                <a:spcPts val="0"/>
              </a:spcAft>
              <a:buNone/>
            </a:pPr>
            <a:r>
              <a:rPr lang="en"/>
              <a:t>Popular Libraries have been utilized </a:t>
            </a:r>
            <a:endParaRPr/>
          </a:p>
          <a:p>
            <a:pPr marL="457200" lvl="0" indent="-342900" rtl="0">
              <a:spcBef>
                <a:spcPts val="1600"/>
              </a:spcBef>
              <a:spcAft>
                <a:spcPts val="0"/>
              </a:spcAft>
              <a:buSzPts val="1800"/>
              <a:buAutoNum type="arabicPeriod"/>
            </a:pPr>
            <a:r>
              <a:rPr lang="en"/>
              <a:t>Numpy: fast computation library for linear algebra</a:t>
            </a:r>
            <a:endParaRPr/>
          </a:p>
          <a:p>
            <a:pPr marL="457200" lvl="0" indent="-342900" rtl="0">
              <a:spcBef>
                <a:spcPts val="0"/>
              </a:spcBef>
              <a:spcAft>
                <a:spcPts val="0"/>
              </a:spcAft>
              <a:buSzPts val="1800"/>
              <a:buAutoNum type="arabicPeriod"/>
            </a:pPr>
            <a:r>
              <a:rPr lang="en"/>
              <a:t>Pandas: Simple and efficient dataframe manipulation</a:t>
            </a:r>
            <a:endParaRPr/>
          </a:p>
          <a:p>
            <a:pPr marL="457200" lvl="0" indent="-342900" rtl="0">
              <a:spcBef>
                <a:spcPts val="0"/>
              </a:spcBef>
              <a:spcAft>
                <a:spcPts val="0"/>
              </a:spcAft>
              <a:buSzPts val="1800"/>
              <a:buAutoNum type="arabicPeriod"/>
            </a:pPr>
            <a:r>
              <a:rPr lang="en"/>
              <a:t>Matplotlib , Seaborn : Plots</a:t>
            </a:r>
            <a:endParaRPr/>
          </a:p>
          <a:p>
            <a:pPr marL="457200" lvl="0" indent="-342900">
              <a:spcBef>
                <a:spcPts val="0"/>
              </a:spcBef>
              <a:spcAft>
                <a:spcPts val="0"/>
              </a:spcAft>
              <a:buSzPts val="1800"/>
              <a:buAutoNum type="arabicPeriod"/>
            </a:pPr>
            <a:r>
              <a:rPr lang="en"/>
              <a:t>Sklearn : for modelling, cross validation and evaluation</a:t>
            </a:r>
            <a:endParaRPr/>
          </a:p>
        </p:txBody>
      </p:sp>
      <p:pic>
        <p:nvPicPr>
          <p:cNvPr id="4" name="Shape 116"/>
          <p:cNvPicPr preferRelativeResize="0"/>
          <p:nvPr/>
        </p:nvPicPr>
        <p:blipFill>
          <a:blip r:embed="rId3">
            <a:alphaModFix/>
          </a:blip>
          <a:stretch>
            <a:fillRect/>
          </a:stretch>
        </p:blipFill>
        <p:spPr>
          <a:xfrm>
            <a:off x="-2" y="4164998"/>
            <a:ext cx="914825" cy="97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Methodology</a:t>
            </a:r>
            <a:endParaRPr dirty="0"/>
          </a:p>
        </p:txBody>
      </p:sp>
      <p:sp>
        <p:nvSpPr>
          <p:cNvPr id="128" name="Shape 128"/>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Model used :</a:t>
            </a:r>
            <a:r>
              <a:rPr lang="en" dirty="0"/>
              <a:t> </a:t>
            </a:r>
            <a:r>
              <a:rPr lang="en" dirty="0" smtClean="0"/>
              <a:t>Artificial Neural Networks</a:t>
            </a:r>
            <a:endParaRPr lang="en" dirty="0"/>
          </a:p>
          <a:p>
            <a:pPr marL="0" lvl="0" indent="0">
              <a:spcBef>
                <a:spcPts val="0"/>
              </a:spcBef>
              <a:spcAft>
                <a:spcPts val="0"/>
              </a:spcAft>
              <a:buNone/>
            </a:pPr>
            <a:endParaRPr lang="en" dirty="0" smtClean="0"/>
          </a:p>
        </p:txBody>
      </p:sp>
      <p:pic>
        <p:nvPicPr>
          <p:cNvPr id="129" name="Shape 129"/>
          <p:cNvPicPr preferRelativeResize="0"/>
          <p:nvPr/>
        </p:nvPicPr>
        <p:blipFill>
          <a:blip r:embed="rId3">
            <a:alphaModFix/>
          </a:blip>
          <a:stretch>
            <a:fillRect/>
          </a:stretch>
        </p:blipFill>
        <p:spPr>
          <a:xfrm>
            <a:off x="-2" y="4164998"/>
            <a:ext cx="914825" cy="978500"/>
          </a:xfrm>
          <a:prstGeom prst="rect">
            <a:avLst/>
          </a:prstGeom>
          <a:noFill/>
          <a:ln>
            <a:noFill/>
          </a:ln>
        </p:spPr>
      </p:pic>
      <p:pic>
        <p:nvPicPr>
          <p:cNvPr id="2" name="Picture 1"/>
          <p:cNvPicPr>
            <a:picLocks noChangeAspect="1"/>
          </p:cNvPicPr>
          <p:nvPr/>
        </p:nvPicPr>
        <p:blipFill rotWithShape="1">
          <a:blip r:embed="rId4"/>
          <a:srcRect l="355" t="13395" r="-355" b="-13395"/>
          <a:stretch/>
        </p:blipFill>
        <p:spPr>
          <a:xfrm>
            <a:off x="2198451" y="1799088"/>
            <a:ext cx="5483620" cy="3195254"/>
          </a:xfrm>
          <a:prstGeom prst="rect">
            <a:avLst/>
          </a:prstGeom>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947</Words>
  <Application>Microsoft Office PowerPoint</Application>
  <PresentationFormat>On-screen Show (16:9)</PresentationFormat>
  <Paragraphs>79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Raleway</vt:lpstr>
      <vt:lpstr>Times New Roman</vt:lpstr>
      <vt:lpstr>Arial</vt:lpstr>
      <vt:lpstr>Georgia</vt:lpstr>
      <vt:lpstr>Swiss</vt:lpstr>
      <vt:lpstr>Human Activity Recognition </vt:lpstr>
      <vt:lpstr>Outline</vt:lpstr>
      <vt:lpstr>Motivation </vt:lpstr>
      <vt:lpstr>Dataset Information</vt:lpstr>
      <vt:lpstr>Sample Data</vt:lpstr>
      <vt:lpstr>Data Preparation</vt:lpstr>
      <vt:lpstr>PowerPoint Presentation</vt:lpstr>
      <vt:lpstr>Tools</vt:lpstr>
      <vt:lpstr>Methodology</vt:lpstr>
      <vt:lpstr>ANN </vt:lpstr>
      <vt:lpstr>Model Evaluation </vt:lpstr>
      <vt:lpstr>Results  </vt:lpstr>
      <vt:lpstr>Conclusion</vt:lpstr>
      <vt:lpstr>Thank You</vt:lpstr>
      <vt:lpstr>References and Citations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dc:title>
  <cp:lastModifiedBy>taru tak</cp:lastModifiedBy>
  <cp:revision>5</cp:revision>
  <dcterms:modified xsi:type="dcterms:W3CDTF">2018-05-12T02:17:25Z</dcterms:modified>
</cp:coreProperties>
</file>